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1.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131"/>
  </p:notesMasterIdLst>
  <p:sldIdLst>
    <p:sldId id="256" r:id="rId2"/>
    <p:sldId id="1040" r:id="rId3"/>
    <p:sldId id="1069" r:id="rId4"/>
    <p:sldId id="968" r:id="rId5"/>
    <p:sldId id="972" r:id="rId6"/>
    <p:sldId id="1101" r:id="rId7"/>
    <p:sldId id="1102" r:id="rId8"/>
    <p:sldId id="1041" r:id="rId9"/>
    <p:sldId id="949" r:id="rId10"/>
    <p:sldId id="950" r:id="rId11"/>
    <p:sldId id="951" r:id="rId12"/>
    <p:sldId id="952" r:id="rId13"/>
    <p:sldId id="953" r:id="rId14"/>
    <p:sldId id="973" r:id="rId15"/>
    <p:sldId id="974" r:id="rId16"/>
    <p:sldId id="1042" r:id="rId17"/>
    <p:sldId id="1043" r:id="rId18"/>
    <p:sldId id="938" r:id="rId19"/>
    <p:sldId id="587" r:id="rId20"/>
    <p:sldId id="941" r:id="rId21"/>
    <p:sldId id="1053" r:id="rId22"/>
    <p:sldId id="1054" r:id="rId23"/>
    <p:sldId id="1055" r:id="rId24"/>
    <p:sldId id="943" r:id="rId25"/>
    <p:sldId id="942" r:id="rId26"/>
    <p:sldId id="892" r:id="rId27"/>
    <p:sldId id="1072" r:id="rId28"/>
    <p:sldId id="1057" r:id="rId29"/>
    <p:sldId id="1038" r:id="rId30"/>
    <p:sldId id="1063" r:id="rId31"/>
    <p:sldId id="1066" r:id="rId32"/>
    <p:sldId id="893" r:id="rId33"/>
    <p:sldId id="585" r:id="rId34"/>
    <p:sldId id="982" r:id="rId35"/>
    <p:sldId id="981" r:id="rId36"/>
    <p:sldId id="1048" r:id="rId37"/>
    <p:sldId id="969" r:id="rId38"/>
    <p:sldId id="598" r:id="rId39"/>
    <p:sldId id="970" r:id="rId40"/>
    <p:sldId id="971" r:id="rId41"/>
    <p:sldId id="1068" r:id="rId42"/>
    <p:sldId id="1070" r:id="rId43"/>
    <p:sldId id="601" r:id="rId44"/>
    <p:sldId id="1064" r:id="rId45"/>
    <p:sldId id="1071" r:id="rId46"/>
    <p:sldId id="1080" r:id="rId47"/>
    <p:sldId id="987" r:id="rId48"/>
    <p:sldId id="995" r:id="rId49"/>
    <p:sldId id="996" r:id="rId50"/>
    <p:sldId id="997" r:id="rId51"/>
    <p:sldId id="998" r:id="rId52"/>
    <p:sldId id="999" r:id="rId53"/>
    <p:sldId id="1000" r:id="rId54"/>
    <p:sldId id="1001" r:id="rId55"/>
    <p:sldId id="1002" r:id="rId56"/>
    <p:sldId id="1003" r:id="rId57"/>
    <p:sldId id="1004" r:id="rId58"/>
    <p:sldId id="1005" r:id="rId59"/>
    <p:sldId id="1006" r:id="rId60"/>
    <p:sldId id="1073" r:id="rId61"/>
    <p:sldId id="1074" r:id="rId62"/>
    <p:sldId id="1075" r:id="rId63"/>
    <p:sldId id="1076" r:id="rId64"/>
    <p:sldId id="1077" r:id="rId65"/>
    <p:sldId id="1078" r:id="rId66"/>
    <p:sldId id="1079" r:id="rId67"/>
    <p:sldId id="741" r:id="rId68"/>
    <p:sldId id="1020" r:id="rId69"/>
    <p:sldId id="1021" r:id="rId70"/>
    <p:sldId id="1092" r:id="rId71"/>
    <p:sldId id="1008" r:id="rId72"/>
    <p:sldId id="1009" r:id="rId73"/>
    <p:sldId id="1010" r:id="rId74"/>
    <p:sldId id="1011" r:id="rId75"/>
    <p:sldId id="1012" r:id="rId76"/>
    <p:sldId id="1026" r:id="rId77"/>
    <p:sldId id="1027" r:id="rId78"/>
    <p:sldId id="1093" r:id="rId79"/>
    <p:sldId id="1094" r:id="rId80"/>
    <p:sldId id="1022" r:id="rId81"/>
    <p:sldId id="742" r:id="rId82"/>
    <p:sldId id="1088" r:id="rId83"/>
    <p:sldId id="931" r:id="rId84"/>
    <p:sldId id="983" r:id="rId85"/>
    <p:sldId id="748" r:id="rId86"/>
    <p:sldId id="749" r:id="rId87"/>
    <p:sldId id="930" r:id="rId88"/>
    <p:sldId id="1083" r:id="rId89"/>
    <p:sldId id="1032" r:id="rId90"/>
    <p:sldId id="1095" r:id="rId91"/>
    <p:sldId id="897" r:id="rId92"/>
    <p:sldId id="1037" r:id="rId93"/>
    <p:sldId id="1033" r:id="rId94"/>
    <p:sldId id="899" r:id="rId95"/>
    <p:sldId id="900" r:id="rId96"/>
    <p:sldId id="901" r:id="rId97"/>
    <p:sldId id="948" r:id="rId98"/>
    <p:sldId id="903" r:id="rId99"/>
    <p:sldId id="1036" r:id="rId100"/>
    <p:sldId id="1023" r:id="rId101"/>
    <p:sldId id="932" r:id="rId102"/>
    <p:sldId id="1051" r:id="rId103"/>
    <p:sldId id="1052" r:id="rId104"/>
    <p:sldId id="904" r:id="rId105"/>
    <p:sldId id="1090" r:id="rId106"/>
    <p:sldId id="1091" r:id="rId107"/>
    <p:sldId id="1097" r:id="rId108"/>
    <p:sldId id="1096" r:id="rId109"/>
    <p:sldId id="803" r:id="rId110"/>
    <p:sldId id="805" r:id="rId111"/>
    <p:sldId id="1085" r:id="rId112"/>
    <p:sldId id="1086" r:id="rId113"/>
    <p:sldId id="1098" r:id="rId114"/>
    <p:sldId id="960" r:id="rId115"/>
    <p:sldId id="961" r:id="rId116"/>
    <p:sldId id="962" r:id="rId117"/>
    <p:sldId id="986" r:id="rId118"/>
    <p:sldId id="1060" r:id="rId119"/>
    <p:sldId id="1062" r:id="rId120"/>
    <p:sldId id="1061" r:id="rId121"/>
    <p:sldId id="1099" r:id="rId122"/>
    <p:sldId id="1081" r:id="rId123"/>
    <p:sldId id="1082" r:id="rId124"/>
    <p:sldId id="1067" r:id="rId125"/>
    <p:sldId id="1046" r:id="rId126"/>
    <p:sldId id="944" r:id="rId127"/>
    <p:sldId id="1058" r:id="rId128"/>
    <p:sldId id="945" r:id="rId129"/>
    <p:sldId id="445" r:id="rId130"/>
  </p:sldIdLst>
  <p:sldSz cx="9144000" cy="6858000" type="screen4x3"/>
  <p:notesSz cx="6735763" cy="98663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 initials="k" lastIdx="0" clrIdx="0">
    <p:extLst>
      <p:ext uri="{19B8F6BF-5375-455C-9EA6-DF929625EA0E}">
        <p15:presenceInfo xmlns:p15="http://schemas.microsoft.com/office/powerpoint/2012/main" userId="S-1-5-21-682003330-926492609-1177238915-1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411E"/>
    <a:srgbClr val="FF3300"/>
    <a:srgbClr val="FFFFFF"/>
    <a:srgbClr val="DD8182"/>
    <a:srgbClr val="D9FFFC"/>
    <a:srgbClr val="E6E6E6"/>
    <a:srgbClr val="CC3300"/>
    <a:srgbClr val="CC0000"/>
    <a:srgbClr val="66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5388" autoAdjust="0"/>
  </p:normalViewPr>
  <p:slideViewPr>
    <p:cSldViewPr>
      <p:cViewPr>
        <p:scale>
          <a:sx n="89" d="100"/>
          <a:sy n="89" d="100"/>
        </p:scale>
        <p:origin x="677"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9565" cy="493789"/>
          </a:xfrm>
          <a:prstGeom prst="rect">
            <a:avLst/>
          </a:prstGeom>
        </p:spPr>
        <p:txBody>
          <a:bodyPr vert="horz" lIns="90754" tIns="45377" rIns="90754" bIns="45377" rtlCol="0"/>
          <a:lstStyle>
            <a:lvl1pPr algn="l">
              <a:defRPr sz="1200"/>
            </a:lvl1pPr>
          </a:lstStyle>
          <a:p>
            <a:endParaRPr lang="zh-TW" altLang="en-US"/>
          </a:p>
        </p:txBody>
      </p:sp>
      <p:sp>
        <p:nvSpPr>
          <p:cNvPr id="3" name="日期版面配置區 2"/>
          <p:cNvSpPr>
            <a:spLocks noGrp="1"/>
          </p:cNvSpPr>
          <p:nvPr>
            <p:ph type="dt" idx="1"/>
          </p:nvPr>
        </p:nvSpPr>
        <p:spPr>
          <a:xfrm>
            <a:off x="3814626" y="0"/>
            <a:ext cx="2919565" cy="493789"/>
          </a:xfrm>
          <a:prstGeom prst="rect">
            <a:avLst/>
          </a:prstGeom>
        </p:spPr>
        <p:txBody>
          <a:bodyPr vert="horz" lIns="90754" tIns="45377" rIns="90754" bIns="45377" rtlCol="0"/>
          <a:lstStyle>
            <a:lvl1pPr algn="r">
              <a:defRPr sz="1200"/>
            </a:lvl1pPr>
          </a:lstStyle>
          <a:p>
            <a:fld id="{B9E6EAD5-BDCE-47CF-B55C-8DF114AB0720}" type="datetimeFigureOut">
              <a:rPr lang="zh-TW" altLang="en-US" smtClean="0"/>
              <a:t>2024/3/8</a:t>
            </a:fld>
            <a:endParaRPr lang="zh-TW" altLang="en-US"/>
          </a:p>
        </p:txBody>
      </p:sp>
      <p:sp>
        <p:nvSpPr>
          <p:cNvPr id="4" name="投影片圖像版面配置區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54" tIns="45377" rIns="90754" bIns="45377" rtlCol="0" anchor="ctr"/>
          <a:lstStyle/>
          <a:p>
            <a:endParaRPr lang="zh-TW" altLang="en-US"/>
          </a:p>
        </p:txBody>
      </p:sp>
      <p:sp>
        <p:nvSpPr>
          <p:cNvPr id="5" name="備忘稿版面配置區 4"/>
          <p:cNvSpPr>
            <a:spLocks noGrp="1"/>
          </p:cNvSpPr>
          <p:nvPr>
            <p:ph type="body" sz="quarter" idx="3"/>
          </p:nvPr>
        </p:nvSpPr>
        <p:spPr>
          <a:xfrm>
            <a:off x="673262" y="4687052"/>
            <a:ext cx="5389240" cy="4439368"/>
          </a:xfrm>
          <a:prstGeom prst="rect">
            <a:avLst/>
          </a:prstGeom>
        </p:spPr>
        <p:txBody>
          <a:bodyPr vert="horz" lIns="90754" tIns="45377" rIns="90754" bIns="45377"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370947"/>
            <a:ext cx="2919565" cy="493789"/>
          </a:xfrm>
          <a:prstGeom prst="rect">
            <a:avLst/>
          </a:prstGeom>
        </p:spPr>
        <p:txBody>
          <a:bodyPr vert="horz" lIns="90754" tIns="45377" rIns="90754" bIns="45377"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4626" y="9370947"/>
            <a:ext cx="2919565" cy="493789"/>
          </a:xfrm>
          <a:prstGeom prst="rect">
            <a:avLst/>
          </a:prstGeom>
        </p:spPr>
        <p:txBody>
          <a:bodyPr vert="horz" lIns="90754" tIns="45377" rIns="90754" bIns="45377" rtlCol="0" anchor="b"/>
          <a:lstStyle>
            <a:lvl1pPr algn="r">
              <a:defRPr sz="1200"/>
            </a:lvl1pPr>
          </a:lstStyle>
          <a:p>
            <a:fld id="{B645DAAC-35ED-44C3-8069-D93D22461AD2}" type="slidenum">
              <a:rPr lang="zh-TW" altLang="en-US" smtClean="0"/>
              <a:t>‹#›</a:t>
            </a:fld>
            <a:endParaRPr lang="zh-TW" altLang="en-US"/>
          </a:p>
        </p:txBody>
      </p:sp>
    </p:spTree>
    <p:extLst>
      <p:ext uri="{BB962C8B-B14F-4D97-AF65-F5344CB8AC3E}">
        <p14:creationId xmlns:p14="http://schemas.microsoft.com/office/powerpoint/2010/main" val="27699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88502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79270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03130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378207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75336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426199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20314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4898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202279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19903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53322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79534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915767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266966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97582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1.xml"/><Relationship Id="rId4" Type="http://schemas.openxmlformats.org/officeDocument/2006/relationships/image" Target="../media/image83.jpeg"/></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1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90.jpeg"/></Relationships>
</file>

<file path=ppt/slides/_rels/slide1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91.jpeg"/></Relationships>
</file>

<file path=ppt/slides/_rels/slide1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9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7.xml"/><Relationship Id="rId4" Type="http://schemas.openxmlformats.org/officeDocument/2006/relationships/image" Target="../media/image93.jpeg"/></Relationships>
</file>

<file path=ppt/slides/_rels/slide1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8.xml"/><Relationship Id="rId4" Type="http://schemas.openxmlformats.org/officeDocument/2006/relationships/image" Target="../media/image96.jpeg"/></Relationships>
</file>

<file path=ppt/slides/_rels/slide1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9.xml"/><Relationship Id="rId4" Type="http://schemas.openxmlformats.org/officeDocument/2006/relationships/image" Target="../media/image97.jpeg"/></Relationships>
</file>

<file path=ppt/slides/_rels/slide1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30.xml"/><Relationship Id="rId4" Type="http://schemas.openxmlformats.org/officeDocument/2006/relationships/image" Target="../media/image98.jpeg"/></Relationships>
</file>

<file path=ppt/slides/_rels/slide1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31.xml"/><Relationship Id="rId4" Type="http://schemas.openxmlformats.org/officeDocument/2006/relationships/image" Target="../media/image99.jpeg"/></Relationships>
</file>

<file path=ppt/slides/_rels/slide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60.JP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64.jpeg"/></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themeOverride" Target="../theme/themeOverride20.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字方塊 4"/>
          <p:cNvSpPr txBox="1"/>
          <p:nvPr/>
        </p:nvSpPr>
        <p:spPr>
          <a:xfrm>
            <a:off x="251520" y="260648"/>
            <a:ext cx="3643946" cy="1200329"/>
          </a:xfrm>
          <a:prstGeom prst="rect">
            <a:avLst/>
          </a:prstGeom>
          <a:noFill/>
        </p:spPr>
        <p:txBody>
          <a:bodyPr wrap="none" rtlCol="0">
            <a:spAutoFit/>
          </a:bodyPr>
          <a:lstStyle/>
          <a:p>
            <a:r>
              <a:rPr lang="zh-TW" altLang="en-US" sz="2400" dirty="0"/>
              <a:t>大龍峒保安</a:t>
            </a:r>
            <a:r>
              <a:rPr lang="zh-TW" altLang="en-US" sz="2400" dirty="0" smtClean="0"/>
              <a:t>宮</a:t>
            </a:r>
            <a:endParaRPr lang="en-US" altLang="zh-TW" sz="2400" dirty="0" smtClean="0"/>
          </a:p>
          <a:p>
            <a:r>
              <a:rPr lang="zh-TW" altLang="en-US" sz="2400" dirty="0" smtClean="0"/>
              <a:t>台灣</a:t>
            </a:r>
            <a:r>
              <a:rPr lang="zh-TW" altLang="en-US" sz="2400" dirty="0"/>
              <a:t>文化與歷史系列</a:t>
            </a:r>
            <a:r>
              <a:rPr lang="zh-TW" altLang="en-US" sz="2400" dirty="0" smtClean="0"/>
              <a:t>講座</a:t>
            </a:r>
            <a:endParaRPr lang="en-US" altLang="zh-TW" sz="2400" dirty="0" smtClean="0"/>
          </a:p>
          <a:p>
            <a:r>
              <a:rPr lang="en-US" altLang="zh-TW" sz="2400" dirty="0" smtClean="0"/>
              <a:t>2024</a:t>
            </a:r>
            <a:r>
              <a:rPr lang="zh-TW" altLang="en-US" sz="2400" dirty="0" smtClean="0"/>
              <a:t>年</a:t>
            </a:r>
            <a:r>
              <a:rPr lang="en-US" altLang="zh-TW" sz="2400" dirty="0" smtClean="0"/>
              <a:t>3</a:t>
            </a:r>
            <a:r>
              <a:rPr lang="zh-TW" altLang="en-US" sz="2400" dirty="0" smtClean="0"/>
              <a:t>月</a:t>
            </a:r>
            <a:r>
              <a:rPr lang="en-US" altLang="zh-TW" sz="2400" dirty="0" smtClean="0"/>
              <a:t>9</a:t>
            </a:r>
            <a:r>
              <a:rPr lang="zh-TW" altLang="en-US" sz="2400" dirty="0" smtClean="0"/>
              <a:t>日</a:t>
            </a:r>
            <a:r>
              <a:rPr lang="en-US" altLang="zh-TW" sz="2400" dirty="0"/>
              <a:t>2:30</a:t>
            </a:r>
            <a:r>
              <a:rPr lang="zh-TW" altLang="en-US" sz="2400" dirty="0"/>
              <a:t>～</a:t>
            </a:r>
            <a:r>
              <a:rPr lang="en-US" altLang="zh-TW" sz="2400" dirty="0"/>
              <a:t>4:30</a:t>
            </a:r>
            <a:endParaRPr lang="zh-TW" altLang="en-US" sz="2400" dirty="0"/>
          </a:p>
        </p:txBody>
      </p:sp>
      <p:sp>
        <p:nvSpPr>
          <p:cNvPr id="3" name="標題 2"/>
          <p:cNvSpPr>
            <a:spLocks noGrp="1"/>
          </p:cNvSpPr>
          <p:nvPr>
            <p:ph type="ctrTitle"/>
          </p:nvPr>
        </p:nvSpPr>
        <p:spPr>
          <a:xfrm>
            <a:off x="251520" y="1700808"/>
            <a:ext cx="8892480" cy="1440160"/>
          </a:xfrm>
        </p:spPr>
        <p:txBody>
          <a:bodyPr/>
          <a:lstStyle/>
          <a:p>
            <a:r>
              <a:rPr lang="zh-TW" altLang="en-US" sz="3600" dirty="0">
                <a:latin typeface="標楷體" panose="03000509000000000000" pitchFamily="65" charset="-120"/>
                <a:ea typeface="標楷體" panose="03000509000000000000" pitchFamily="65" charset="-120"/>
              </a:rPr>
              <a:t>東勢角大眾爺廟</a:t>
            </a:r>
            <a:r>
              <a:rPr lang="en-US" altLang="zh-TW" sz="3600" dirty="0" smtClean="0">
                <a:latin typeface="標楷體" panose="03000509000000000000" pitchFamily="65" charset="-120"/>
                <a:ea typeface="標楷體" panose="03000509000000000000" pitchFamily="65" charset="-120"/>
              </a:rPr>
              <a:t>:</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林</a:t>
            </a:r>
            <a:r>
              <a:rPr lang="zh-TW" altLang="en-US" sz="3600" dirty="0">
                <a:latin typeface="標楷體" panose="03000509000000000000" pitchFamily="65" charset="-120"/>
                <a:ea typeface="標楷體" panose="03000509000000000000" pitchFamily="65" charset="-120"/>
              </a:rPr>
              <a:t>爽文軍民萬人塚考證與由來</a:t>
            </a:r>
            <a:endParaRPr lang="zh-TW" altLang="en-US" sz="3600" dirty="0"/>
          </a:p>
        </p:txBody>
      </p:sp>
      <p:sp>
        <p:nvSpPr>
          <p:cNvPr id="8" name="Rectangle 3"/>
          <p:cNvSpPr>
            <a:spLocks noGrp="1" noChangeArrowheads="1"/>
          </p:cNvSpPr>
          <p:nvPr>
            <p:ph type="subTitle" idx="1"/>
          </p:nvPr>
        </p:nvSpPr>
        <p:spPr>
          <a:xfrm>
            <a:off x="2051720" y="4077072"/>
            <a:ext cx="5113337" cy="1152128"/>
          </a:xfrm>
        </p:spPr>
        <p:txBody>
          <a:bodyPr/>
          <a:lstStyle/>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柯志明</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特聘研究員</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中央研究院社會學研究所</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85559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0C0682B-9FB1-45B4-A149-1C67ADA2EF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8424" cy="6854117"/>
          </a:xfrm>
          <a:prstGeom prst="rect">
            <a:avLst/>
          </a:prstGeom>
        </p:spPr>
      </p:pic>
      <p:sp>
        <p:nvSpPr>
          <p:cNvPr id="3" name="文字方塊 2"/>
          <p:cNvSpPr txBox="1"/>
          <p:nvPr/>
        </p:nvSpPr>
        <p:spPr>
          <a:xfrm>
            <a:off x="3995936" y="332656"/>
            <a:ext cx="2646878" cy="461665"/>
          </a:xfrm>
          <a:prstGeom prst="rect">
            <a:avLst/>
          </a:prstGeom>
          <a:noFill/>
        </p:spPr>
        <p:txBody>
          <a:bodyPr wrap="square" rtlCol="0">
            <a:spAutoFit/>
          </a:bodyPr>
          <a:lstStyle/>
          <a:p>
            <a:r>
              <a:rPr lang="zh-TW" altLang="zh-TW" sz="2400" dirty="0">
                <a:solidFill>
                  <a:srgbClr val="FF0000"/>
                </a:solidFill>
                <a:latin typeface="標楷體" panose="03000509000000000000" pitchFamily="65" charset="-120"/>
                <a:ea typeface="標楷體" panose="03000509000000000000" pitchFamily="65" charset="-120"/>
              </a:rPr>
              <a:t>不料生番竟能如此</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8405336" y="474730"/>
            <a:ext cx="738664" cy="5904656"/>
          </a:xfrm>
          <a:prstGeom prst="rect">
            <a:avLst/>
          </a:prstGeom>
          <a:noFill/>
        </p:spPr>
        <p:txBody>
          <a:bodyPr vert="eaVert" wrap="square" rtlCol="0">
            <a:spAutoFit/>
          </a:bodyPr>
          <a:lstStyle/>
          <a:p>
            <a:pPr algn="ctr"/>
            <a:r>
              <a:rPr lang="zh-TW" altLang="en-US" dirty="0"/>
              <a:t>哈佛大學燕京圖書館藏福康安</a:t>
            </a:r>
            <a:r>
              <a:rPr lang="en-US" altLang="zh-TW" dirty="0"/>
              <a:t>《</a:t>
            </a:r>
            <a:r>
              <a:rPr lang="zh-TW" altLang="en-US" dirty="0"/>
              <a:t>平定臺灣得勝圖進呈副本</a:t>
            </a:r>
            <a:r>
              <a:rPr lang="en-US" altLang="zh-TW" dirty="0"/>
              <a:t>》</a:t>
            </a:r>
            <a:r>
              <a:rPr lang="zh-TW" altLang="en-US" dirty="0"/>
              <a:t>圖六</a:t>
            </a:r>
            <a:r>
              <a:rPr lang="en-US" altLang="zh-TW" dirty="0"/>
              <a:t>〈</a:t>
            </a:r>
            <a:r>
              <a:rPr lang="zh-TW" altLang="en-US" dirty="0"/>
              <a:t>攸武乃克捷</a:t>
            </a:r>
            <a:r>
              <a:rPr lang="en-US" altLang="zh-TW" dirty="0"/>
              <a:t>〉</a:t>
            </a:r>
            <a:endParaRPr lang="zh-TW" altLang="en-US" dirty="0"/>
          </a:p>
        </p:txBody>
      </p:sp>
    </p:spTree>
    <p:extLst>
      <p:ext uri="{BB962C8B-B14F-4D97-AF65-F5344CB8AC3E}">
        <p14:creationId xmlns:p14="http://schemas.microsoft.com/office/powerpoint/2010/main" val="3653699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88640"/>
            <a:ext cx="7632848" cy="6552728"/>
          </a:xfrm>
        </p:spPr>
        <p:txBody>
          <a:bodyPr vert="eaVert"/>
          <a:lstStyle/>
          <a:p>
            <a:pPr marL="0" indent="0">
              <a:lnSpc>
                <a:spcPts val="3200"/>
              </a:lnSpc>
              <a:spcBef>
                <a:spcPts val="1200"/>
              </a:spcBef>
              <a:buNone/>
            </a:pPr>
            <a:r>
              <a:rPr lang="zh-TW" altLang="en-US" sz="2400" dirty="0">
                <a:latin typeface="標楷體" panose="03000509000000000000" pitchFamily="65" charset="-120"/>
                <a:ea typeface="標楷體" panose="03000509000000000000" pitchFamily="65" charset="-120"/>
              </a:rPr>
              <a:t>五十二年十二月廿四日</a:t>
            </a:r>
            <a:r>
              <a:rPr lang="zh-TW" altLang="en-US" sz="2400" dirty="0">
                <a:solidFill>
                  <a:srgbClr val="FF0000"/>
                </a:solidFill>
                <a:latin typeface="標楷體" panose="03000509000000000000" pitchFamily="65" charset="-120"/>
                <a:ea typeface="標楷體" panose="03000509000000000000" pitchFamily="65" charset="-120"/>
              </a:rPr>
              <a:t>林爽文等七千餘匪</a:t>
            </a:r>
            <a:r>
              <a:rPr lang="zh-TW" altLang="en-US" sz="2400" dirty="0">
                <a:latin typeface="標楷體" panose="03000509000000000000" pitchFamily="65" charset="-120"/>
                <a:ea typeface="標楷體" panose="03000509000000000000" pitchFamily="65" charset="-120"/>
              </a:rPr>
              <a:t>逃在外屋莪（屋鰲）社腳山下。該社生番來下新庄報知。吾同</a:t>
            </a:r>
            <a:r>
              <a:rPr lang="zh-TW" altLang="en-US" sz="2400" dirty="0">
                <a:solidFill>
                  <a:srgbClr val="FF0000"/>
                </a:solidFill>
                <a:latin typeface="標楷體" panose="03000509000000000000" pitchFamily="65" charset="-120"/>
                <a:ea typeface="標楷體" panose="03000509000000000000" pitchFamily="65" charset="-120"/>
              </a:rPr>
              <a:t>張仕</a:t>
            </a:r>
            <a:r>
              <a:rPr lang="zh-TW" altLang="en-US" sz="2400" dirty="0">
                <a:latin typeface="標楷體" panose="03000509000000000000" pitchFamily="65" charset="-120"/>
                <a:ea typeface="標楷體" panose="03000509000000000000" pitchFamily="65" charset="-120"/>
              </a:rPr>
              <a:t>老等是夜帶同義民共十八人到屋莪社。吾即見天地曾（會）人叫他等投順，</a:t>
            </a:r>
            <a:r>
              <a:rPr lang="zh-TW" altLang="en-US" sz="2400" dirty="0">
                <a:solidFill>
                  <a:srgbClr val="FF0000"/>
                </a:solidFill>
                <a:latin typeface="標楷體" panose="03000509000000000000" pitchFamily="65" charset="-120"/>
                <a:ea typeface="標楷體" panose="03000509000000000000" pitchFamily="65" charset="-120"/>
              </a:rPr>
              <a:t>奈他苦苦肯</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按：臺語苦苦相勸</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，尚放刁言。吾等乃係奉福中堂（</a:t>
            </a:r>
            <a:r>
              <a:rPr lang="zh-TW" altLang="en-US" sz="2400" dirty="0">
                <a:solidFill>
                  <a:srgbClr val="FF0000"/>
                </a:solidFill>
                <a:latin typeface="標楷體" panose="03000509000000000000" pitchFamily="65" charset="-120"/>
                <a:ea typeface="標楷體" panose="03000509000000000000" pitchFamily="65" charset="-120"/>
              </a:rPr>
              <a:t>福康安</a:t>
            </a:r>
            <a:r>
              <a:rPr lang="zh-TW" altLang="en-US" sz="2400" dirty="0">
                <a:latin typeface="標楷體" panose="03000509000000000000" pitchFamily="65" charset="-120"/>
                <a:ea typeface="標楷體" panose="03000509000000000000" pitchFamily="65" charset="-120"/>
              </a:rPr>
              <a:t>）各憲把隘，</a:t>
            </a:r>
            <a:r>
              <a:rPr lang="zh-TW" altLang="en-US" sz="2400" dirty="0">
                <a:solidFill>
                  <a:srgbClr val="FF0000"/>
                </a:solidFill>
                <a:latin typeface="標楷體" panose="03000509000000000000" pitchFamily="65" charset="-120"/>
                <a:ea typeface="標楷體" panose="03000509000000000000" pitchFamily="65" charset="-120"/>
              </a:rPr>
              <a:t>不得已</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傳令各社生番廿五日早與他對戰</a:t>
            </a:r>
            <a:r>
              <a:rPr lang="zh-TW" altLang="en-US" sz="2400" dirty="0">
                <a:latin typeface="標楷體" panose="03000509000000000000" pitchFamily="65" charset="-120"/>
                <a:ea typeface="標楷體" panose="03000509000000000000" pitchFamily="65" charset="-120"/>
              </a:rPr>
              <a:t>，戰至巳刻，林爽文等七百餘匪逃走上港。吾即回庄報官。果見海候（侯）</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FF0000"/>
                </a:solidFill>
                <a:latin typeface="標楷體" panose="03000509000000000000" pitchFamily="65" charset="-120"/>
                <a:ea typeface="標楷體" panose="03000509000000000000" pitchFamily="65" charset="-120"/>
              </a:rPr>
              <a:t>海蘭察</a:t>
            </a:r>
            <a:r>
              <a:rPr lang="zh-TW" altLang="en-US" sz="2400" dirty="0">
                <a:latin typeface="標楷體" panose="03000509000000000000" pitchFamily="65" charset="-120"/>
                <a:ea typeface="標楷體" panose="03000509000000000000" pitchFamily="65" charset="-120"/>
              </a:rPr>
              <a:t>侯爵</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到東勢角上新庄地住（駐）札。吾向前稟報，刻即命吾帶官兵到出火社山腳住札，即查殺着賊匪貳千七百餘。後吾等送官兵到打蘭（</a:t>
            </a:r>
            <a:r>
              <a:rPr lang="zh-TW" altLang="en-US" sz="2400" dirty="0">
                <a:solidFill>
                  <a:srgbClr val="FF0000"/>
                </a:solidFill>
                <a:latin typeface="標楷體" panose="03000509000000000000" pitchFamily="65" charset="-120"/>
                <a:ea typeface="標楷體" panose="03000509000000000000" pitchFamily="65" charset="-120"/>
              </a:rPr>
              <a:t>卓蘭</a:t>
            </a:r>
            <a:r>
              <a:rPr lang="zh-TW" altLang="en-US" sz="2400" dirty="0">
                <a:latin typeface="標楷體" panose="03000509000000000000" pitchFamily="65" charset="-120"/>
                <a:ea typeface="標楷體" panose="03000509000000000000" pitchFamily="65" charset="-120"/>
              </a:rPr>
              <a:t>），海候往竹塹追拿林爽文等，吾等帶生番十餘、義民十餘往東多納</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FF0000"/>
                </a:solidFill>
                <a:latin typeface="標楷體" panose="03000509000000000000" pitchFamily="65" charset="-120"/>
                <a:ea typeface="標楷體" panose="03000509000000000000" pitchFamily="65" charset="-120"/>
              </a:rPr>
              <a:t>東埔納大營</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報功，叩見中堂，蒙賞，各各頂帶、銀元。（</a:t>
            </a:r>
            <a:r>
              <a:rPr lang="zh-TW" altLang="en-US" sz="2400" dirty="0">
                <a:solidFill>
                  <a:srgbClr val="FF0000"/>
                </a:solidFill>
                <a:latin typeface="標楷體" panose="03000509000000000000" pitchFamily="65" charset="-120"/>
                <a:ea typeface="標楷體" panose="03000509000000000000" pitchFamily="65" charset="-120"/>
              </a:rPr>
              <a:t>劉中立家族譜</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gn="ctr">
              <a:lnSpc>
                <a:spcPts val="3200"/>
              </a:lnSpc>
              <a:spcBef>
                <a:spcPts val="1800"/>
              </a:spcBef>
              <a:buNone/>
            </a:pPr>
            <a:r>
              <a:rPr lang="zh-TW" altLang="en-US" sz="2800" dirty="0">
                <a:latin typeface="標楷體" panose="03000509000000000000" pitchFamily="65" charset="-120"/>
                <a:ea typeface="標楷體" panose="03000509000000000000" pitchFamily="65" charset="-120"/>
              </a:rPr>
              <a:t>故人念舊好言苦相勸</a:t>
            </a:r>
            <a:endParaRPr lang="en-US" altLang="zh-TW" sz="2800" dirty="0">
              <a:latin typeface="標楷體" panose="03000509000000000000" pitchFamily="65" charset="-120"/>
              <a:ea typeface="標楷體" panose="03000509000000000000" pitchFamily="65" charset="-120"/>
            </a:endParaRPr>
          </a:p>
          <a:p>
            <a:pPr marL="0" indent="0" algn="ctr">
              <a:lnSpc>
                <a:spcPts val="3200"/>
              </a:lnSpc>
              <a:spcBef>
                <a:spcPts val="1200"/>
              </a:spcBef>
              <a:buNone/>
            </a:pPr>
            <a:r>
              <a:rPr lang="zh-TW" altLang="en-US" sz="2800" dirty="0">
                <a:latin typeface="標楷體" panose="03000509000000000000" pitchFamily="65" charset="-120"/>
                <a:ea typeface="標楷體" panose="03000509000000000000" pitchFamily="65" charset="-120"/>
              </a:rPr>
              <a:t>好漢窮途氣短強送客</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297721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
        <p:nvSpPr>
          <p:cNvPr id="4" name="矩形 3"/>
          <p:cNvSpPr/>
          <p:nvPr/>
        </p:nvSpPr>
        <p:spPr>
          <a:xfrm>
            <a:off x="4572000" y="3068960"/>
            <a:ext cx="72008" cy="72008"/>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文字方塊 4"/>
          <p:cNvSpPr txBox="1"/>
          <p:nvPr/>
        </p:nvSpPr>
        <p:spPr>
          <a:xfrm>
            <a:off x="7082884" y="1880828"/>
            <a:ext cx="461665"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林爽文軍民萬人塚位置</a:t>
            </a:r>
          </a:p>
        </p:txBody>
      </p:sp>
    </p:spTree>
    <p:extLst>
      <p:ext uri="{BB962C8B-B14F-4D97-AF65-F5344CB8AC3E}">
        <p14:creationId xmlns:p14="http://schemas.microsoft.com/office/powerpoint/2010/main" val="258479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橢圓 3"/>
          <p:cNvSpPr/>
          <p:nvPr/>
        </p:nvSpPr>
        <p:spPr>
          <a:xfrm rot="21145451">
            <a:off x="5701844" y="1282495"/>
            <a:ext cx="1988052" cy="361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4909231" y="5877273"/>
            <a:ext cx="382847"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7" name="直線單箭頭接點 6"/>
          <p:cNvCxnSpPr>
            <a:cxnSpLocks/>
          </p:cNvCxnSpPr>
          <p:nvPr/>
        </p:nvCxnSpPr>
        <p:spPr>
          <a:xfrm>
            <a:off x="1350479" y="1970669"/>
            <a:ext cx="2012831" cy="0"/>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a:cxnSpLocks/>
          </p:cNvCxnSpPr>
          <p:nvPr/>
        </p:nvCxnSpPr>
        <p:spPr>
          <a:xfrm flipH="1">
            <a:off x="2955917" y="2005733"/>
            <a:ext cx="407393" cy="2287363"/>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cxnSpLocks/>
          </p:cNvCxnSpPr>
          <p:nvPr/>
        </p:nvCxnSpPr>
        <p:spPr>
          <a:xfrm>
            <a:off x="3389805" y="1921674"/>
            <a:ext cx="1254203" cy="737725"/>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cxnSpLocks/>
          </p:cNvCxnSpPr>
          <p:nvPr/>
        </p:nvCxnSpPr>
        <p:spPr>
          <a:xfrm flipH="1" flipV="1">
            <a:off x="4837225" y="2564906"/>
            <a:ext cx="72006" cy="1049307"/>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769179" y="2816930"/>
            <a:ext cx="52987" cy="866549"/>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flipV="1">
            <a:off x="4838391" y="1691680"/>
            <a:ext cx="711379" cy="84609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向右箭號 39"/>
          <p:cNvSpPr/>
          <p:nvPr/>
        </p:nvSpPr>
        <p:spPr>
          <a:xfrm>
            <a:off x="3709065" y="2749046"/>
            <a:ext cx="807006"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1" name="向右箭號 40"/>
          <p:cNvSpPr/>
          <p:nvPr/>
        </p:nvSpPr>
        <p:spPr>
          <a:xfrm>
            <a:off x="3034109" y="4155888"/>
            <a:ext cx="1349912"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44" name="直線單箭頭接點 43"/>
          <p:cNvCxnSpPr>
            <a:cxnSpLocks/>
          </p:cNvCxnSpPr>
          <p:nvPr/>
        </p:nvCxnSpPr>
        <p:spPr>
          <a:xfrm flipV="1">
            <a:off x="5561202" y="1340768"/>
            <a:ext cx="1963126" cy="35091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cxnSpLocks/>
          </p:cNvCxnSpPr>
          <p:nvPr/>
        </p:nvCxnSpPr>
        <p:spPr>
          <a:xfrm>
            <a:off x="1350479" y="1907743"/>
            <a:ext cx="2012831" cy="27863"/>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向右箭號 17"/>
          <p:cNvSpPr/>
          <p:nvPr/>
        </p:nvSpPr>
        <p:spPr>
          <a:xfrm>
            <a:off x="3374742" y="3345767"/>
            <a:ext cx="908940"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文字方塊 11"/>
          <p:cNvSpPr txBox="1"/>
          <p:nvPr/>
        </p:nvSpPr>
        <p:spPr>
          <a:xfrm flipH="1">
            <a:off x="4824493" y="2534100"/>
            <a:ext cx="64874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匠寮</a:t>
            </a:r>
          </a:p>
        </p:txBody>
      </p:sp>
      <p:sp>
        <p:nvSpPr>
          <p:cNvPr id="2" name="文字方塊 1"/>
          <p:cNvSpPr txBox="1"/>
          <p:nvPr/>
        </p:nvSpPr>
        <p:spPr>
          <a:xfrm>
            <a:off x="9144000" y="2151728"/>
            <a:ext cx="553998" cy="2554545"/>
          </a:xfrm>
          <a:prstGeom prst="rect">
            <a:avLst/>
          </a:prstGeom>
          <a:noFill/>
        </p:spPr>
        <p:txBody>
          <a:bodyPr vert="eaVert" wrap="none" rtlCol="0">
            <a:spAutoFit/>
          </a:bodyPr>
          <a:lstStyle/>
          <a:p>
            <a:r>
              <a:rPr lang="zh-TW" altLang="en-US" sz="2400" dirty="0" smtClean="0"/>
              <a:t>兩路清</a:t>
            </a:r>
            <a:r>
              <a:rPr lang="zh-TW" altLang="en-US" sz="2400" dirty="0" smtClean="0"/>
              <a:t>軍進軍路線</a:t>
            </a:r>
            <a:endParaRPr lang="zh-TW" altLang="en-US" sz="2400" dirty="0"/>
          </a:p>
        </p:txBody>
      </p:sp>
      <p:sp>
        <p:nvSpPr>
          <p:cNvPr id="3" name="橢圓 2"/>
          <p:cNvSpPr/>
          <p:nvPr/>
        </p:nvSpPr>
        <p:spPr>
          <a:xfrm>
            <a:off x="7560000" y="1278000"/>
            <a:ext cx="180809" cy="166929"/>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4659358" y="2426627"/>
            <a:ext cx="152538" cy="214946"/>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66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0" grpId="0" animBg="1"/>
      <p:bldP spid="41" grpId="0" animBg="1"/>
      <p:bldP spid="18" grpId="0" animBg="1"/>
      <p:bldP spid="3"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83568" y="440668"/>
            <a:ext cx="8352928" cy="5976664"/>
          </a:xfrm>
          <a:prstGeom prst="rect">
            <a:avLst/>
          </a:prstGeom>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東勢角林爽文軍民萬人塚</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3600"/>
              </a:lnSpc>
              <a:spcBef>
                <a:spcPts val="600"/>
              </a:spcBef>
              <a:spcAft>
                <a:spcPts val="600"/>
              </a:spcAft>
              <a:defRPr/>
            </a:pP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自埔里北上的六、七千名林軍沿途餓死千餘人，渡大甲溪遭沙里興生番</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（泰雅族南勢群）</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截殺四百餘，在新社台地被官兵剿殺二千餘，加上大安溪溪谷獅仔、屋鰲等社</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（泰雅族北勢群）</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殺死及淹死的三千多</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，東勢角及樸仔籬山頂（約今臺中市東勢區和新社區範圍）林軍死亡人數總共約七千</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集中</a:t>
            </a:r>
            <a:r>
              <a:rPr lang="zh-TW" altLang="en-US" sz="2400" dirty="0">
                <a:solidFill>
                  <a:srgbClr val="000000"/>
                </a:solidFill>
                <a:latin typeface="Calibri" panose="020F0502020204030204" pitchFamily="34" charset="0"/>
                <a:cs typeface="Times New Roman" panose="02020603050405020304" pitchFamily="18" charset="0"/>
              </a:rPr>
              <a:t>堆疊</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於</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東勢下新</a:t>
            </a:r>
            <a:r>
              <a:rPr kumimoji="1" lang="en-US"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381</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號地。</a:t>
            </a:r>
            <a:endParaRPr kumimoji="1" lang="en-US"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endParaRPr>
          </a:p>
          <a:p>
            <a:pPr marL="0" marR="0" lvl="0" indent="0" algn="l" defTabSz="914400" rtl="0" eaLnBrk="1" fontAlgn="base" latinLnBrk="0" hangingPunct="1">
              <a:lnSpc>
                <a:spcPts val="3600"/>
              </a:lnSpc>
              <a:spcBef>
                <a:spcPts val="600"/>
              </a:spcBef>
              <a:spcAft>
                <a:spcPts val="60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再加上清軍剿洗時無辜喪生的百姓（</a:t>
            </a:r>
            <a:r>
              <a:rPr kumimoji="1" lang="zh-TW"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新社台地的</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閩人</a:t>
            </a:r>
            <a:r>
              <a:rPr kumimoji="1" lang="zh-TW"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居民</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林潘磊等</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全數消失），以及後續十九世紀戴潮春</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事件東勢地方</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喪生的</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紅旗軍</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千餘人</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，骨骸</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合計</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達萬餘人</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應屬合理估計</a:t>
            </a:r>
            <a:r>
              <a:rPr kumimoji="1" lang="zh-TW" altLang="zh-TW" sz="2400" b="0" i="0" u="none" strike="noStrike" kern="1200" cap="none" spc="0" normalizeH="0" baseline="0" noProof="0" dirty="0" smtClean="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a:t>
            </a:r>
            <a:endPar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endParaRPr>
          </a:p>
        </p:txBody>
      </p:sp>
    </p:spTree>
    <p:extLst>
      <p:ext uri="{BB962C8B-B14F-4D97-AF65-F5344CB8AC3E}">
        <p14:creationId xmlns:p14="http://schemas.microsoft.com/office/powerpoint/2010/main" val="2316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4" y="0"/>
            <a:ext cx="9121111" cy="6858000"/>
          </a:xfrm>
          <a:prstGeom prst="rect">
            <a:avLst/>
          </a:prstGeom>
        </p:spPr>
      </p:pic>
    </p:spTree>
    <p:extLst>
      <p:ext uri="{BB962C8B-B14F-4D97-AF65-F5344CB8AC3E}">
        <p14:creationId xmlns:p14="http://schemas.microsoft.com/office/powerpoint/2010/main" val="16222084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4" y="0"/>
            <a:ext cx="9121111" cy="6858000"/>
          </a:xfrm>
          <a:prstGeom prst="rect">
            <a:avLst/>
          </a:prstGeom>
        </p:spPr>
      </p:pic>
      <p:sp>
        <p:nvSpPr>
          <p:cNvPr id="3" name="圓角矩形 2"/>
          <p:cNvSpPr/>
          <p:nvPr/>
        </p:nvSpPr>
        <p:spPr>
          <a:xfrm>
            <a:off x="8218155" y="1556792"/>
            <a:ext cx="530309" cy="18722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圓角矩形 3"/>
          <p:cNvSpPr/>
          <p:nvPr/>
        </p:nvSpPr>
        <p:spPr>
          <a:xfrm>
            <a:off x="8100392" y="3573016"/>
            <a:ext cx="530309" cy="273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圓角矩形 4"/>
          <p:cNvSpPr/>
          <p:nvPr/>
        </p:nvSpPr>
        <p:spPr>
          <a:xfrm>
            <a:off x="2374084" y="3573016"/>
            <a:ext cx="495977" cy="273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1307589" y="3565336"/>
            <a:ext cx="888147" cy="273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69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6632"/>
            <a:ext cx="8856984" cy="6552728"/>
          </a:xfrm>
          <a:noFill/>
        </p:spPr>
        <p:txBody>
          <a:bodyPr vert="eaVert"/>
          <a:lstStyle/>
          <a:p>
            <a:pPr marL="0" indent="0" algn="ctr">
              <a:lnSpc>
                <a:spcPts val="4200"/>
              </a:lnSpc>
              <a:spcBef>
                <a:spcPts val="600"/>
              </a:spcBef>
              <a:spcAft>
                <a:spcPts val="600"/>
              </a:spcAft>
              <a:buNone/>
            </a:pPr>
            <a:r>
              <a:rPr lang="zh-TW" altLang="en-US" dirty="0">
                <a:latin typeface="新細明體" panose="02020500000000000000" pitchFamily="18" charset="-120"/>
                <a:ea typeface="新細明體" panose="02020500000000000000" pitchFamily="18" charset="-120"/>
              </a:rPr>
              <a:t>陳周全事件</a:t>
            </a:r>
            <a:r>
              <a:rPr lang="zh-TW" altLang="en-US" dirty="0" smtClean="0">
                <a:latin typeface="新細明體" panose="02020500000000000000" pitchFamily="18" charset="-120"/>
                <a:ea typeface="新細明體" panose="02020500000000000000" pitchFamily="18" charset="-120"/>
              </a:rPr>
              <a:t>後高宗</a:t>
            </a:r>
            <a:r>
              <a:rPr lang="zh-TW" altLang="en-US" dirty="0">
                <a:latin typeface="新細明體" panose="02020500000000000000" pitchFamily="18" charset="-120"/>
                <a:ea typeface="新細明體" panose="02020500000000000000" pitchFamily="18" charset="-120"/>
              </a:rPr>
              <a:t>的權變部署</a:t>
            </a:r>
            <a:r>
              <a:rPr lang="zh-TW" altLang="en-US" dirty="0">
                <a:solidFill>
                  <a:srgbClr val="FF0000"/>
                </a:solidFill>
                <a:latin typeface="新細明體" panose="02020500000000000000" pitchFamily="18" charset="-120"/>
                <a:ea typeface="新細明體" panose="02020500000000000000" pitchFamily="18" charset="-120"/>
              </a:rPr>
              <a:t>芻議</a:t>
            </a:r>
            <a:endParaRPr lang="en-US" altLang="zh-TW" dirty="0">
              <a:solidFill>
                <a:srgbClr val="FF0000"/>
              </a:solidFill>
              <a:latin typeface="新細明體" panose="02020500000000000000" pitchFamily="18" charset="-120"/>
              <a:ea typeface="新細明體" panose="02020500000000000000" pitchFamily="18" charset="-120"/>
            </a:endParaRPr>
          </a:p>
          <a:p>
            <a:pPr marL="0" indent="0" algn="just">
              <a:lnSpc>
                <a:spcPts val="4200"/>
              </a:lnSpc>
              <a:spcBef>
                <a:spcPts val="600"/>
              </a:spcBef>
              <a:spcAft>
                <a:spcPts val="600"/>
              </a:spcAft>
              <a:buNone/>
            </a:pPr>
            <a:r>
              <a:rPr lang="zh-TW" altLang="en-US" sz="2800" dirty="0">
                <a:latin typeface="華康仿宋體W6(P)" panose="02020600000000000000" pitchFamily="18" charset="-120"/>
                <a:ea typeface="華康仿宋體W6(P)" panose="02020600000000000000" pitchFamily="18" charset="-120"/>
              </a:rPr>
              <a:t>漳、泉民風最為刁悍，屢經大加懲罰，尚不知悛改。今若欲使之默化潛移，一改積習，無論哈當阿、楊廷理等不能道德齊禮。況</a:t>
            </a:r>
            <a:r>
              <a:rPr lang="zh-TW" altLang="en-US" sz="2800" dirty="0">
                <a:solidFill>
                  <a:srgbClr val="FF0000"/>
                </a:solidFill>
                <a:latin typeface="華康仿宋體W6(P)" panose="02020600000000000000" pitchFamily="18" charset="-120"/>
                <a:ea typeface="華康仿宋體W6(P)" panose="02020600000000000000" pitchFamily="18" charset="-120"/>
              </a:rPr>
              <a:t>臺灣地方向分漳、泉、粵三庄，伊等類聚群分，遇有事端，彼此轉得互為牽制</a:t>
            </a:r>
            <a:r>
              <a:rPr lang="zh-TW" altLang="en-US" sz="2800" dirty="0">
                <a:latin typeface="華康仿宋體W6(P)" panose="02020600000000000000" pitchFamily="18" charset="-120"/>
                <a:ea typeface="華康仿宋體W6(P)" panose="02020600000000000000" pitchFamily="18" charset="-120"/>
              </a:rPr>
              <a:t>。即如</a:t>
            </a:r>
            <a:r>
              <a:rPr lang="zh-TW" altLang="en-US" sz="2800" dirty="0">
                <a:solidFill>
                  <a:srgbClr val="FF0000"/>
                </a:solidFill>
                <a:latin typeface="華康仿宋體W6(P)" panose="02020600000000000000" pitchFamily="18" charset="-120"/>
                <a:ea typeface="華康仿宋體W6(P)" panose="02020600000000000000" pitchFamily="18" charset="-120"/>
              </a:rPr>
              <a:t>林爽文、陳周全滋事時，悉賴有義民</a:t>
            </a:r>
            <a:r>
              <a:rPr lang="zh-TW" altLang="en-US" sz="2800" dirty="0">
                <a:latin typeface="華康仿宋體W6(P)" panose="02020600000000000000" pitchFamily="18" charset="-120"/>
                <a:ea typeface="華康仿宋體W6(P)" panose="02020600000000000000" pitchFamily="18" charset="-120"/>
              </a:rPr>
              <a:t>，是以要犯得以就擒，迅速集事，否則僅恃該處弁兵，安能似此剋期蕆功！甚或漳、泉之人串通一氣，勾結滋擾，剿捕豈不更覺費手。是</a:t>
            </a:r>
            <a:r>
              <a:rPr lang="zh-TW" altLang="en-US" sz="2800" dirty="0">
                <a:solidFill>
                  <a:srgbClr val="FF0000"/>
                </a:solidFill>
                <a:latin typeface="華康仿宋體W6(P)" panose="02020600000000000000" pitchFamily="18" charset="-120"/>
                <a:ea typeface="華康仿宋體W6(P)" panose="02020600000000000000" pitchFamily="18" charset="-120"/>
              </a:rPr>
              <a:t>該處民情不睦，亦只可聽其自然</a:t>
            </a:r>
            <a:r>
              <a:rPr lang="zh-TW" altLang="en-US" sz="2800" dirty="0">
                <a:latin typeface="華康仿宋體W6(P)" panose="02020600000000000000" pitchFamily="18" charset="-120"/>
                <a:ea typeface="華康仿宋體W6(P)" panose="02020600000000000000" pitchFamily="18" charset="-120"/>
              </a:rPr>
              <a:t>，倘有械</a:t>
            </a:r>
            <a:r>
              <a:rPr lang="zh-TW" altLang="en-US" sz="2800" dirty="0">
                <a:latin typeface="華康楷書體W5(P)-UN" panose="03000500000000000000" pitchFamily="66" charset="-120"/>
                <a:ea typeface="華康楷書體W5(P)-UN" panose="03000500000000000000" pitchFamily="66" charset="-120"/>
                <a:cs typeface="華康楷書體W5(P)-UN" panose="03000500000000000000" pitchFamily="66" charset="-120"/>
              </a:rPr>
              <a:t>鬦</a:t>
            </a:r>
            <a:r>
              <a:rPr lang="zh-TW" altLang="en-US" sz="2800" dirty="0">
                <a:latin typeface="華康仿宋體W6(P)" panose="02020600000000000000" pitchFamily="18" charset="-120"/>
                <a:ea typeface="華康仿宋體W6(P)" panose="02020600000000000000" pitchFamily="18" charset="-120"/>
              </a:rPr>
              <a:t>仇殺情事，地方文武原可隨時查拿，按律懲治，但</a:t>
            </a:r>
            <a:r>
              <a:rPr lang="zh-TW" altLang="en-US" sz="2800" dirty="0">
                <a:solidFill>
                  <a:srgbClr val="FF0000"/>
                </a:solidFill>
                <a:latin typeface="華康仿宋體W6(P)" panose="02020600000000000000" pitchFamily="18" charset="-120"/>
                <a:ea typeface="華康仿宋體W6(P)" panose="02020600000000000000" pitchFamily="18" charset="-120"/>
              </a:rPr>
              <a:t>此意該鎮道惟當默存諸心，又不可使漳、泉人知覺，轉啟朋比為奸也</a:t>
            </a:r>
            <a:r>
              <a:rPr lang="zh-TW" altLang="en-US" sz="2800" dirty="0">
                <a:latin typeface="華康仿宋體W6(P)" panose="02020600000000000000" pitchFamily="18" charset="-120"/>
                <a:ea typeface="華康仿宋體W6(P)" panose="02020600000000000000" pitchFamily="18" charset="-120"/>
              </a:rPr>
              <a:t>。（乾隆六十年</a:t>
            </a:r>
            <a:r>
              <a:rPr lang="zh-TW" altLang="zh-TW" sz="2800" dirty="0">
                <a:latin typeface="華康仿宋體W6(P)" panose="02020600000000000000" pitchFamily="18" charset="-120"/>
                <a:ea typeface="華康仿宋體W6(P)" panose="02020600000000000000" pitchFamily="18" charset="-120"/>
              </a:rPr>
              <a:t>五月十四日諭旨</a:t>
            </a:r>
            <a:r>
              <a:rPr lang="zh-TW" altLang="en-US" sz="2800" dirty="0">
                <a:latin typeface="華康仿宋體W6(P)" panose="02020600000000000000" pitchFamily="18" charset="-120"/>
                <a:ea typeface="華康仿宋體W6(P)" panose="02020600000000000000" pitchFamily="18" charset="-120"/>
              </a:rPr>
              <a:t>）</a:t>
            </a:r>
          </a:p>
        </p:txBody>
      </p:sp>
    </p:spTree>
    <p:extLst>
      <p:ext uri="{BB962C8B-B14F-4D97-AF65-F5344CB8AC3E}">
        <p14:creationId xmlns:p14="http://schemas.microsoft.com/office/powerpoint/2010/main" val="28886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6712" y="44624"/>
            <a:ext cx="8507288" cy="6624736"/>
          </a:xfrm>
        </p:spPr>
        <p:txBody>
          <a:bodyPr/>
          <a:lstStyle/>
          <a:p>
            <a:pPr marL="0" indent="0" algn="ctr">
              <a:buNone/>
            </a:pPr>
            <a:r>
              <a:rPr lang="zh-TW" altLang="en-US" sz="3600" dirty="0">
                <a:solidFill>
                  <a:srgbClr val="000000"/>
                </a:solidFill>
                <a:cs typeface="+mj-cs"/>
              </a:rPr>
              <a:t>五十步笑百步</a:t>
            </a:r>
            <a:endParaRPr lang="en-US" altLang="zh-TW" dirty="0"/>
          </a:p>
          <a:p>
            <a:pPr marL="0" indent="0">
              <a:lnSpc>
                <a:spcPts val="3600"/>
              </a:lnSpc>
              <a:spcBef>
                <a:spcPts val="1800"/>
              </a:spcBef>
              <a:buNone/>
            </a:pPr>
            <a:r>
              <a:rPr lang="zh-TW" altLang="zh-TW" dirty="0"/>
              <a:t>方維甸</a:t>
            </a:r>
            <a:r>
              <a:rPr lang="zh-TW" altLang="en-US" dirty="0"/>
              <a:t>嘉慶十五年來臺查辦分類械鬥，揭露</a:t>
            </a:r>
            <a:r>
              <a:rPr lang="zh-TW" altLang="zh-TW" dirty="0"/>
              <a:t>嘉慶十一年</a:t>
            </a:r>
            <a:r>
              <a:rPr lang="zh-TW" altLang="en-US" dirty="0"/>
              <a:t>漳籍義民到鹿港協助防禦海盜蔡牽時，與當地泉人意外衝突，引爆</a:t>
            </a:r>
            <a:r>
              <a:rPr lang="zh-TW" altLang="en-US" dirty="0">
                <a:solidFill>
                  <a:srgbClr val="FF0000"/>
                </a:solidFill>
              </a:rPr>
              <a:t>漳泉</a:t>
            </a:r>
            <a:r>
              <a:rPr lang="zh-TW" altLang="en-US" dirty="0"/>
              <a:t>械鬥，造成數萬難民。</a:t>
            </a:r>
            <a:endParaRPr lang="en-US" altLang="zh-TW" dirty="0"/>
          </a:p>
          <a:p>
            <a:pPr marL="0" indent="0">
              <a:lnSpc>
                <a:spcPts val="3600"/>
              </a:lnSpc>
              <a:spcBef>
                <a:spcPts val="1800"/>
              </a:spcBef>
              <a:buNone/>
            </a:pPr>
            <a:r>
              <a:rPr lang="zh-TW" altLang="en-US" dirty="0"/>
              <a:t>他</a:t>
            </a:r>
            <a:r>
              <a:rPr lang="zh-TW" altLang="zh-TW" dirty="0"/>
              <a:t>把</a:t>
            </a:r>
            <a:r>
              <a:rPr lang="zh-TW" altLang="en-US" dirty="0"/>
              <a:t>當年奉旨來臺剿辦蔡牽的欽差大臣福州將軍賽沖阿</a:t>
            </a:r>
            <a:r>
              <a:rPr lang="zh-TW" altLang="zh-TW" dirty="0"/>
              <a:t>諱匿嘉慶十一年彰化漳泉械鬥所造成的「</a:t>
            </a:r>
            <a:r>
              <a:rPr lang="zh-TW" altLang="zh-TW" dirty="0">
                <a:solidFill>
                  <a:srgbClr val="FF0000"/>
                </a:solidFill>
              </a:rPr>
              <a:t>夙怨</a:t>
            </a:r>
            <a:r>
              <a:rPr lang="zh-TW" altLang="zh-TW" dirty="0"/>
              <a:t>」</a:t>
            </a:r>
            <a:r>
              <a:rPr lang="zh-TW" altLang="en-US" dirty="0"/>
              <a:t>，</a:t>
            </a:r>
            <a:r>
              <a:rPr lang="zh-TW" altLang="zh-TW" dirty="0"/>
              <a:t>當成十四年</a:t>
            </a:r>
            <a:r>
              <a:rPr lang="zh-TW" altLang="en-US" dirty="0"/>
              <a:t>漳泉</a:t>
            </a:r>
            <a:r>
              <a:rPr lang="zh-TW" altLang="zh-TW" dirty="0"/>
              <a:t>兩籍再度械鬥的起因</a:t>
            </a:r>
            <a:r>
              <a:rPr lang="zh-TW" altLang="en-US" dirty="0"/>
              <a:t>。</a:t>
            </a:r>
            <a:endParaRPr lang="en-US" altLang="zh-TW" dirty="0"/>
          </a:p>
          <a:p>
            <a:pPr marL="0" indent="0">
              <a:lnSpc>
                <a:spcPts val="3600"/>
              </a:lnSpc>
              <a:spcBef>
                <a:spcPts val="1800"/>
              </a:spcBef>
              <a:buNone/>
            </a:pPr>
            <a:r>
              <a:rPr lang="zh-TW" altLang="en-US" dirty="0"/>
              <a:t>但</a:t>
            </a:r>
            <a:r>
              <a:rPr lang="zh-TW" altLang="zh-TW" dirty="0"/>
              <a:t>他處理</a:t>
            </a:r>
            <a:r>
              <a:rPr lang="zh-TW" altLang="en-US" dirty="0"/>
              <a:t>接著發生的</a:t>
            </a:r>
            <a:r>
              <a:rPr lang="zh-TW" altLang="zh-TW" dirty="0">
                <a:solidFill>
                  <a:srgbClr val="FF0000"/>
                </a:solidFill>
              </a:rPr>
              <a:t>漳</a:t>
            </a:r>
            <a:r>
              <a:rPr lang="zh-TW" altLang="en-US" dirty="0">
                <a:solidFill>
                  <a:srgbClr val="FF0000"/>
                </a:solidFill>
              </a:rPr>
              <a:t>客</a:t>
            </a:r>
            <a:r>
              <a:rPr lang="zh-TW" altLang="zh-TW" dirty="0"/>
              <a:t>械鬥</a:t>
            </a:r>
            <a:r>
              <a:rPr lang="zh-TW" altLang="en-US" dirty="0"/>
              <a:t>時，</a:t>
            </a:r>
            <a:r>
              <a:rPr lang="zh-TW" altLang="zh-TW" dirty="0"/>
              <a:t>做法</a:t>
            </a:r>
            <a:r>
              <a:rPr lang="zh-TW" altLang="en-US" dirty="0"/>
              <a:t>卻是</a:t>
            </a:r>
            <a:r>
              <a:rPr lang="zh-TW" altLang="zh-TW" dirty="0"/>
              <a:t>「五十步笑百步」</a:t>
            </a:r>
            <a:r>
              <a:rPr lang="zh-TW" altLang="en-US" dirty="0"/>
              <a:t>，並未</a:t>
            </a:r>
            <a:r>
              <a:rPr lang="zh-TW" altLang="zh-TW" dirty="0"/>
              <a:t>認真查辦</a:t>
            </a:r>
            <a:r>
              <a:rPr lang="zh-TW" altLang="en-US" dirty="0"/>
              <a:t>，</a:t>
            </a:r>
            <a:r>
              <a:rPr lang="zh-TW" altLang="zh-TW" dirty="0"/>
              <a:t>而且縱任誤解加深</a:t>
            </a:r>
            <a:r>
              <a:rPr lang="zh-TW" altLang="en-US" dirty="0"/>
              <a:t>、仇恨</a:t>
            </a:r>
            <a:r>
              <a:rPr lang="zh-TW" altLang="zh-TW" dirty="0"/>
              <a:t>蔓延</a:t>
            </a:r>
            <a:r>
              <a:rPr lang="zh-TW" altLang="en-US" dirty="0"/>
              <a:t>。</a:t>
            </a:r>
          </a:p>
        </p:txBody>
      </p:sp>
    </p:spTree>
    <p:extLst>
      <p:ext uri="{BB962C8B-B14F-4D97-AF65-F5344CB8AC3E}">
        <p14:creationId xmlns:p14="http://schemas.microsoft.com/office/powerpoint/2010/main" val="16069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32681"/>
            <a:ext cx="8424936" cy="6608687"/>
          </a:xfrm>
        </p:spPr>
        <p:txBody>
          <a:bodyPr/>
          <a:lstStyle/>
          <a:p>
            <a:pPr marL="0" indent="0" algn="ctr">
              <a:spcBef>
                <a:spcPts val="1200"/>
              </a:spcBef>
              <a:buNone/>
            </a:pPr>
            <a:r>
              <a:rPr lang="zh-TW" altLang="en-US" dirty="0"/>
              <a:t>權變部署</a:t>
            </a:r>
            <a:r>
              <a:rPr lang="zh-TW" altLang="en-US" dirty="0">
                <a:solidFill>
                  <a:srgbClr val="FF0000"/>
                </a:solidFill>
              </a:rPr>
              <a:t>定案</a:t>
            </a:r>
            <a:r>
              <a:rPr lang="zh-TW" altLang="en-US" dirty="0"/>
              <a:t>：方維甸的「</a:t>
            </a:r>
            <a:r>
              <a:rPr lang="zh-TW" altLang="en-US" dirty="0">
                <a:solidFill>
                  <a:srgbClr val="FF0000"/>
                </a:solidFill>
              </a:rPr>
              <a:t>兼用經權</a:t>
            </a:r>
            <a:r>
              <a:rPr lang="zh-TW" altLang="en-US" dirty="0"/>
              <a:t>」</a:t>
            </a:r>
            <a:endParaRPr lang="en-US" altLang="zh-TW" dirty="0"/>
          </a:p>
          <a:p>
            <a:pPr marL="0" indent="0">
              <a:lnSpc>
                <a:spcPts val="3200"/>
              </a:lnSpc>
              <a:spcBef>
                <a:spcPts val="600"/>
              </a:spcBef>
              <a:buNone/>
            </a:pPr>
            <a:r>
              <a:rPr lang="zh-TW" altLang="en-US" sz="2400" dirty="0"/>
              <a:t>方維甸嘉慶十五年三月八日極機密等級的奏摺：</a:t>
            </a:r>
            <a:endParaRPr lang="en-US" altLang="zh-TW" sz="2400" dirty="0"/>
          </a:p>
          <a:p>
            <a:pPr marL="0" indent="0">
              <a:lnSpc>
                <a:spcPts val="3200"/>
              </a:lnSpc>
              <a:spcBef>
                <a:spcPts val="600"/>
              </a:spcBef>
              <a:buNone/>
            </a:pPr>
            <a:r>
              <a:rPr lang="zh-TW" altLang="zh-TW" sz="2400" dirty="0">
                <a:latin typeface="標楷體" panose="03000509000000000000" pitchFamily="65" charset="-120"/>
                <a:ea typeface="標楷體" panose="03000509000000000000" pitchFamily="65" charset="-120"/>
              </a:rPr>
              <a:t>再，漳、泉、粵三籍民人各分籍貫，不能和睦，相沿惡習固應化導。然臺灣民情浮動，不僅械鬥，即豎旗聚眾，亦皆視為尋常。</a:t>
            </a:r>
            <a:r>
              <a:rPr lang="zh-TW" altLang="zh-TW" sz="2400" dirty="0">
                <a:solidFill>
                  <a:srgbClr val="FF0000"/>
                </a:solidFill>
                <a:latin typeface="標楷體" panose="03000509000000000000" pitchFamily="65" charset="-120"/>
                <a:ea typeface="標楷體" panose="03000509000000000000" pitchFamily="65" charset="-120"/>
              </a:rPr>
              <a:t>設使三籍聯為一氣，於海外要地，轉非所宜。猶幸黨類區分，各不相下，遇有莠民滋事，其異籍之人，必為義民，與之樹敵。</a:t>
            </a:r>
            <a:r>
              <a:rPr lang="zh-TW" altLang="zh-TW" sz="2400" dirty="0">
                <a:latin typeface="標楷體" panose="03000509000000000000" pitchFamily="65" charset="-120"/>
                <a:ea typeface="標楷體" panose="03000509000000000000" pitchFamily="65" charset="-120"/>
              </a:rPr>
              <a:t>自康熙年間至今，悉皆如此。今</a:t>
            </a:r>
            <a:r>
              <a:rPr lang="zh-TW" altLang="zh-TW" sz="2400" dirty="0">
                <a:solidFill>
                  <a:srgbClr val="FF0000"/>
                </a:solidFill>
                <a:latin typeface="標楷體" panose="03000509000000000000" pitchFamily="65" charset="-120"/>
                <a:ea typeface="標楷體" panose="03000509000000000000" pitchFamily="65" charset="-120"/>
              </a:rPr>
              <a:t>藉此互相鈐制</a:t>
            </a:r>
            <a:r>
              <a:rPr lang="zh-TW" altLang="zh-TW" sz="2400" dirty="0">
                <a:latin typeface="標楷體" panose="03000509000000000000" pitchFamily="65" charset="-120"/>
                <a:ea typeface="標楷體" panose="03000509000000000000" pitchFamily="65" charset="-120"/>
              </a:rPr>
              <a:t>，仍禁其仇殺相攻，</a:t>
            </a:r>
            <a:r>
              <a:rPr lang="zh-TW" altLang="zh-TW" sz="2400" dirty="0">
                <a:solidFill>
                  <a:srgbClr val="FF0000"/>
                </a:solidFill>
                <a:latin typeface="標楷體" panose="03000509000000000000" pitchFamily="65" charset="-120"/>
                <a:ea typeface="標楷體" panose="03000509000000000000" pitchFamily="65" charset="-120"/>
              </a:rPr>
              <a:t>兼用經權</a:t>
            </a:r>
            <a:r>
              <a:rPr lang="zh-TW" altLang="zh-TW" sz="2400" dirty="0">
                <a:latin typeface="標楷體" panose="03000509000000000000" pitchFamily="65" charset="-120"/>
                <a:ea typeface="標楷體" panose="03000509000000000000" pitchFamily="65" charset="-120"/>
              </a:rPr>
              <a:t>，似於地方有益。此臣愚昧之見，</a:t>
            </a:r>
            <a:r>
              <a:rPr lang="zh-TW" altLang="zh-TW" sz="2400" dirty="0">
                <a:solidFill>
                  <a:srgbClr val="FF0000"/>
                </a:solidFill>
                <a:latin typeface="標楷體" panose="03000509000000000000" pitchFamily="65" charset="-120"/>
                <a:ea typeface="標楷體" panose="03000509000000000000" pitchFamily="65" charset="-120"/>
              </a:rPr>
              <a:t>不敢稍有宣露</a:t>
            </a:r>
            <a:r>
              <a:rPr lang="zh-TW" altLang="zh-TW" sz="2400" dirty="0">
                <a:latin typeface="標楷體" panose="03000509000000000000" pitchFamily="65" charset="-120"/>
                <a:ea typeface="標楷體" panose="03000509000000000000" pitchFamily="65" charset="-120"/>
              </a:rPr>
              <a:t>，僅一併附片密陳。謹奏。</a:t>
            </a:r>
          </a:p>
          <a:p>
            <a:pPr marL="0" indent="0">
              <a:lnSpc>
                <a:spcPts val="3200"/>
              </a:lnSpc>
              <a:spcBef>
                <a:spcPts val="600"/>
              </a:spcBef>
              <a:buNone/>
            </a:pPr>
            <a:r>
              <a:rPr lang="zh-TW" altLang="en-US" sz="2400" dirty="0"/>
              <a:t>方維甸認為</a:t>
            </a:r>
            <a:r>
              <a:rPr lang="zh-TW" altLang="zh-TW" sz="2400" dirty="0"/>
              <a:t>固應禁止民間「仇殺相攻」，但卻無需尋求徹底化消其彼此「黨類區分」的敵對態勢，萬一</a:t>
            </a:r>
            <a:r>
              <a:rPr lang="zh-TW" altLang="en-US" sz="2400" dirty="0"/>
              <a:t>發生</a:t>
            </a:r>
            <a:r>
              <a:rPr lang="zh-TW" altLang="zh-TW" sz="2400" dirty="0"/>
              <a:t>民變或叛亂，即可藉資分化，讓其「互相鈐制」。</a:t>
            </a:r>
          </a:p>
          <a:p>
            <a:pPr marL="0" indent="0">
              <a:lnSpc>
                <a:spcPts val="3200"/>
              </a:lnSpc>
              <a:spcBef>
                <a:spcPts val="600"/>
              </a:spcBef>
              <a:buNone/>
            </a:pPr>
            <a:r>
              <a:rPr lang="zh-TW" altLang="en-US" sz="2400" dirty="0"/>
              <a:t>刻意操弄分類敵對多發生於動亂時，臨時應變，隨機制宜，並無常規可循。相對於三層式族群空間分布這種「</a:t>
            </a:r>
            <a:r>
              <a:rPr lang="zh-TW" altLang="en-US" sz="2400" dirty="0">
                <a:solidFill>
                  <a:srgbClr val="FF0000"/>
                </a:solidFill>
              </a:rPr>
              <a:t>常態體制</a:t>
            </a:r>
            <a:r>
              <a:rPr lang="zh-TW" altLang="en-US" sz="2400" dirty="0"/>
              <a:t>」，不妨稱之為「</a:t>
            </a:r>
            <a:r>
              <a:rPr lang="zh-TW" altLang="en-US" sz="2400" dirty="0">
                <a:solidFill>
                  <a:srgbClr val="FF0000"/>
                </a:solidFill>
              </a:rPr>
              <a:t>權變部署</a:t>
            </a:r>
            <a:r>
              <a:rPr lang="zh-TW" altLang="en-US" sz="2400" dirty="0"/>
              <a:t>」。相互搭配使用就是「</a:t>
            </a:r>
            <a:r>
              <a:rPr lang="zh-TW" altLang="en-US" sz="2400" dirty="0">
                <a:solidFill>
                  <a:srgbClr val="FF0000"/>
                </a:solidFill>
              </a:rPr>
              <a:t>兼用經權</a:t>
            </a:r>
            <a:r>
              <a:rPr lang="zh-TW" altLang="en-US" sz="2400" dirty="0"/>
              <a:t>」。</a:t>
            </a:r>
          </a:p>
          <a:p>
            <a:pPr marL="0" indent="0">
              <a:spcBef>
                <a:spcPts val="1200"/>
              </a:spcBef>
              <a:buNone/>
            </a:pPr>
            <a:endParaRPr lang="zh-TW" altLang="en-US" sz="2400" dirty="0"/>
          </a:p>
        </p:txBody>
      </p:sp>
    </p:spTree>
    <p:extLst>
      <p:ext uri="{BB962C8B-B14F-4D97-AF65-F5344CB8AC3E}">
        <p14:creationId xmlns:p14="http://schemas.microsoft.com/office/powerpoint/2010/main" val="14865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56859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08648" y="1268760"/>
            <a:ext cx="7992888" cy="5030019"/>
          </a:xfrm>
        </p:spPr>
        <p:txBody>
          <a:bodyPr/>
          <a:lstStyle/>
          <a:p>
            <a:pPr marL="0" indent="0" algn="ctr">
              <a:lnSpc>
                <a:spcPts val="4000"/>
              </a:lnSpc>
              <a:spcBef>
                <a:spcPts val="0"/>
              </a:spcBef>
              <a:buNone/>
            </a:pPr>
            <a:r>
              <a:rPr lang="zh-TW" altLang="en-US" dirty="0"/>
              <a:t>「</a:t>
            </a:r>
            <a:r>
              <a:rPr lang="zh-TW" altLang="en-US" dirty="0">
                <a:solidFill>
                  <a:srgbClr val="FF0000"/>
                </a:solidFill>
              </a:rPr>
              <a:t>不敢稍有宣露</a:t>
            </a:r>
            <a:r>
              <a:rPr lang="zh-TW" altLang="en-US" dirty="0"/>
              <a:t>」的非常手段</a:t>
            </a:r>
            <a:endParaRPr lang="en-US" altLang="zh-TW" dirty="0"/>
          </a:p>
          <a:p>
            <a:pPr marL="0" indent="0">
              <a:lnSpc>
                <a:spcPts val="4000"/>
              </a:lnSpc>
              <a:spcBef>
                <a:spcPts val="1200"/>
              </a:spcBef>
              <a:buNone/>
            </a:pPr>
            <a:r>
              <a:rPr lang="zh-TW" altLang="en-US" sz="2800" dirty="0"/>
              <a:t>精明的統治者很容易就警覺到，仰賴社會內部矛盾加以分化離間的權變部署，終究是「非不得已而用之」的非常手段，並非穩定可靠的治理機制，而且還自知千萬不可讓百姓知曉。只不過，對於縱容及操弄分類仇恨所造成的惡性循環與嚴重性，事先卻不見得有足夠的警覺。</a:t>
            </a:r>
          </a:p>
        </p:txBody>
      </p:sp>
    </p:spTree>
    <p:extLst>
      <p:ext uri="{BB962C8B-B14F-4D97-AF65-F5344CB8AC3E}">
        <p14:creationId xmlns:p14="http://schemas.microsoft.com/office/powerpoint/2010/main" val="417103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76672"/>
            <a:ext cx="8532440" cy="5688632"/>
          </a:xfrm>
        </p:spPr>
        <p:txBody>
          <a:bodyPr/>
          <a:lstStyle/>
          <a:p>
            <a:pPr marL="0" indent="0">
              <a:lnSpc>
                <a:spcPts val="3200"/>
              </a:lnSpc>
              <a:spcBef>
                <a:spcPts val="600"/>
              </a:spcBef>
              <a:spcAft>
                <a:spcPts val="0"/>
              </a:spcAft>
              <a:buNone/>
            </a:pPr>
            <a:r>
              <a:rPr lang="zh-TW" altLang="en-US" dirty="0" smtClean="0"/>
              <a:t>分類械鬥的</a:t>
            </a:r>
            <a:r>
              <a:rPr lang="zh-TW" altLang="en-US" dirty="0" smtClean="0">
                <a:solidFill>
                  <a:srgbClr val="FF0000"/>
                </a:solidFill>
              </a:rPr>
              <a:t>變本加厲</a:t>
            </a:r>
            <a:endParaRPr lang="en-US" altLang="zh-TW" dirty="0" smtClean="0">
              <a:solidFill>
                <a:srgbClr val="FF0000"/>
              </a:solidFill>
            </a:endParaRPr>
          </a:p>
          <a:p>
            <a:pPr marL="400050" lvl="1" indent="0">
              <a:lnSpc>
                <a:spcPts val="3200"/>
              </a:lnSpc>
              <a:spcBef>
                <a:spcPts val="600"/>
              </a:spcBef>
              <a:spcAft>
                <a:spcPts val="0"/>
              </a:spcAft>
              <a:buNone/>
            </a:pPr>
            <a:r>
              <a:rPr lang="zh-TW" altLang="en-US" dirty="0"/>
              <a:t>嘉慶十四年</a:t>
            </a:r>
            <a:r>
              <a:rPr lang="en-US" altLang="zh-TW" dirty="0"/>
              <a:t>(1809)</a:t>
            </a:r>
            <a:r>
              <a:rPr lang="zh-TW" altLang="en-US" dirty="0"/>
              <a:t>分類械鬥時，方維甸調兵兩千人渡臺即構成足以「勸和」的「兵威」。</a:t>
            </a:r>
            <a:endParaRPr lang="en-US" altLang="zh-TW" dirty="0"/>
          </a:p>
          <a:p>
            <a:pPr marL="400050" lvl="1" indent="0">
              <a:lnSpc>
                <a:spcPts val="3200"/>
              </a:lnSpc>
              <a:spcBef>
                <a:spcPts val="600"/>
              </a:spcBef>
              <a:spcAft>
                <a:spcPts val="0"/>
              </a:spcAft>
              <a:buNone/>
            </a:pPr>
            <a:r>
              <a:rPr lang="zh-TW" altLang="en-US" dirty="0"/>
              <a:t>道光六年</a:t>
            </a:r>
            <a:r>
              <a:rPr lang="en-US" altLang="zh-TW" dirty="0"/>
              <a:t>(1826)</a:t>
            </a:r>
            <a:r>
              <a:rPr lang="zh-TW" altLang="en-US" dirty="0"/>
              <a:t>再度發生大規模分類</a:t>
            </a:r>
            <a:r>
              <a:rPr lang="zh-TW" altLang="en-US" dirty="0" smtClean="0"/>
              <a:t>械鬥，</a:t>
            </a:r>
            <a:r>
              <a:rPr lang="zh-TW" altLang="en-US" dirty="0"/>
              <a:t>「戕殺不下萬餘人，屍相枕藉於道</a:t>
            </a:r>
            <a:r>
              <a:rPr lang="zh-TW" altLang="en-US" dirty="0" smtClean="0"/>
              <a:t>」。</a:t>
            </a:r>
            <a:r>
              <a:rPr lang="zh-TW" altLang="en-US" dirty="0"/>
              <a:t>閩浙總督</a:t>
            </a:r>
            <a:r>
              <a:rPr lang="zh-TW" altLang="en-US" dirty="0" smtClean="0"/>
              <a:t>孫</a:t>
            </a:r>
            <a:r>
              <a:rPr lang="zh-TW" altLang="en-US" dirty="0"/>
              <a:t>爾準調動高達兩倍半（五千人）的兵力， </a:t>
            </a:r>
            <a:r>
              <a:rPr lang="zh-TW" altLang="en-US" dirty="0" smtClean="0"/>
              <a:t>才</a:t>
            </a:r>
            <a:r>
              <a:rPr lang="zh-TW" altLang="en-US" dirty="0"/>
              <a:t>夠「兵威」。</a:t>
            </a:r>
            <a:endParaRPr lang="en-US" altLang="zh-TW" dirty="0" smtClean="0"/>
          </a:p>
          <a:p>
            <a:pPr marL="0" indent="0">
              <a:lnSpc>
                <a:spcPts val="3200"/>
              </a:lnSpc>
              <a:spcBef>
                <a:spcPts val="1200"/>
              </a:spcBef>
              <a:spcAft>
                <a:spcPts val="600"/>
              </a:spcAft>
              <a:buNone/>
            </a:pPr>
            <a:r>
              <a:rPr lang="zh-TW" altLang="en-US" dirty="0" smtClean="0"/>
              <a:t>從</a:t>
            </a:r>
            <a:r>
              <a:rPr lang="zh-TW" altLang="en-US" dirty="0"/>
              <a:t>分類械鬥</a:t>
            </a:r>
            <a:r>
              <a:rPr lang="zh-TW" altLang="en-US" dirty="0" smtClean="0"/>
              <a:t>變成</a:t>
            </a:r>
            <a:r>
              <a:rPr lang="zh-TW" altLang="zh-TW" dirty="0">
                <a:solidFill>
                  <a:srgbClr val="FF0000"/>
                </a:solidFill>
              </a:rPr>
              <a:t>「攻城戕官</a:t>
            </a:r>
            <a:r>
              <a:rPr lang="zh-TW" altLang="zh-TW" dirty="0" smtClean="0">
                <a:solidFill>
                  <a:srgbClr val="FF0000"/>
                </a:solidFill>
              </a:rPr>
              <a:t>」</a:t>
            </a:r>
            <a:r>
              <a:rPr lang="zh-TW" altLang="en-US" dirty="0" smtClean="0"/>
              <a:t>的叛亂</a:t>
            </a:r>
            <a:endParaRPr lang="en-US" altLang="zh-TW" dirty="0" smtClean="0"/>
          </a:p>
          <a:p>
            <a:pPr marL="400050" lvl="1" indent="0">
              <a:lnSpc>
                <a:spcPts val="3200"/>
              </a:lnSpc>
              <a:spcBef>
                <a:spcPts val="600"/>
              </a:spcBef>
              <a:spcAft>
                <a:spcPts val="600"/>
              </a:spcAft>
              <a:buNone/>
            </a:pPr>
            <a:r>
              <a:rPr lang="zh-TW" altLang="en-US" sz="3200" dirty="0" smtClean="0">
                <a:solidFill>
                  <a:srgbClr val="FF0000"/>
                </a:solidFill>
              </a:rPr>
              <a:t>假分類、真叛亂</a:t>
            </a:r>
            <a:r>
              <a:rPr lang="zh-TW" altLang="en-US" sz="3200" dirty="0" smtClean="0"/>
              <a:t>：張丙事件</a:t>
            </a:r>
            <a:r>
              <a:rPr lang="en-US" altLang="zh-TW" sz="3200" dirty="0" smtClean="0"/>
              <a:t>(1832-1833)</a:t>
            </a:r>
          </a:p>
          <a:p>
            <a:pPr marL="800100" lvl="2" indent="0">
              <a:lnSpc>
                <a:spcPts val="3200"/>
              </a:lnSpc>
              <a:spcBef>
                <a:spcPts val="600"/>
              </a:spcBef>
              <a:spcAft>
                <a:spcPts val="600"/>
              </a:spcAft>
              <a:buNone/>
            </a:pPr>
            <a:r>
              <a:rPr lang="zh-TW" altLang="en-US" sz="3000" dirty="0" smtClean="0"/>
              <a:t>抵臺官兵七千四百餘人，</a:t>
            </a:r>
            <a:r>
              <a:rPr lang="zh-TW" altLang="en-US" sz="3000" dirty="0"/>
              <a:t>軍費</a:t>
            </a:r>
            <a:r>
              <a:rPr lang="zh-TW" altLang="zh-TW" sz="3000" dirty="0" smtClean="0"/>
              <a:t>八十</a:t>
            </a:r>
            <a:r>
              <a:rPr lang="zh-TW" altLang="en-US" sz="3000" dirty="0" smtClean="0"/>
              <a:t>八</a:t>
            </a:r>
            <a:r>
              <a:rPr lang="zh-TW" altLang="zh-TW" sz="3000" dirty="0" smtClean="0"/>
              <a:t>萬兩</a:t>
            </a:r>
            <a:r>
              <a:rPr lang="zh-TW" altLang="en-US" sz="3000" dirty="0"/>
              <a:t>。</a:t>
            </a:r>
            <a:endParaRPr lang="en-US" altLang="zh-TW" sz="3000" dirty="0"/>
          </a:p>
          <a:p>
            <a:pPr marL="400050" lvl="1" indent="0">
              <a:lnSpc>
                <a:spcPts val="3200"/>
              </a:lnSpc>
              <a:spcBef>
                <a:spcPts val="600"/>
              </a:spcBef>
              <a:spcAft>
                <a:spcPts val="600"/>
              </a:spcAft>
              <a:buNone/>
            </a:pPr>
            <a:r>
              <a:rPr lang="zh-TW" altLang="en-US" sz="3200" dirty="0" smtClean="0">
                <a:solidFill>
                  <a:srgbClr val="FF0000"/>
                </a:solidFill>
              </a:rPr>
              <a:t>真分類、假義民</a:t>
            </a:r>
            <a:r>
              <a:rPr lang="zh-TW" altLang="en-US" sz="3200" dirty="0" smtClean="0"/>
              <a:t>：</a:t>
            </a:r>
            <a:r>
              <a:rPr lang="zh-TW" altLang="en-US" sz="3200" dirty="0" smtClean="0"/>
              <a:t>下淡水閩客分類</a:t>
            </a:r>
            <a:endParaRPr lang="en-US" altLang="zh-TW" sz="3200" dirty="0" smtClean="0"/>
          </a:p>
        </p:txBody>
      </p:sp>
    </p:spTree>
    <p:extLst>
      <p:ext uri="{BB962C8B-B14F-4D97-AF65-F5344CB8AC3E}">
        <p14:creationId xmlns:p14="http://schemas.microsoft.com/office/powerpoint/2010/main" val="7217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8"/>
            <a:ext cx="8604448" cy="6552728"/>
          </a:xfrm>
        </p:spPr>
        <p:txBody>
          <a:bodyPr/>
          <a:lstStyle/>
          <a:p>
            <a:pPr marL="0" indent="0">
              <a:lnSpc>
                <a:spcPts val="3600"/>
              </a:lnSpc>
              <a:spcBef>
                <a:spcPts val="600"/>
              </a:spcBef>
              <a:spcAft>
                <a:spcPts val="600"/>
              </a:spcAft>
              <a:buNone/>
            </a:pPr>
            <a:r>
              <a:rPr lang="zh-TW" altLang="en-US" dirty="0" smtClean="0">
                <a:solidFill>
                  <a:srgbClr val="FF0000"/>
                </a:solidFill>
              </a:rPr>
              <a:t>捐</a:t>
            </a:r>
            <a:r>
              <a:rPr lang="zh-TW" altLang="en-US" dirty="0">
                <a:solidFill>
                  <a:srgbClr val="FF0000"/>
                </a:solidFill>
              </a:rPr>
              <a:t>軍餉、辦團練</a:t>
            </a:r>
            <a:r>
              <a:rPr lang="zh-TW" altLang="en-US" dirty="0"/>
              <a:t>與民間武力的</a:t>
            </a:r>
            <a:r>
              <a:rPr lang="zh-TW" altLang="en-US" dirty="0" smtClean="0"/>
              <a:t>解禁</a:t>
            </a:r>
            <a:r>
              <a:rPr lang="en-US" altLang="zh-TW" sz="2400" dirty="0" smtClean="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鴉片戰爭</a:t>
            </a:r>
            <a:r>
              <a:rPr lang="en-US" altLang="zh-TW" sz="2400" dirty="0" smtClean="0">
                <a:latin typeface="Times New Roman" panose="02020603050405020304" pitchFamily="18" charset="0"/>
                <a:cs typeface="Times New Roman" panose="02020603050405020304" pitchFamily="18" charset="0"/>
              </a:rPr>
              <a:t>1840-)</a:t>
            </a:r>
          </a:p>
          <a:p>
            <a:pPr marL="400050" lvl="1" indent="0">
              <a:lnSpc>
                <a:spcPts val="3600"/>
              </a:lnSpc>
              <a:spcBef>
                <a:spcPts val="600"/>
              </a:spcBef>
              <a:spcAft>
                <a:spcPts val="600"/>
              </a:spcAft>
              <a:buNone/>
            </a:pPr>
            <a:r>
              <a:rPr lang="zh-TW" altLang="en-US" dirty="0" smtClean="0"/>
              <a:t>道光二十四年</a:t>
            </a:r>
            <a:r>
              <a:rPr lang="en-US" altLang="zh-TW" dirty="0" smtClean="0"/>
              <a:t>(1844)</a:t>
            </a:r>
            <a:r>
              <a:rPr lang="zh-TW" altLang="en-US" dirty="0" smtClean="0"/>
              <a:t>彰</a:t>
            </a:r>
            <a:r>
              <a:rPr lang="zh-TW" altLang="en-US" dirty="0"/>
              <a:t>嘉兩縣漳</a:t>
            </a:r>
            <a:r>
              <a:rPr lang="zh-TW" altLang="en-US" dirty="0" smtClean="0"/>
              <a:t>泉分類械鬥時，</a:t>
            </a:r>
            <a:r>
              <a:rPr lang="zh-TW" altLang="en-US" dirty="0"/>
              <a:t>閩浙總督劉韻珂雖然備有外府兵</a:t>
            </a:r>
            <a:r>
              <a:rPr lang="en-US" altLang="zh-TW" dirty="0"/>
              <a:t>1,000</a:t>
            </a:r>
            <a:r>
              <a:rPr lang="zh-TW" altLang="en-US" dirty="0"/>
              <a:t>名待調，卻終無需出海渡臺，而且此後臺灣分類械鬥，竟如總督此次所言：</a:t>
            </a:r>
            <a:r>
              <a:rPr lang="zh-TW" altLang="en-US" dirty="0" smtClean="0"/>
              <a:t>「</a:t>
            </a:r>
            <a:r>
              <a:rPr lang="zh-TW" altLang="en-US" dirty="0">
                <a:solidFill>
                  <a:srgbClr val="FF0000"/>
                </a:solidFill>
              </a:rPr>
              <a:t>無庸再勞內地師旅</a:t>
            </a:r>
            <a:r>
              <a:rPr lang="zh-TW" altLang="en-US" dirty="0"/>
              <a:t>，致滋糜費</a:t>
            </a:r>
            <a:r>
              <a:rPr lang="zh-TW" altLang="en-US" dirty="0" smtClean="0"/>
              <a:t>」。</a:t>
            </a:r>
            <a:endParaRPr lang="en-US" altLang="zh-TW" dirty="0" smtClean="0"/>
          </a:p>
          <a:p>
            <a:pPr marL="0" indent="0">
              <a:lnSpc>
                <a:spcPts val="3200"/>
              </a:lnSpc>
              <a:spcBef>
                <a:spcPts val="1200"/>
              </a:spcBef>
              <a:spcAft>
                <a:spcPts val="600"/>
              </a:spcAft>
              <a:buNone/>
            </a:pPr>
            <a:r>
              <a:rPr lang="zh-TW" altLang="en-US" dirty="0"/>
              <a:t>地方</a:t>
            </a:r>
            <a:r>
              <a:rPr lang="zh-TW" altLang="en-US" dirty="0">
                <a:solidFill>
                  <a:srgbClr val="FF0000"/>
                </a:solidFill>
              </a:rPr>
              <a:t>豪強的</a:t>
            </a:r>
            <a:r>
              <a:rPr lang="zh-TW" altLang="en-US" dirty="0" smtClean="0">
                <a:solidFill>
                  <a:srgbClr val="FF0000"/>
                </a:solidFill>
              </a:rPr>
              <a:t>崛起</a:t>
            </a:r>
            <a:r>
              <a:rPr lang="zh-TW" altLang="en-US" dirty="0" smtClean="0"/>
              <a:t>與</a:t>
            </a:r>
            <a:r>
              <a:rPr lang="zh-TW" altLang="en-US" dirty="0">
                <a:solidFill>
                  <a:srgbClr val="FF0000"/>
                </a:solidFill>
              </a:rPr>
              <a:t>民間武力的失控</a:t>
            </a:r>
            <a:endParaRPr lang="en-US" altLang="zh-TW" dirty="0" smtClean="0">
              <a:solidFill>
                <a:srgbClr val="FF0000"/>
              </a:solidFill>
            </a:endParaRPr>
          </a:p>
          <a:p>
            <a:pPr marL="400050" lvl="1" indent="0">
              <a:lnSpc>
                <a:spcPts val="3200"/>
              </a:lnSpc>
              <a:spcBef>
                <a:spcPts val="600"/>
              </a:spcBef>
              <a:spcAft>
                <a:spcPts val="600"/>
              </a:spcAft>
              <a:buNone/>
            </a:pPr>
            <a:r>
              <a:rPr lang="zh-TW" altLang="en-US" sz="3200" dirty="0" smtClean="0"/>
              <a:t>林恭事件</a:t>
            </a:r>
            <a:r>
              <a:rPr lang="en-US" altLang="zh-TW" sz="2400" dirty="0" smtClean="0"/>
              <a:t>(</a:t>
            </a:r>
            <a:r>
              <a:rPr lang="zh-TW" altLang="en-US" sz="2400" dirty="0" smtClean="0"/>
              <a:t>咸豐三年</a:t>
            </a:r>
            <a:r>
              <a:rPr lang="en-US" altLang="zh-TW" sz="2400" dirty="0" smtClean="0"/>
              <a:t>1853)</a:t>
            </a:r>
          </a:p>
          <a:p>
            <a:pPr marL="800100" lvl="2" indent="0">
              <a:lnSpc>
                <a:spcPts val="3200"/>
              </a:lnSpc>
              <a:spcBef>
                <a:spcPts val="600"/>
              </a:spcBef>
              <a:spcAft>
                <a:spcPts val="600"/>
              </a:spcAft>
              <a:buNone/>
            </a:pPr>
            <a:r>
              <a:rPr lang="zh-TW" altLang="en-US" sz="2800" dirty="0"/>
              <a:t>水底寮豪強</a:t>
            </a:r>
            <a:r>
              <a:rPr lang="zh-TW" altLang="en-US" sz="2800" dirty="0">
                <a:solidFill>
                  <a:srgbClr val="FF0000"/>
                </a:solidFill>
              </a:rPr>
              <a:t>林萬掌</a:t>
            </a:r>
            <a:r>
              <a:rPr lang="zh-TW" altLang="zh-TW" sz="2800" dirty="0" smtClean="0"/>
              <a:t>「</a:t>
            </a:r>
            <a:r>
              <a:rPr lang="zh-TW" altLang="zh-TW" sz="2800" dirty="0"/>
              <a:t>水能載舟，亦能覆舟</a:t>
            </a:r>
            <a:r>
              <a:rPr lang="zh-TW" altLang="zh-TW" sz="2800" dirty="0" smtClean="0"/>
              <a:t>」</a:t>
            </a:r>
            <a:r>
              <a:rPr lang="zh-TW" altLang="en-US" sz="2800" dirty="0" smtClean="0"/>
              <a:t>：</a:t>
            </a:r>
            <a:endParaRPr lang="en-US" altLang="zh-TW" sz="2800" dirty="0" smtClean="0"/>
          </a:p>
          <a:p>
            <a:pPr marL="800100" lvl="2" indent="0">
              <a:lnSpc>
                <a:spcPts val="3200"/>
              </a:lnSpc>
              <a:spcBef>
                <a:spcPts val="600"/>
              </a:spcBef>
              <a:spcAft>
                <a:spcPts val="600"/>
              </a:spcAft>
              <a:buNone/>
            </a:pPr>
            <a:r>
              <a:rPr lang="zh-TW" altLang="en-US" sz="2800" dirty="0" smtClean="0"/>
              <a:t>「</a:t>
            </a:r>
            <a:r>
              <a:rPr lang="zh-TW" altLang="en-US" sz="2800" dirty="0" smtClean="0">
                <a:solidFill>
                  <a:srgbClr val="FF0000"/>
                </a:solidFill>
              </a:rPr>
              <a:t>假義首、真逆黨</a:t>
            </a:r>
            <a:r>
              <a:rPr lang="zh-TW" altLang="en-US" sz="2800" dirty="0" smtClean="0"/>
              <a:t>」</a:t>
            </a:r>
            <a:endParaRPr lang="en-US" altLang="zh-TW" sz="2800" dirty="0" smtClean="0"/>
          </a:p>
          <a:p>
            <a:pPr marL="800100" lvl="2" indent="0">
              <a:lnSpc>
                <a:spcPts val="3200"/>
              </a:lnSpc>
              <a:spcBef>
                <a:spcPts val="600"/>
              </a:spcBef>
              <a:spcAft>
                <a:spcPts val="600"/>
              </a:spcAft>
              <a:buNone/>
            </a:pPr>
            <a:r>
              <a:rPr lang="zh-TW" altLang="en-US" sz="2800" dirty="0" smtClean="0"/>
              <a:t>太平天國</a:t>
            </a:r>
            <a:r>
              <a:rPr lang="zh-TW" altLang="en-US" sz="2800" dirty="0"/>
              <a:t>動亂</a:t>
            </a:r>
            <a:r>
              <a:rPr lang="zh-TW" altLang="en-US" sz="2800" dirty="0" smtClean="0">
                <a:solidFill>
                  <a:srgbClr val="FF0000"/>
                </a:solidFill>
              </a:rPr>
              <a:t>自顧不暇：</a:t>
            </a:r>
            <a:r>
              <a:rPr lang="zh-TW" altLang="en-US" sz="2800" dirty="0" smtClean="0"/>
              <a:t>「</a:t>
            </a:r>
            <a:r>
              <a:rPr lang="zh-TW" altLang="en-US" sz="2800" dirty="0"/>
              <a:t>不煩內地籌餉撥兵」</a:t>
            </a:r>
            <a:endParaRPr lang="en-US" altLang="zh-TW" sz="2800" dirty="0"/>
          </a:p>
          <a:p>
            <a:pPr marL="800100" lvl="2" indent="0">
              <a:lnSpc>
                <a:spcPts val="3200"/>
              </a:lnSpc>
              <a:spcBef>
                <a:spcPts val="600"/>
              </a:spcBef>
              <a:spcAft>
                <a:spcPts val="600"/>
              </a:spcAft>
              <a:buNone/>
            </a:pPr>
            <a:r>
              <a:rPr lang="zh-TW" altLang="en-US" sz="2800" dirty="0" smtClean="0">
                <a:solidFill>
                  <a:srgbClr val="FF0000"/>
                </a:solidFill>
              </a:rPr>
              <a:t>頂下</a:t>
            </a:r>
            <a:r>
              <a:rPr lang="zh-TW" altLang="en-US" sz="2800" dirty="0">
                <a:solidFill>
                  <a:srgbClr val="FF0000"/>
                </a:solidFill>
              </a:rPr>
              <a:t>郊拼</a:t>
            </a:r>
            <a:r>
              <a:rPr lang="zh-TW" altLang="en-US" sz="2800" dirty="0"/>
              <a:t>：保安宮作為大龍峒同安人的大本營</a:t>
            </a:r>
            <a:endParaRPr lang="en-US" altLang="zh-TW" sz="2800" dirty="0" smtClean="0"/>
          </a:p>
          <a:p>
            <a:pPr marL="400050" lvl="1" indent="0">
              <a:lnSpc>
                <a:spcPts val="3200"/>
              </a:lnSpc>
              <a:spcBef>
                <a:spcPts val="600"/>
              </a:spcBef>
              <a:spcAft>
                <a:spcPts val="600"/>
              </a:spcAft>
              <a:buNone/>
            </a:pPr>
            <a:r>
              <a:rPr lang="zh-TW" altLang="en-US" sz="3200" dirty="0" smtClean="0"/>
              <a:t>戴</a:t>
            </a:r>
            <a:r>
              <a:rPr lang="zh-TW" altLang="en-US" sz="3200" dirty="0" smtClean="0"/>
              <a:t>潮春事件</a:t>
            </a:r>
            <a:r>
              <a:rPr lang="en-US" altLang="zh-TW" sz="2400" dirty="0" smtClean="0"/>
              <a:t>(</a:t>
            </a:r>
            <a:r>
              <a:rPr lang="zh-TW" altLang="en-US" sz="2400" dirty="0" smtClean="0"/>
              <a:t>同治一至三年</a:t>
            </a:r>
            <a:r>
              <a:rPr lang="en-US" altLang="zh-TW" sz="2400" dirty="0" smtClean="0"/>
              <a:t>1862-1864)</a:t>
            </a:r>
            <a:endParaRPr lang="en-US" altLang="zh-TW" sz="2400" dirty="0"/>
          </a:p>
        </p:txBody>
      </p:sp>
    </p:spTree>
    <p:extLst>
      <p:ext uri="{BB962C8B-B14F-4D97-AF65-F5344CB8AC3E}">
        <p14:creationId xmlns:p14="http://schemas.microsoft.com/office/powerpoint/2010/main" val="29896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7C5B2"/>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961" y="0"/>
            <a:ext cx="5055101" cy="6858000"/>
          </a:xfrm>
          <a:prstGeom prst="rect">
            <a:avLst/>
          </a:prstGeom>
        </p:spPr>
      </p:pic>
      <p:sp>
        <p:nvSpPr>
          <p:cNvPr id="3" name="文字方塊 2"/>
          <p:cNvSpPr txBox="1"/>
          <p:nvPr/>
        </p:nvSpPr>
        <p:spPr>
          <a:xfrm>
            <a:off x="7910210" y="188640"/>
            <a:ext cx="1338828" cy="6336704"/>
          </a:xfrm>
          <a:prstGeom prst="rect">
            <a:avLst/>
          </a:prstGeom>
          <a:noFill/>
        </p:spPr>
        <p:txBody>
          <a:bodyPr vert="eaVert" wrap="square" rtlCol="0">
            <a:spAutoFit/>
          </a:bodyPr>
          <a:lstStyle/>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丁曰健四百省兵平臺（丁紹儀</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東瀛識略</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紅旗戰白旗</a:t>
            </a: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zh-TW"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是土豪爭鬥，不是分類械鬥</a:t>
            </a:r>
            <a:endPar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
        <p:nvSpPr>
          <p:cNvPr id="4" name="文字方塊 3"/>
          <p:cNvSpPr txBox="1"/>
          <p:nvPr/>
        </p:nvSpPr>
        <p:spPr>
          <a:xfrm>
            <a:off x="-29046" y="73950"/>
            <a:ext cx="3057247" cy="6710100"/>
          </a:xfrm>
          <a:prstGeom prst="rect">
            <a:avLst/>
          </a:prstGeom>
          <a:noFill/>
        </p:spPr>
        <p:txBody>
          <a:bodyPr vert="eaVert" wrap="square" rtlCol="0">
            <a:spAutoFit/>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泉將葉虎鞭按劍縣西門、鹿仔港香案迎紅旗</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大甲城林占梅血戰數易手、翁仔社羅冠英客勇作犄角</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樸仔籬客庄對戰紅白旗</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、阿罩霧合軍潮春走斗六</a:t>
            </a: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紅轉白店仔口五十三漳庄總理吳志高</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陸路提督林文察與燕王林日成</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前後厝紅白鬥</a:t>
            </a:r>
            <a:endPar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六堡漳人倒戈反紅旗、集集紅白對抗數易手</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斗六門戴潮春、小埔心陳弄、彰南七十二庄</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漳泉客大聯盟</a:t>
            </a:r>
            <a:endPar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小埔心弄妻客語誘殺羅冠英、北勢湳洪欉後路斷絕埔熟番</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3447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2066327" y="-594"/>
            <a:ext cx="5011346" cy="6858594"/>
          </a:xfrm>
          <a:prstGeom prst="rect">
            <a:avLst/>
          </a:prstGeom>
        </p:spPr>
      </p:pic>
      <p:sp>
        <p:nvSpPr>
          <p:cNvPr id="3" name="爆炸 1 2"/>
          <p:cNvSpPr/>
          <p:nvPr/>
        </p:nvSpPr>
        <p:spPr>
          <a:xfrm>
            <a:off x="4716016" y="2276872"/>
            <a:ext cx="288032" cy="28803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4" name="爆炸 1 3"/>
          <p:cNvSpPr/>
          <p:nvPr/>
        </p:nvSpPr>
        <p:spPr>
          <a:xfrm>
            <a:off x="5683866" y="2924944"/>
            <a:ext cx="363702" cy="57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5" name="爆炸 1 4"/>
          <p:cNvSpPr/>
          <p:nvPr/>
        </p:nvSpPr>
        <p:spPr>
          <a:xfrm>
            <a:off x="5255309" y="2338344"/>
            <a:ext cx="324718" cy="29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6" name="爆炸 1 5"/>
          <p:cNvSpPr/>
          <p:nvPr/>
        </p:nvSpPr>
        <p:spPr>
          <a:xfrm>
            <a:off x="4247368" y="2490112"/>
            <a:ext cx="432048" cy="318395"/>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10" name="橢圓 9"/>
          <p:cNvSpPr/>
          <p:nvPr/>
        </p:nvSpPr>
        <p:spPr>
          <a:xfrm rot="1265548">
            <a:off x="3351846" y="2747094"/>
            <a:ext cx="415917" cy="391963"/>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p:cNvSpPr/>
          <p:nvPr/>
        </p:nvSpPr>
        <p:spPr>
          <a:xfrm rot="20641658">
            <a:off x="4791530" y="2850905"/>
            <a:ext cx="846081" cy="2290326"/>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橢圓 11"/>
          <p:cNvSpPr/>
          <p:nvPr/>
        </p:nvSpPr>
        <p:spPr>
          <a:xfrm rot="20806308">
            <a:off x="5808223" y="3460646"/>
            <a:ext cx="478691" cy="1533139"/>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爆炸 1 12"/>
          <p:cNvSpPr/>
          <p:nvPr/>
        </p:nvSpPr>
        <p:spPr>
          <a:xfrm>
            <a:off x="1927589" y="4829283"/>
            <a:ext cx="426176" cy="450959"/>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cxnSp>
        <p:nvCxnSpPr>
          <p:cNvPr id="9" name="直線單箭頭接點 8"/>
          <p:cNvCxnSpPr/>
          <p:nvPr/>
        </p:nvCxnSpPr>
        <p:spPr>
          <a:xfrm flipH="1">
            <a:off x="2438477" y="3714248"/>
            <a:ext cx="366269" cy="2743836"/>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2438477" y="6592799"/>
            <a:ext cx="0" cy="265201"/>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2137739" y="5140002"/>
            <a:ext cx="216026" cy="1346411"/>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7068299" y="2077254"/>
            <a:ext cx="615145" cy="2695747"/>
          </a:xfrm>
          <a:prstGeom prst="rect">
            <a:avLst/>
          </a:prstGeom>
          <a:noFill/>
        </p:spPr>
        <p:txBody>
          <a:bodyPr vert="eaVert" wrap="square" rtlCol="0">
            <a:noAutofit/>
          </a:bodyPr>
          <a:lstStyle/>
          <a:p>
            <a:pPr lvl="0">
              <a:lnSpc>
                <a:spcPts val="3600"/>
              </a:lnSpc>
              <a:defRPr/>
            </a:pPr>
            <a:r>
              <a:rPr kumimoji="1" lang="zh-TW" altLang="en-US" sz="2000" b="0" i="0" u="none" strike="noStrike" kern="1200" cap="none" spc="0" normalizeH="0" baseline="0" noProof="0" dirty="0" smtClean="0">
                <a:ln>
                  <a:noFill/>
                </a:ln>
                <a:effectLst/>
                <a:uLnTx/>
                <a:uFillTx/>
                <a:latin typeface="Arial" charset="0"/>
                <a:ea typeface="新細明體" pitchFamily="18" charset="-120"/>
                <a:cs typeface="+mn-cs"/>
              </a:rPr>
              <a:t>東勢</a:t>
            </a:r>
            <a:r>
              <a:rPr kumimoji="1" lang="zh-TW" altLang="en-US" sz="2000" b="0" i="0" u="none" strike="noStrike" kern="1200" cap="none" spc="0" normalizeH="0" baseline="0" noProof="0" dirty="0" smtClean="0">
                <a:ln>
                  <a:noFill/>
                </a:ln>
                <a:solidFill>
                  <a:srgbClr val="14411E"/>
                </a:solidFill>
                <a:effectLst/>
                <a:uLnTx/>
                <a:uFillTx/>
                <a:latin typeface="Arial" charset="0"/>
                <a:ea typeface="新細明體" pitchFamily="18" charset="-120"/>
                <a:cs typeface="+mn-cs"/>
              </a:rPr>
              <a:t>客庄</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a:t>
            </a:r>
            <a:r>
              <a:rPr lang="zh-TW" altLang="en-US" sz="2000" dirty="0">
                <a:solidFill>
                  <a:srgbClr val="FF0000"/>
                </a:solidFill>
              </a:rPr>
              <a:t>白旗</a:t>
            </a:r>
            <a:r>
              <a:rPr lang="zh-TW" altLang="en-US" sz="2000" dirty="0"/>
              <a:t>對戰</a:t>
            </a:r>
            <a:endParaRPr kumimoji="1" lang="zh-TW" altLang="en-US" sz="2000" b="0" i="0" u="none" strike="noStrike" kern="1200" cap="none" spc="0" normalizeH="0" baseline="0" noProof="0" dirty="0">
              <a:ln>
                <a:noFill/>
              </a:ln>
              <a:effectLst/>
              <a:uLnTx/>
              <a:uFillTx/>
            </a:endParaRPr>
          </a:p>
        </p:txBody>
      </p:sp>
      <p:sp>
        <p:nvSpPr>
          <p:cNvPr id="26" name="文字方塊 25"/>
          <p:cNvSpPr txBox="1"/>
          <p:nvPr/>
        </p:nvSpPr>
        <p:spPr>
          <a:xfrm>
            <a:off x="1947462" y="4955335"/>
            <a:ext cx="680682"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四張犁</a:t>
            </a:r>
          </a:p>
        </p:txBody>
      </p:sp>
      <p:sp>
        <p:nvSpPr>
          <p:cNvPr id="30" name="爆炸 1 29"/>
          <p:cNvSpPr/>
          <p:nvPr/>
        </p:nvSpPr>
        <p:spPr>
          <a:xfrm>
            <a:off x="2625956" y="3101092"/>
            <a:ext cx="644008" cy="64807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Tree>
    <p:extLst>
      <p:ext uri="{BB962C8B-B14F-4D97-AF65-F5344CB8AC3E}">
        <p14:creationId xmlns:p14="http://schemas.microsoft.com/office/powerpoint/2010/main" val="16864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animBg="1"/>
      <p:bldP spid="11" grpId="0" animBg="1"/>
      <p:bldP spid="12" grpId="0" animBg="1"/>
      <p:bldP spid="13" grpId="0" animBg="1"/>
      <p:bldP spid="37" grpId="0"/>
      <p:bldP spid="3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08520" y="188640"/>
            <a:ext cx="9183733" cy="6741368"/>
          </a:xfrm>
          <a:prstGeom prst="rect">
            <a:avLst/>
          </a:prstGeom>
          <a:noFill/>
        </p:spPr>
        <p:txBody>
          <a:bodyPr vert="eaVert" wrap="square" rtlCol="0">
            <a:spAutoFit/>
          </a:bodyPr>
          <a:lstStyle/>
          <a:p>
            <a:pPr marL="0" marR="0" lvl="0" indent="0" algn="l" defTabSz="914400" rtl="0" eaLnBrk="1" fontAlgn="base" latinLnBrk="0" hangingPunct="1">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署淡水同知鄭元杰商令候補通判</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張世英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，督帶壯勇，</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進紮彰化縣屬翁仔社</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，密派義民分赴月眉等處，傳諭莊民協助，並</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令義首羅冠英號召番丁會剿，當將東勢角等七莊攻毀，逆眾尚踞寮下街、加蠟埔（校栗埔）、石岡莊、葫蘆墩等處</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，張世英督同義首</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等率勇馳赴寮下，悉力攻打，於閏八月初三</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日用地雷轟開賊巢隘門</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，羅冠英率勇首先衝入，大隊繼進，</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斃匪七、八百人，立將寮下街收復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。該逆</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敗歸加蠟埔，我軍乘勝追擊，復將加蠟埔攻克，焚燬賊營七座，生擒十餘人，敗匪渡溪逃遁，浮橋斷折，落水淹斃者約三、四百人</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。二十日，張世英督飭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生員梁星漢、義首羅冠英、廖傑（廖俊傑，即廖廷鳳）等率勇進攻石岡莊，轟倒該逆銃櫃二座，並焚莊口賊營</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，莊內逆眾抵死拒敵，力戰至午刻，</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斃賊二百餘名，生擒十三名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。二十一日，</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攻克石岡莊，殺賊無算，並銃斃賊首劉荃二一名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。二十二日，張世英調派各勇，四路進攻葫蘆墩，槍礮連環，轟斃賊匪，不計其數，賊勢不支，紛紛</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敗遁四張犁，當將葫蘆墩克復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，救出難民千餘人。查點</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我軍傷亡勇首廖阿沅（廖細元、廖世元）一名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。（閩浙總督耆齡同治元年十月奏，明清宮藏臺灣檔案彙編）</a:t>
            </a:r>
          </a:p>
        </p:txBody>
      </p:sp>
    </p:spTree>
    <p:extLst>
      <p:ext uri="{BB962C8B-B14F-4D97-AF65-F5344CB8AC3E}">
        <p14:creationId xmlns:p14="http://schemas.microsoft.com/office/powerpoint/2010/main" val="11991432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609528" y="0"/>
            <a:ext cx="8426968" cy="6858000"/>
          </a:xfrm>
          <a:prstGeom prst="rect">
            <a:avLst/>
          </a:prstGeom>
          <a:noFill/>
        </p:spPr>
        <p:txBody>
          <a:bodyPr wrap="square" rtlCol="0">
            <a:noAutofit/>
          </a:bodyPr>
          <a:lstStyle/>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同治元年八月羅冠英等</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號召生番會剿，將「東勢角等七莊攻毀」</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 </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「逆眾」尚拒守「寮下街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即東勢角匠寮</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，今東勢區本街一帶）、</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加蠟埔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，今興隆里）、</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（今石岡區石岡一帶）、葫蘆墩等處」。</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閏八月三日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等進行攻堅，以「地雷」（埋設炸藥）轟開柵門，攻入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，殺死七、八百人，並乘勝攻克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，「焚燬賊營七座，生擒十餘人」，還造成渡過大甲溪退往石岡的敗逃者大量傷亡，溺斃達三、四百人。</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羅冠英、廖廷鳳等與生員梁星漢</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攻打</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，轟倒銃櫃二座並焚燒莊口敵營，斃敵二百餘名、生擒</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13</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名，次日攻克「抵死拒敵」的該莊，槍殺股首劉荃二，並「殺賊無算」。</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3200"/>
              </a:lnSpc>
              <a:spcBef>
                <a:spcPts val="1200"/>
              </a:spcBef>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二十二日攻克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葫蘆墩</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，戴潮春軍敗回</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四張犁</a:t>
            </a:r>
            <a:r>
              <a:rPr lang="zh-TW" altLang="en-US" sz="2400" dirty="0">
                <a:solidFill>
                  <a:srgbClr val="000000"/>
                </a:solidFill>
              </a:rPr>
              <a:t>，後厝庄林日成</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軍來援，</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勇首廖細元陣亡</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3200"/>
              </a:lnSpc>
              <a:spcBef>
                <a:spcPts val="1200"/>
              </a:spcBef>
              <a:defRPr/>
            </a:pPr>
            <a:r>
              <a:rPr lang="zh-TW" altLang="en-US" sz="2400" dirty="0">
                <a:solidFill>
                  <a:srgbClr val="FF0000"/>
                </a:solidFill>
                <a:latin typeface="標楷體" panose="03000509000000000000" pitchFamily="65" charset="-120"/>
                <a:ea typeface="標楷體" panose="03000509000000000000" pitchFamily="65" charset="-120"/>
              </a:rPr>
              <a:t>此役奏文統計東勢地方紅旗軍陣亡者千餘人（實際死亡數目或遠高於此），料應同歸於</a:t>
            </a:r>
            <a:r>
              <a:rPr lang="en-US" altLang="zh-TW" sz="2400" dirty="0">
                <a:solidFill>
                  <a:srgbClr val="FF0000"/>
                </a:solidFill>
                <a:latin typeface="標楷體" panose="03000509000000000000" pitchFamily="65" charset="-120"/>
                <a:ea typeface="標楷體" panose="03000509000000000000" pitchFamily="65" charset="-120"/>
              </a:rPr>
              <a:t>381</a:t>
            </a:r>
            <a:r>
              <a:rPr lang="zh-TW" altLang="en-US" sz="2400" dirty="0">
                <a:solidFill>
                  <a:srgbClr val="FF0000"/>
                </a:solidFill>
                <a:latin typeface="標楷體" panose="03000509000000000000" pitchFamily="65" charset="-120"/>
                <a:ea typeface="標楷體" panose="03000509000000000000" pitchFamily="65" charset="-120"/>
              </a:rPr>
              <a:t>號地萬人塚。</a:t>
            </a:r>
            <a:endPar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097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文字方塊 4"/>
          <p:cNvSpPr txBox="1"/>
          <p:nvPr/>
        </p:nvSpPr>
        <p:spPr>
          <a:xfrm>
            <a:off x="2780484" y="6477000"/>
            <a:ext cx="3711272" cy="369332"/>
          </a:xfrm>
          <a:prstGeom prst="rect">
            <a:avLst/>
          </a:prstGeom>
          <a:noFill/>
        </p:spPr>
        <p:txBody>
          <a:bodyPr wrap="none" rtlCol="0">
            <a:spAutoFit/>
          </a:bodyPr>
          <a:lstStyle/>
          <a:p>
            <a:r>
              <a:rPr lang="zh-TW" altLang="en-US" dirty="0"/>
              <a:t>拜廟獻書（陳兆勇攝 </a:t>
            </a:r>
            <a:r>
              <a:rPr lang="en-US" altLang="zh-TW" dirty="0" smtClean="0"/>
              <a:t>2022,01,27</a:t>
            </a:r>
            <a:r>
              <a:rPr lang="zh-TW" altLang="en-US" dirty="0"/>
              <a:t>）</a:t>
            </a: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305941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文字方塊 3"/>
          <p:cNvSpPr txBox="1"/>
          <p:nvPr/>
        </p:nvSpPr>
        <p:spPr>
          <a:xfrm>
            <a:off x="1871700" y="6487230"/>
            <a:ext cx="540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大眾爺廟耆老們熱烈討論中（陳兆勇攝 </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5" name="圓角矩形 4"/>
          <p:cNvSpPr/>
          <p:nvPr/>
        </p:nvSpPr>
        <p:spPr>
          <a:xfrm>
            <a:off x="4067944" y="1772816"/>
            <a:ext cx="1368152" cy="4704184"/>
          </a:xfrm>
          <a:prstGeom prst="round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937676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文字方塊 4"/>
          <p:cNvSpPr txBox="1"/>
          <p:nvPr/>
        </p:nvSpPr>
        <p:spPr>
          <a:xfrm>
            <a:off x="2803303" y="6477000"/>
            <a:ext cx="35373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慈雲宮（陳兆勇攝 </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2" name="圓角矩形 1"/>
          <p:cNvSpPr/>
          <p:nvPr/>
        </p:nvSpPr>
        <p:spPr>
          <a:xfrm>
            <a:off x="7380312" y="4581128"/>
            <a:ext cx="925252" cy="1224136"/>
          </a:xfrm>
          <a:prstGeom prst="round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7852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77234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文字方塊 2"/>
          <p:cNvSpPr txBox="1"/>
          <p:nvPr/>
        </p:nvSpPr>
        <p:spPr>
          <a:xfrm>
            <a:off x="2571527" y="6477000"/>
            <a:ext cx="400094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慈雲宮謝神（陳兆勇攝 </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4" name="圓角矩形 3"/>
          <p:cNvSpPr/>
          <p:nvPr/>
        </p:nvSpPr>
        <p:spPr>
          <a:xfrm>
            <a:off x="4211960" y="2708920"/>
            <a:ext cx="1080120" cy="3768080"/>
          </a:xfrm>
          <a:prstGeom prst="round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34695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631985" y="0"/>
            <a:ext cx="8424936" cy="6858000"/>
          </a:xfrm>
          <a:prstGeom prst="rect">
            <a:avLst/>
          </a:prstGeom>
          <a:noFill/>
        </p:spPr>
        <p:txBody>
          <a:bodyPr wrap="square" rtlCol="0">
            <a:noAutofit/>
          </a:bodyPr>
          <a:lstStyle/>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土牛劉文進家族的後代劉</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燿</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坤先生來信</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回應前述奏文及「</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土牛是否亦有紅旗軍</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」之問</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文中石岡股首劉荃二身份待查</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東勢地區校栗埔林家紅白旗軍皆有，上土牛鍾家亦有紅旗軍。</a:t>
            </a: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文進長子章仁、四子章崧派下</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衍清（文進長孫、章仁長子，</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，反清復明自稱為王，吞金自殺擔罪。錫齡、嘉修高祖父）</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衍梯（文進次孫、章仁次子，白旗軍，朴仔堡總理、五品即補同知，於廖細元後閏</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8</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月</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27</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日歿。</a:t>
            </a:r>
            <a:r>
              <a:rPr kumimoji="1" lang="zh-TW" altLang="en-US" sz="2400" b="0" i="0" u="none" strike="noStrike" kern="1200" cap="none" spc="0" normalizeH="0" baseline="0" noProof="0" dirty="0">
                <a:ln>
                  <a:noFill/>
                </a:ln>
                <a:solidFill>
                  <a:srgbClr val="00B050"/>
                </a:solidFill>
                <a:effectLst/>
                <a:uLnTx/>
                <a:uFillTx/>
                <a:latin typeface="標楷體" panose="03000509000000000000" pitchFamily="65" charset="-120"/>
                <a:ea typeface="標楷體" panose="03000509000000000000" pitchFamily="65" charset="-120"/>
                <a:cs typeface="+mn-cs"/>
              </a:rPr>
              <a:t>廖細元、黃熙光、羅冠英、廖俊傑義結金蘭</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衍庠（文進次屘孫、章崧次屘子</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清復明自稱為王，敗退入苗栗內山）。</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衍鈿</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，擅天文地理助兄，回唐或入山失蹤。）</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文進次子章職</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、三子</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章喜派下助官方，白旗軍。</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衍瑞，文進三孫、章職長子，白旗軍，府縣丞，負責糧餉軍需後勤支援。</a:t>
            </a: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衍俊，文進四孫、章職次子過房章喜，白旗軍，受封信武將軍</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按：應為武信騎尉，七品武官，散官虛銜</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衍杰，文進六孫、章喜嫡子，白旗軍，受封州同。</a:t>
            </a:r>
          </a:p>
          <a:p>
            <a:pPr marL="0" marR="0" lvl="0" indent="0" algn="l" defTabSz="914400" rtl="0" eaLnBrk="1" fontAlgn="base" latinLnBrk="0" hangingPunct="1">
              <a:lnSpc>
                <a:spcPts val="2400"/>
              </a:lnSpc>
              <a:spcBef>
                <a:spcPts val="600"/>
              </a:spcBef>
              <a:spcAft>
                <a:spcPct val="0"/>
              </a:spcAft>
              <a:buClrTx/>
              <a:buSzTx/>
              <a:buFontTx/>
              <a:buNone/>
              <a:tabLst/>
              <a:defRPr/>
            </a:pP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604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 name="圖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6" y="425153"/>
            <a:ext cx="9113010" cy="5924804"/>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4" y="425153"/>
            <a:ext cx="9113010" cy="5924804"/>
          </a:xfrm>
          <a:prstGeom prst="rect">
            <a:avLst/>
          </a:prstGeom>
        </p:spPr>
      </p:pic>
      <p:cxnSp>
        <p:nvCxnSpPr>
          <p:cNvPr id="4" name="直線單箭頭接點 3"/>
          <p:cNvCxnSpPr>
            <a:stCxn id="6" idx="1"/>
          </p:cNvCxnSpPr>
          <p:nvPr/>
        </p:nvCxnSpPr>
        <p:spPr>
          <a:xfrm flipH="1">
            <a:off x="2411760" y="5295692"/>
            <a:ext cx="540883" cy="55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2952643" y="5157192"/>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rPr>
              <a:t>劉元龍祖厝</a:t>
            </a:r>
            <a:endParaRPr kumimoji="1" lang="zh-TW"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endParaRPr>
          </a:p>
        </p:txBody>
      </p:sp>
      <p:sp>
        <p:nvSpPr>
          <p:cNvPr id="11" name="橢圓 10"/>
          <p:cNvSpPr/>
          <p:nvPr/>
        </p:nvSpPr>
        <p:spPr>
          <a:xfrm rot="19228259">
            <a:off x="2124000" y="5208111"/>
            <a:ext cx="226907" cy="186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224847" y="3170138"/>
            <a:ext cx="321787" cy="330870"/>
          </a:xfrm>
          <a:prstGeom prst="upArrowCallou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221697" y="3709219"/>
            <a:ext cx="321787" cy="288032"/>
          </a:xfrm>
          <a:prstGeom prst="upArrowCallout">
            <a:avLst>
              <a:gd name="adj1" fmla="val 25000"/>
              <a:gd name="adj2" fmla="val 25000"/>
              <a:gd name="adj3" fmla="val 25000"/>
              <a:gd name="adj4" fmla="val 7745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7" name="橢圓 16"/>
          <p:cNvSpPr/>
          <p:nvPr/>
        </p:nvSpPr>
        <p:spPr>
          <a:xfrm rot="18977034">
            <a:off x="4487116" y="4723483"/>
            <a:ext cx="560723" cy="7372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3" name="文字方塊 22"/>
          <p:cNvSpPr txBox="1"/>
          <p:nvPr/>
        </p:nvSpPr>
        <p:spPr>
          <a:xfrm>
            <a:off x="5493376" y="3170138"/>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二房劉衍梯</a:t>
            </a:r>
            <a:endPar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24" name="文字方塊 23"/>
          <p:cNvSpPr txBox="1"/>
          <p:nvPr/>
        </p:nvSpPr>
        <p:spPr>
          <a:xfrm>
            <a:off x="5508104" y="3789040"/>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大房劉衍清</a:t>
            </a:r>
            <a:endPar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18" name="橢圓 17"/>
          <p:cNvSpPr/>
          <p:nvPr/>
        </p:nvSpPr>
        <p:spPr>
          <a:xfrm rot="19228259">
            <a:off x="4926008" y="3151319"/>
            <a:ext cx="917626" cy="878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橢圓 19"/>
          <p:cNvSpPr/>
          <p:nvPr/>
        </p:nvSpPr>
        <p:spPr>
          <a:xfrm rot="19228259">
            <a:off x="147263" y="4353482"/>
            <a:ext cx="887958" cy="913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5556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5" grpId="0" animBg="1"/>
      <p:bldP spid="16" grpId="0" animBg="1"/>
      <p:bldP spid="17" grpId="0" animBg="1"/>
      <p:bldP spid="23" grpId="0"/>
      <p:bldP spid="24" grpId="0"/>
      <p:bldP spid="18" grpId="0" animBg="1"/>
      <p:bldP spid="2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向上箭號圖說文字 13"/>
          <p:cNvSpPr/>
          <p:nvPr/>
        </p:nvSpPr>
        <p:spPr>
          <a:xfrm rot="1922613">
            <a:off x="2813786" y="4433489"/>
            <a:ext cx="576064" cy="728937"/>
          </a:xfrm>
          <a:prstGeom prst="upArrowCallout">
            <a:avLst>
              <a:gd name="adj1" fmla="val 25000"/>
              <a:gd name="adj2" fmla="val 25000"/>
              <a:gd name="adj3" fmla="val 25000"/>
              <a:gd name="adj4" fmla="val 70252"/>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967147" y="3922520"/>
            <a:ext cx="206922" cy="235450"/>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967263" y="4183200"/>
            <a:ext cx="206806" cy="24025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向上箭號圖說文字 17"/>
          <p:cNvSpPr/>
          <p:nvPr/>
        </p:nvSpPr>
        <p:spPr>
          <a:xfrm rot="9338150">
            <a:off x="1532623" y="36132"/>
            <a:ext cx="425906" cy="477406"/>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向上箭號圖說文字 19"/>
          <p:cNvSpPr/>
          <p:nvPr/>
        </p:nvSpPr>
        <p:spPr>
          <a:xfrm rot="18878792">
            <a:off x="7222549" y="6378522"/>
            <a:ext cx="365902" cy="46263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01218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2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920" y="25879"/>
            <a:ext cx="4364161" cy="6546242"/>
          </a:xfrm>
          <a:prstGeom prst="rect">
            <a:avLst/>
          </a:prstGeom>
        </p:spPr>
      </p:pic>
      <p:sp>
        <p:nvSpPr>
          <p:cNvPr id="5" name="文字方塊 4"/>
          <p:cNvSpPr txBox="1"/>
          <p:nvPr/>
        </p:nvSpPr>
        <p:spPr>
          <a:xfrm>
            <a:off x="4860032" y="6515325"/>
            <a:ext cx="2005677" cy="369332"/>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黎振君攝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1999,10</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94018431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文字方塊 2"/>
          <p:cNvSpPr txBox="1"/>
          <p:nvPr/>
        </p:nvSpPr>
        <p:spPr>
          <a:xfrm>
            <a:off x="2203403" y="6466936"/>
            <a:ext cx="47371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萬善祠重建沿革碑文（陳兆勇攝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2022,1,27</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4" name="文字方塊 3">
            <a:extLst>
              <a:ext uri="{FF2B5EF4-FFF2-40B4-BE49-F238E27FC236}">
                <a16:creationId xmlns:a16="http://schemas.microsoft.com/office/drawing/2014/main" id="{52CDC0A5-D7E3-4B5D-ADD5-4B8ECC7FBFDC}"/>
              </a:ext>
            </a:extLst>
          </p:cNvPr>
          <p:cNvSpPr txBox="1"/>
          <p:nvPr/>
        </p:nvSpPr>
        <p:spPr>
          <a:xfrm>
            <a:off x="1033736" y="2636912"/>
            <a:ext cx="615553" cy="1887696"/>
          </a:xfrm>
          <a:prstGeom prst="rect">
            <a:avLst/>
          </a:prstGeom>
          <a:noFill/>
        </p:spPr>
        <p:txBody>
          <a:bodyPr vert="eaVert" wrap="none" rtlCol="0">
            <a:spAutoFit/>
          </a:bodyPr>
          <a:lstStyle/>
          <a:p>
            <a:r>
              <a:rPr lang="zh-TW" altLang="en-US" sz="2800" dirty="0">
                <a:latin typeface="標楷體" panose="03000509000000000000" pitchFamily="65" charset="-120"/>
                <a:ea typeface="標楷體" panose="03000509000000000000" pitchFamily="65" charset="-120"/>
              </a:rPr>
              <a:t>必也正名乎</a:t>
            </a:r>
          </a:p>
        </p:txBody>
      </p:sp>
      <p:sp>
        <p:nvSpPr>
          <p:cNvPr id="5" name="矩形 4"/>
          <p:cNvSpPr/>
          <p:nvPr/>
        </p:nvSpPr>
        <p:spPr>
          <a:xfrm>
            <a:off x="7164288" y="2708920"/>
            <a:ext cx="1440160" cy="144016"/>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03796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45288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6" name="文字方塊 5"/>
          <p:cNvSpPr txBox="1"/>
          <p:nvPr/>
        </p:nvSpPr>
        <p:spPr>
          <a:xfrm>
            <a:off x="2247492" y="6458309"/>
            <a:ext cx="464901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燒化代擬碑文（陳兆勇攝 </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3365510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12332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552" y="2708920"/>
            <a:ext cx="8229600" cy="1368152"/>
          </a:xfrm>
        </p:spPr>
        <p:txBody>
          <a:bodyPr/>
          <a:lstStyle/>
          <a:p>
            <a:r>
              <a:rPr lang="zh-TW" altLang="en-US" dirty="0"/>
              <a:t>結束</a:t>
            </a:r>
            <a:r>
              <a:rPr lang="en-US" altLang="zh-TW" dirty="0"/>
              <a:t/>
            </a:r>
            <a:br>
              <a:rPr lang="en-US" altLang="zh-TW" dirty="0"/>
            </a:br>
            <a:r>
              <a:rPr lang="zh-TW" altLang="en-US" dirty="0"/>
              <a:t>敬請指正</a:t>
            </a:r>
          </a:p>
        </p:txBody>
      </p:sp>
    </p:spTree>
    <p:extLst>
      <p:ext uri="{BB962C8B-B14F-4D97-AF65-F5344CB8AC3E}">
        <p14:creationId xmlns:p14="http://schemas.microsoft.com/office/powerpoint/2010/main" val="30518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3872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475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1011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文字方塊 4"/>
          <p:cNvSpPr txBox="1"/>
          <p:nvPr/>
        </p:nvSpPr>
        <p:spPr>
          <a:xfrm>
            <a:off x="7138323" y="6477000"/>
            <a:ext cx="2005677" cy="369332"/>
          </a:xfrm>
          <a:prstGeom prst="rect">
            <a:avLst/>
          </a:prstGeom>
          <a:noFill/>
        </p:spPr>
        <p:txBody>
          <a:bodyPr wrap="none" rtlCol="0">
            <a:spAutoFit/>
          </a:bodyPr>
          <a:lstStyle/>
          <a:p>
            <a:r>
              <a:rPr lang="zh-TW" altLang="en-US" dirty="0"/>
              <a:t>黎振君攝 </a:t>
            </a:r>
            <a:r>
              <a:rPr lang="en-US" altLang="zh-TW" dirty="0"/>
              <a:t>1999,10</a:t>
            </a:r>
            <a:endParaRPr lang="zh-TW" altLang="en-US" dirty="0"/>
          </a:p>
        </p:txBody>
      </p:sp>
    </p:spTree>
    <p:extLst>
      <p:ext uri="{BB962C8B-B14F-4D97-AF65-F5344CB8AC3E}">
        <p14:creationId xmlns:p14="http://schemas.microsoft.com/office/powerpoint/2010/main" val="1150215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305" y="0"/>
            <a:ext cx="4364161" cy="6546242"/>
          </a:xfrm>
          <a:prstGeom prst="rect">
            <a:avLst/>
          </a:prstGeom>
        </p:spPr>
      </p:pic>
      <p:sp>
        <p:nvSpPr>
          <p:cNvPr id="4" name="文字方塊 3"/>
          <p:cNvSpPr txBox="1"/>
          <p:nvPr/>
        </p:nvSpPr>
        <p:spPr>
          <a:xfrm>
            <a:off x="467544" y="116632"/>
            <a:ext cx="4185761" cy="6696743"/>
          </a:xfrm>
          <a:prstGeom prst="rect">
            <a:avLst/>
          </a:prstGeom>
          <a:noFill/>
        </p:spPr>
        <p:txBody>
          <a:bodyPr vert="eaVert" wrap="square" rtlCol="0">
            <a:spAutoFit/>
          </a:bodyPr>
          <a:lstStyle/>
          <a:p>
            <a:pPr>
              <a:lnSpc>
                <a:spcPts val="3000"/>
              </a:lnSpc>
              <a:spcBef>
                <a:spcPts val="600"/>
              </a:spcBef>
            </a:pPr>
            <a:r>
              <a:rPr lang="zh-TW" altLang="en-US" sz="2000" dirty="0"/>
              <a:t>「</a:t>
            </a:r>
            <a:r>
              <a:rPr lang="zh-TW" altLang="en-US" sz="2000" dirty="0">
                <a:latin typeface="標楷體" panose="03000509000000000000" pitchFamily="65" charset="-120"/>
                <a:ea typeface="標楷體" panose="03000509000000000000" pitchFamily="65" charset="-120"/>
              </a:rPr>
              <a:t>保安祠前身座落在中山國小與公會堂（今</a:t>
            </a:r>
            <a:r>
              <a:rPr lang="zh-TW" altLang="en-US" sz="2000" dirty="0">
                <a:solidFill>
                  <a:srgbClr val="FF0000"/>
                </a:solidFill>
                <a:latin typeface="標楷體" panose="03000509000000000000" pitchFamily="65" charset="-120"/>
                <a:ea typeface="標楷體" panose="03000509000000000000" pitchFamily="65" charset="-120"/>
              </a:rPr>
              <a:t>老人福利中心</a:t>
            </a:r>
            <a:r>
              <a:rPr lang="zh-TW" altLang="en-US" sz="2000" dirty="0">
                <a:latin typeface="標楷體" panose="03000509000000000000" pitchFamily="65" charset="-120"/>
                <a:ea typeface="標楷體" panose="03000509000000000000" pitchFamily="65" charset="-120"/>
              </a:rPr>
              <a:t>）下方</a:t>
            </a:r>
            <a:r>
              <a:rPr lang="zh-TW" altLang="en-US" sz="2000" dirty="0"/>
              <a:t>」，「</a:t>
            </a:r>
            <a:r>
              <a:rPr lang="zh-TW" altLang="en-US" sz="2000" dirty="0">
                <a:latin typeface="標楷體" panose="03000509000000000000" pitchFamily="65" charset="-120"/>
                <a:ea typeface="標楷體" panose="03000509000000000000" pitchFamily="65" charset="-120"/>
              </a:rPr>
              <a:t>公會堂前有根</a:t>
            </a:r>
            <a:r>
              <a:rPr lang="zh-TW" altLang="en-US" sz="2000" dirty="0">
                <a:solidFill>
                  <a:srgbClr val="FF0000"/>
                </a:solidFill>
                <a:latin typeface="標楷體" panose="03000509000000000000" pitchFamily="65" charset="-120"/>
                <a:ea typeface="標楷體" panose="03000509000000000000" pitchFamily="65" charset="-120"/>
              </a:rPr>
              <a:t>四角石柱</a:t>
            </a:r>
            <a:r>
              <a:rPr lang="zh-TW" altLang="en-US" sz="2000" dirty="0">
                <a:latin typeface="標楷體" panose="03000509000000000000" pitchFamily="65" charset="-120"/>
                <a:ea typeface="標楷體" panose="03000509000000000000" pitchFamily="65" charset="-120"/>
              </a:rPr>
              <a:t>，此柱下方</a:t>
            </a:r>
            <a:r>
              <a:rPr lang="en-US" altLang="zh-TW" sz="2000" dirty="0">
                <a:latin typeface="標楷體" panose="03000509000000000000" pitchFamily="65" charset="-120"/>
                <a:ea typeface="標楷體" panose="03000509000000000000" pitchFamily="65" charset="-120"/>
              </a:rPr>
              <a:t>50-60</a:t>
            </a:r>
            <a:r>
              <a:rPr lang="zh-TW" altLang="en-US" sz="2000" dirty="0">
                <a:latin typeface="標楷體" panose="03000509000000000000" pitchFamily="65" charset="-120"/>
                <a:ea typeface="標楷體" panose="03000509000000000000" pitchFamily="65" charset="-120"/>
              </a:rPr>
              <a:t>公尺處為墳墓地，墓地中供奉有集四方骨骸而祭的大眾爺</a:t>
            </a:r>
            <a:r>
              <a:rPr lang="zh-TW" altLang="en-US" sz="2000" dirty="0"/>
              <a:t>」。</a:t>
            </a:r>
            <a:r>
              <a:rPr lang="zh-TW" altLang="zh-TW" sz="2000" dirty="0"/>
              <a:t>（陳玉峰</a:t>
            </a:r>
            <a:r>
              <a:rPr lang="zh-TW" altLang="en-US" sz="2000" dirty="0"/>
              <a:t>）</a:t>
            </a:r>
            <a:endParaRPr lang="en-US" altLang="zh-TW" sz="2000" dirty="0"/>
          </a:p>
          <a:p>
            <a:pPr>
              <a:lnSpc>
                <a:spcPts val="3000"/>
              </a:lnSpc>
              <a:spcBef>
                <a:spcPts val="600"/>
              </a:spcBef>
            </a:pPr>
            <a:r>
              <a:rPr lang="zh-TW" altLang="zh-TW" sz="2000" dirty="0"/>
              <a:t>「</a:t>
            </a:r>
            <a:r>
              <a:rPr lang="zh-TW" altLang="zh-TW" sz="2000" dirty="0">
                <a:latin typeface="標楷體" panose="03000509000000000000" pitchFamily="65" charset="-120"/>
                <a:ea typeface="標楷體" panose="03000509000000000000" pitchFamily="65" charset="-120"/>
              </a:rPr>
              <a:t>中山堂（公會堂）下舊有清朝大批骨骸遷移而來</a:t>
            </a:r>
            <a:r>
              <a:rPr lang="zh-TW" altLang="zh-TW" sz="2000" dirty="0"/>
              <a:t>」</a:t>
            </a:r>
            <a:r>
              <a:rPr lang="zh-TW" altLang="en-US" sz="2000" dirty="0"/>
              <a:t>，「</a:t>
            </a:r>
            <a:r>
              <a:rPr lang="zh-TW" altLang="en-US" sz="2000" dirty="0">
                <a:latin typeface="標楷體" panose="03000509000000000000" pitchFamily="65" charset="-120"/>
                <a:ea typeface="標楷體" panose="03000509000000000000" pitchFamily="65" charset="-120"/>
              </a:rPr>
              <a:t>當年係以牛車運載骨骸來今址（註：其他訪談得知，係選在夜晚時分進行運搬工作）</a:t>
            </a:r>
            <a:r>
              <a:rPr lang="zh-TW" altLang="en-US" sz="2000" dirty="0"/>
              <a:t>」</a:t>
            </a:r>
            <a:r>
              <a:rPr lang="zh-TW" altLang="zh-TW" sz="2000" dirty="0"/>
              <a:t>（陳玉峰</a:t>
            </a:r>
            <a:r>
              <a:rPr lang="zh-TW" altLang="en-US" sz="2000" dirty="0"/>
              <a:t>）。</a:t>
            </a:r>
            <a:endParaRPr lang="en-US" altLang="zh-TW" sz="2000" dirty="0"/>
          </a:p>
          <a:p>
            <a:pPr>
              <a:lnSpc>
                <a:spcPts val="3000"/>
              </a:lnSpc>
              <a:spcBef>
                <a:spcPts val="600"/>
              </a:spcBef>
            </a:pPr>
            <a:r>
              <a:rPr lang="zh-TW" altLang="zh-TW" sz="2000" dirty="0"/>
              <a:t>從一塊明治辛亥年夏月製作的「</a:t>
            </a:r>
            <a:r>
              <a:rPr lang="zh-TW" altLang="zh-TW" sz="2000" dirty="0">
                <a:solidFill>
                  <a:srgbClr val="FF0000"/>
                </a:solidFill>
                <a:latin typeface="標楷體" panose="03000509000000000000" pitchFamily="65" charset="-120"/>
                <a:ea typeface="標楷體" panose="03000509000000000000" pitchFamily="65" charset="-120"/>
              </a:rPr>
              <a:t>萬善同歸</a:t>
            </a:r>
            <a:r>
              <a:rPr lang="zh-TW" altLang="zh-TW" sz="2000" dirty="0"/>
              <a:t>」碑文推測，</a:t>
            </a:r>
            <a:r>
              <a:rPr lang="zh-TW" altLang="en-US" sz="2000" dirty="0"/>
              <a:t>一九一一</a:t>
            </a:r>
            <a:r>
              <a:rPr lang="zh-TW" altLang="zh-TW" sz="2000" dirty="0"/>
              <a:t>年「</a:t>
            </a:r>
            <a:r>
              <a:rPr lang="zh-TW" altLang="zh-TW" sz="2000" dirty="0">
                <a:latin typeface="標楷體" panose="03000509000000000000" pitchFamily="65" charset="-120"/>
                <a:ea typeface="標楷體" panose="03000509000000000000" pitchFamily="65" charset="-120"/>
              </a:rPr>
              <a:t>在中山國小〔按：震災全毀，今重建東新國小〕下方的保安祠前身，必有一次骨骸整理</a:t>
            </a:r>
            <a:r>
              <a:rPr lang="zh-TW" altLang="zh-TW" sz="2000" dirty="0"/>
              <a:t>」</a:t>
            </a:r>
            <a:r>
              <a:rPr lang="zh-TW" altLang="en-US" sz="2000" dirty="0"/>
              <a:t>。</a:t>
            </a:r>
            <a:r>
              <a:rPr lang="zh-TW" altLang="zh-TW" sz="2000" dirty="0"/>
              <a:t>（陳玉峰</a:t>
            </a:r>
            <a:r>
              <a:rPr lang="zh-TW" altLang="en-US" sz="2000" dirty="0"/>
              <a:t>）</a:t>
            </a:r>
            <a:endParaRPr lang="en-US" altLang="zh-TW" sz="2000" dirty="0"/>
          </a:p>
        </p:txBody>
      </p:sp>
      <p:sp>
        <p:nvSpPr>
          <p:cNvPr id="5" name="文字方塊 4"/>
          <p:cNvSpPr txBox="1"/>
          <p:nvPr/>
        </p:nvSpPr>
        <p:spPr>
          <a:xfrm>
            <a:off x="7102551" y="6488668"/>
            <a:ext cx="2005677" cy="369332"/>
          </a:xfrm>
          <a:prstGeom prst="rect">
            <a:avLst/>
          </a:prstGeom>
          <a:noFill/>
        </p:spPr>
        <p:txBody>
          <a:bodyPr vert="horz" wrap="none" rtlCol="0">
            <a:spAutoFit/>
          </a:bodyPr>
          <a:lstStyle/>
          <a:p>
            <a:r>
              <a:rPr lang="zh-TW" altLang="en-US" dirty="0"/>
              <a:t>黎振君攝 </a:t>
            </a:r>
            <a:r>
              <a:rPr lang="en-US" altLang="zh-TW" dirty="0"/>
              <a:t>1999,10</a:t>
            </a:r>
            <a:endParaRPr lang="zh-TW" altLang="en-US" dirty="0"/>
          </a:p>
        </p:txBody>
      </p:sp>
    </p:spTree>
    <p:extLst>
      <p:ext uri="{BB962C8B-B14F-4D97-AF65-F5344CB8AC3E}">
        <p14:creationId xmlns:p14="http://schemas.microsoft.com/office/powerpoint/2010/main" val="14491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549445" y="260648"/>
            <a:ext cx="8604448" cy="6048672"/>
          </a:xfrm>
          <a:prstGeom prst="rect">
            <a:avLst/>
          </a:prstGeom>
        </p:spPr>
      </p:pic>
      <p:sp>
        <p:nvSpPr>
          <p:cNvPr id="4" name="文字方塊 3"/>
          <p:cNvSpPr txBox="1"/>
          <p:nvPr/>
        </p:nvSpPr>
        <p:spPr>
          <a:xfrm>
            <a:off x="1839062" y="6309320"/>
            <a:ext cx="6025213" cy="369332"/>
          </a:xfrm>
          <a:prstGeom prst="rect">
            <a:avLst/>
          </a:prstGeom>
          <a:noFill/>
        </p:spPr>
        <p:txBody>
          <a:bodyPr wrap="square" rtlCol="0">
            <a:spAutoFit/>
          </a:bodyPr>
          <a:lstStyle/>
          <a:p>
            <a:r>
              <a:rPr lang="zh-TW" altLang="zh-TW" dirty="0"/>
              <a:t>位於公會堂原址的老人福利</a:t>
            </a:r>
            <a:r>
              <a:rPr lang="zh-TW" altLang="en-US" dirty="0"/>
              <a:t>服務</a:t>
            </a:r>
            <a:r>
              <a:rPr lang="zh-TW" altLang="zh-TW" dirty="0"/>
              <a:t>中心（蕭阿勤攝</a:t>
            </a:r>
            <a:r>
              <a:rPr lang="zh-TW" altLang="en-US" dirty="0"/>
              <a:t> </a:t>
            </a:r>
            <a:r>
              <a:rPr lang="en-US" altLang="zh-TW" dirty="0"/>
              <a:t>2012,1,1</a:t>
            </a:r>
            <a:r>
              <a:rPr lang="zh-TW" altLang="zh-TW" dirty="0"/>
              <a:t>）</a:t>
            </a:r>
            <a:endParaRPr lang="zh-TW" altLang="en-US" dirty="0"/>
          </a:p>
        </p:txBody>
      </p:sp>
    </p:spTree>
    <p:extLst>
      <p:ext uri="{BB962C8B-B14F-4D97-AF65-F5344CB8AC3E}">
        <p14:creationId xmlns:p14="http://schemas.microsoft.com/office/powerpoint/2010/main" val="2047253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49FDF62-BA2E-41AB-9C46-A46170926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967" y="0"/>
            <a:ext cx="8608033" cy="6264000"/>
          </a:xfrm>
          <a:prstGeom prst="rect">
            <a:avLst/>
          </a:prstGeom>
        </p:spPr>
      </p:pic>
      <p:sp>
        <p:nvSpPr>
          <p:cNvPr id="2" name="文字方塊 1"/>
          <p:cNvSpPr txBox="1"/>
          <p:nvPr/>
        </p:nvSpPr>
        <p:spPr>
          <a:xfrm>
            <a:off x="800638" y="6211669"/>
            <a:ext cx="8078689" cy="646331"/>
          </a:xfrm>
          <a:prstGeom prst="rect">
            <a:avLst/>
          </a:prstGeom>
          <a:noFill/>
        </p:spPr>
        <p:txBody>
          <a:bodyPr wrap="square" rtlCol="0">
            <a:spAutoFit/>
          </a:bodyPr>
          <a:lstStyle/>
          <a:p>
            <a:r>
              <a:rPr lang="en-US" altLang="zh-TW" dirty="0">
                <a:effectLst>
                  <a:outerShdw blurRad="38100" dist="38100" dir="2700000" algn="tl">
                    <a:srgbClr val="000000">
                      <a:alpha val="43137"/>
                    </a:srgbClr>
                  </a:outerShdw>
                </a:effectLst>
              </a:rPr>
              <a:t>1905</a:t>
            </a:r>
            <a:r>
              <a:rPr lang="zh-TW" altLang="en-US" dirty="0">
                <a:effectLst>
                  <a:outerShdw blurRad="38100" dist="38100" dir="2700000" algn="tl">
                    <a:srgbClr val="000000">
                      <a:alpha val="43137"/>
                    </a:srgbClr>
                  </a:outerShdw>
                </a:effectLst>
              </a:rPr>
              <a:t>年地籍圖</a:t>
            </a:r>
            <a:r>
              <a:rPr lang="zh-TW" altLang="zh-TW" dirty="0">
                <a:effectLst>
                  <a:outerShdw blurRad="38100" dist="38100" dir="2700000" algn="tl">
                    <a:srgbClr val="000000">
                      <a:alpha val="43137"/>
                    </a:srgbClr>
                  </a:outerShdw>
                </a:effectLst>
              </a:rPr>
              <a:t>東勢庄</a:t>
            </a:r>
            <a:r>
              <a:rPr lang="zh-TW" altLang="en-US" dirty="0">
                <a:effectLst>
                  <a:outerShdw blurRad="38100" dist="38100" dir="2700000" algn="tl">
                    <a:srgbClr val="000000">
                      <a:alpha val="43137"/>
                    </a:srgbClr>
                  </a:outerShdw>
                </a:effectLst>
              </a:rPr>
              <a:t>（</a:t>
            </a:r>
            <a:r>
              <a:rPr lang="zh-TW" altLang="zh-TW" dirty="0">
                <a:effectLst>
                  <a:outerShdw blurRad="38100" dist="38100" dir="2700000" algn="tl">
                    <a:srgbClr val="000000">
                      <a:alpha val="43137"/>
                    </a:srgbClr>
                  </a:outerShdw>
                </a:effectLst>
              </a:rPr>
              <a:t>大字東勢小字下新）墓</a:t>
            </a:r>
            <a:r>
              <a:rPr lang="en-US" altLang="zh-TW" dirty="0">
                <a:effectLst>
                  <a:outerShdw blurRad="38100" dist="38100" dir="2700000" algn="tl">
                    <a:srgbClr val="000000">
                      <a:alpha val="43137"/>
                    </a:srgbClr>
                  </a:outerShdw>
                </a:effectLst>
              </a:rPr>
              <a:t>381</a:t>
            </a:r>
            <a:r>
              <a:rPr lang="zh-TW" altLang="en-US" dirty="0">
                <a:effectLst>
                  <a:outerShdw blurRad="38100" dist="38100" dir="2700000" algn="tl">
                    <a:srgbClr val="000000">
                      <a:alpha val="43137"/>
                    </a:srgbClr>
                  </a:outerShdw>
                </a:effectLst>
              </a:rPr>
              <a:t>番</a:t>
            </a:r>
            <a:r>
              <a:rPr lang="zh-TW" altLang="zh-TW" dirty="0">
                <a:effectLst>
                  <a:outerShdw blurRad="38100" dist="38100" dir="2700000" algn="tl">
                    <a:srgbClr val="000000">
                      <a:alpha val="43137"/>
                    </a:srgbClr>
                  </a:outerShdw>
                </a:effectLst>
              </a:rPr>
              <a:t>地（</a:t>
            </a:r>
            <a:r>
              <a:rPr lang="zh-TW" altLang="en-US" dirty="0">
                <a:effectLst>
                  <a:outerShdw blurRad="38100" dist="38100" dir="2700000" algn="tl">
                    <a:srgbClr val="000000">
                      <a:alpha val="43137"/>
                    </a:srgbClr>
                  </a:outerShdw>
                </a:effectLst>
              </a:rPr>
              <a:t>今</a:t>
            </a:r>
            <a:r>
              <a:rPr lang="zh-TW" altLang="zh-TW" dirty="0">
                <a:effectLst>
                  <a:outerShdw blurRad="38100" dist="38100" dir="2700000" algn="tl">
                    <a:srgbClr val="000000">
                      <a:alpha val="43137"/>
                    </a:srgbClr>
                  </a:outerShdw>
                </a:effectLst>
              </a:rPr>
              <a:t>東蘭路與豐勢路</a:t>
            </a:r>
            <a:r>
              <a:rPr lang="en-US" altLang="zh-TW" dirty="0">
                <a:effectLst>
                  <a:outerShdw blurRad="38100" dist="38100" dir="2700000" algn="tl">
                    <a:srgbClr val="000000">
                      <a:alpha val="43137"/>
                    </a:srgbClr>
                  </a:outerShdw>
                </a:effectLst>
              </a:rPr>
              <a:t>598</a:t>
            </a:r>
            <a:r>
              <a:rPr lang="zh-TW" altLang="zh-TW" dirty="0">
                <a:effectLst>
                  <a:outerShdw blurRad="38100" dist="38100" dir="2700000" algn="tl">
                    <a:srgbClr val="000000">
                      <a:alpha val="43137"/>
                    </a:srgbClr>
                  </a:outerShdw>
                </a:effectLst>
              </a:rPr>
              <a:t>巷間）大甲溪邊的斜坡地帶</a:t>
            </a:r>
            <a:r>
              <a:rPr lang="zh-TW" altLang="en-US" dirty="0">
                <a:effectLst>
                  <a:outerShdw blurRad="38100" dist="38100" dir="2700000" algn="tl">
                    <a:srgbClr val="000000">
                      <a:alpha val="43137"/>
                    </a:srgbClr>
                  </a:outerShdw>
                </a:effectLst>
              </a:rPr>
              <a:t>（</a:t>
            </a:r>
            <a:r>
              <a:rPr lang="en-US" altLang="zh-TW" dirty="0">
                <a:effectLst>
                  <a:outerShdw blurRad="38100" dist="38100" dir="2700000" algn="tl">
                    <a:srgbClr val="000000">
                      <a:alpha val="43137"/>
                    </a:srgbClr>
                  </a:outerShdw>
                </a:effectLst>
              </a:rPr>
              <a:t>1924</a:t>
            </a:r>
            <a:r>
              <a:rPr lang="zh-TW" altLang="en-US" dirty="0">
                <a:effectLst>
                  <a:outerShdw blurRad="38100" dist="38100" dir="2700000" algn="tl">
                    <a:srgbClr val="000000">
                      <a:alpha val="43137"/>
                    </a:srgbClr>
                  </a:outerShdw>
                </a:effectLst>
              </a:rPr>
              <a:t>年分割成「墓</a:t>
            </a:r>
            <a:r>
              <a:rPr lang="en-US" altLang="zh-TW" dirty="0">
                <a:effectLst>
                  <a:outerShdw blurRad="38100" dist="38100" dir="2700000" algn="tl">
                    <a:srgbClr val="000000">
                      <a:alpha val="43137"/>
                    </a:srgbClr>
                  </a:outerShdw>
                </a:effectLst>
              </a:rPr>
              <a:t>381-1</a:t>
            </a:r>
            <a:r>
              <a:rPr lang="zh-TW" altLang="en-US" dirty="0">
                <a:effectLst>
                  <a:outerShdw blurRad="38100" dist="38100" dir="2700000" algn="tl">
                    <a:srgbClr val="000000">
                      <a:alpha val="43137"/>
                    </a:srgbClr>
                  </a:outerShdw>
                </a:effectLst>
              </a:rPr>
              <a:t>」與「建</a:t>
            </a:r>
            <a:r>
              <a:rPr lang="en-US" altLang="zh-TW" dirty="0">
                <a:effectLst>
                  <a:outerShdw blurRad="38100" dist="38100" dir="2700000" algn="tl">
                    <a:srgbClr val="000000">
                      <a:alpha val="43137"/>
                    </a:srgbClr>
                  </a:outerShdw>
                </a:effectLst>
              </a:rPr>
              <a:t>381-2</a:t>
            </a:r>
            <a:r>
              <a:rPr lang="zh-TW"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483259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096000"/>
          </a:xfrm>
          <a:prstGeom prst="rect">
            <a:avLst/>
          </a:prstGeom>
        </p:spPr>
      </p:pic>
      <p:sp>
        <p:nvSpPr>
          <p:cNvPr id="4" name="文字方塊 3"/>
          <p:cNvSpPr txBox="1"/>
          <p:nvPr/>
        </p:nvSpPr>
        <p:spPr>
          <a:xfrm>
            <a:off x="1260837" y="6458309"/>
            <a:ext cx="6622326" cy="369332"/>
          </a:xfrm>
          <a:prstGeom prst="rect">
            <a:avLst/>
          </a:prstGeom>
          <a:noFill/>
        </p:spPr>
        <p:txBody>
          <a:bodyPr wrap="none" rtlCol="0">
            <a:spAutoFit/>
          </a:bodyPr>
          <a:lstStyle/>
          <a:p>
            <a:r>
              <a:rPr lang="zh-TW" altLang="en-US" dirty="0"/>
              <a:t>陳玉峰於九二一震災後的東勢保安祠廢墟（黎振君攝 </a:t>
            </a:r>
            <a:r>
              <a:rPr lang="en-US" altLang="zh-TW" dirty="0"/>
              <a:t>1999,10</a:t>
            </a:r>
            <a:r>
              <a:rPr lang="zh-TW" altLang="en-US" dirty="0"/>
              <a:t>）</a:t>
            </a:r>
          </a:p>
        </p:txBody>
      </p:sp>
    </p:spTree>
    <p:extLst>
      <p:ext uri="{BB962C8B-B14F-4D97-AF65-F5344CB8AC3E}">
        <p14:creationId xmlns:p14="http://schemas.microsoft.com/office/powerpoint/2010/main" val="4165725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萬善祠（宗教調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541" y="-1"/>
            <a:ext cx="45171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8660456" y="1651591"/>
            <a:ext cx="461665" cy="3554819"/>
          </a:xfrm>
          <a:prstGeom prst="rect">
            <a:avLst/>
          </a:prstGeom>
          <a:noFill/>
        </p:spPr>
        <p:txBody>
          <a:bodyPr vert="eaVert" wrap="none" rtlCol="0">
            <a:spAutoFit/>
          </a:bodyPr>
          <a:lstStyle/>
          <a:p>
            <a:r>
              <a:rPr lang="zh-TW" altLang="zh-TW" dirty="0">
                <a:solidFill>
                  <a:srgbClr val="FF0000"/>
                </a:solidFill>
              </a:rPr>
              <a:t>萬善祠（無緣塔）</a:t>
            </a:r>
            <a:r>
              <a:rPr lang="zh-TW" altLang="zh-TW" dirty="0"/>
              <a:t>寺廟台帳封面頁</a:t>
            </a:r>
            <a:endParaRPr lang="zh-TW" altLang="en-US" dirty="0"/>
          </a:p>
        </p:txBody>
      </p:sp>
      <p:sp>
        <p:nvSpPr>
          <p:cNvPr id="2" name="文字方塊 1"/>
          <p:cNvSpPr txBox="1"/>
          <p:nvPr/>
        </p:nvSpPr>
        <p:spPr>
          <a:xfrm>
            <a:off x="788162" y="202333"/>
            <a:ext cx="3308598" cy="6453335"/>
          </a:xfrm>
          <a:prstGeom prst="rect">
            <a:avLst/>
          </a:prstGeom>
          <a:noFill/>
        </p:spPr>
        <p:txBody>
          <a:bodyPr vert="eaVert" wrap="square" rtlCol="0">
            <a:spAutoFit/>
          </a:bodyPr>
          <a:lstStyle/>
          <a:p>
            <a:r>
              <a:rPr lang="zh-TW" altLang="en-US" dirty="0"/>
              <a:t>一九一〇</a:t>
            </a:r>
            <a:r>
              <a:rPr lang="zh-TW" altLang="zh-TW" dirty="0"/>
              <a:t>年沿今豐勢路建築台車軌道時，挖掘出大量無主骨骸，當地仕紳、善心人東勢角區區長劉智蘭（原寺廟管理人兼爐主）、新伯公富農朱學運、醫生劉阿生等七人基於民間</a:t>
            </a:r>
            <a:r>
              <a:rPr lang="zh-TW" altLang="en-US" dirty="0"/>
              <a:t>習俗</a:t>
            </a:r>
            <a:r>
              <a:rPr lang="zh-TW" altLang="zh-TW" dirty="0"/>
              <a:t>，分攤捐款</a:t>
            </a:r>
            <a:r>
              <a:rPr lang="zh-TW" altLang="zh-TW" dirty="0" smtClean="0"/>
              <a:t>（</a:t>
            </a:r>
            <a:r>
              <a:rPr lang="zh-TW" altLang="en-US" dirty="0" smtClean="0"/>
              <a:t>按：</a:t>
            </a:r>
            <a:r>
              <a:rPr lang="zh-TW" altLang="zh-TW" dirty="0" smtClean="0"/>
              <a:t>每人</a:t>
            </a:r>
            <a:r>
              <a:rPr lang="zh-TW" altLang="en-US" dirty="0"/>
              <a:t>一百三十</a:t>
            </a:r>
            <a:r>
              <a:rPr lang="zh-TW" altLang="zh-TW" dirty="0"/>
              <a:t>圓），就地於</a:t>
            </a:r>
            <a:r>
              <a:rPr lang="zh-TW" altLang="en-US" dirty="0"/>
              <a:t>一九一一</a:t>
            </a:r>
            <a:r>
              <a:rPr lang="zh-TW" altLang="zh-TW" dirty="0"/>
              <a:t>年</a:t>
            </a:r>
            <a:r>
              <a:rPr lang="zh-TW" altLang="en-US" dirty="0"/>
              <a:t>（明治四十四年）</a:t>
            </a:r>
            <a:r>
              <a:rPr lang="zh-TW" altLang="zh-TW" dirty="0"/>
              <a:t>建成「萬善祠（無緣塔）」（本堂</a:t>
            </a:r>
            <a:r>
              <a:rPr lang="en-US" altLang="zh-TW" dirty="0"/>
              <a:t>7.5</a:t>
            </a:r>
            <a:r>
              <a:rPr lang="zh-TW" altLang="zh-TW" dirty="0"/>
              <a:t>坪、拜亭</a:t>
            </a:r>
            <a:r>
              <a:rPr lang="en-US" altLang="zh-TW" dirty="0"/>
              <a:t>3</a:t>
            </a:r>
            <a:r>
              <a:rPr lang="zh-TW" altLang="zh-TW" dirty="0"/>
              <a:t>坪、右廂</a:t>
            </a:r>
            <a:r>
              <a:rPr lang="en-US" altLang="zh-TW" dirty="0"/>
              <a:t>15</a:t>
            </a:r>
            <a:r>
              <a:rPr lang="zh-TW" altLang="zh-TW" dirty="0"/>
              <a:t>坪）收容，祭祀大眾爺（《寺廟台帳》）。</a:t>
            </a:r>
            <a:endParaRPr lang="en-US" altLang="zh-TW" dirty="0"/>
          </a:p>
          <a:p>
            <a:pPr>
              <a:spcBef>
                <a:spcPts val="600"/>
              </a:spcBef>
            </a:pPr>
            <a:r>
              <a:rPr lang="zh-TW" altLang="en-US" dirty="0"/>
              <a:t>一九二四年</a:t>
            </a:r>
            <a:r>
              <a:rPr lang="zh-TW" altLang="zh-TW" dirty="0"/>
              <a:t>時，由</a:t>
            </a:r>
            <a:r>
              <a:rPr lang="zh-TW" altLang="en-US" dirty="0"/>
              <a:t>三八一號</a:t>
            </a:r>
            <a:r>
              <a:rPr lang="zh-TW" altLang="zh-TW" dirty="0"/>
              <a:t>分出的</a:t>
            </a:r>
            <a:r>
              <a:rPr lang="zh-TW" altLang="en-US" dirty="0"/>
              <a:t>三八一─二</a:t>
            </a:r>
            <a:r>
              <a:rPr lang="zh-TW" altLang="zh-TW" dirty="0"/>
              <a:t>號地（地目變更為建地，</a:t>
            </a:r>
            <a:r>
              <a:rPr lang="zh-TW" altLang="en-US" dirty="0"/>
              <a:t>三八一─一</a:t>
            </a:r>
            <a:r>
              <a:rPr lang="zh-TW" altLang="zh-TW" dirty="0"/>
              <a:t>仍屬墓地）興建東勢公會堂（</a:t>
            </a:r>
            <a:r>
              <a:rPr lang="zh-TW" altLang="en-US" dirty="0"/>
              <a:t>一九二六</a:t>
            </a:r>
            <a:r>
              <a:rPr lang="zh-TW" altLang="zh-TW" dirty="0"/>
              <a:t>年落成），公會堂前廣場</a:t>
            </a:r>
            <a:r>
              <a:rPr lang="zh-TW" altLang="en-US" dirty="0"/>
              <a:t>一九二五</a:t>
            </a:r>
            <a:r>
              <a:rPr lang="zh-TW" altLang="zh-TW" dirty="0"/>
              <a:t>年完成紀念東勢郡地方「鎮匪、治番、防疫」殉職</a:t>
            </a:r>
            <a:r>
              <a:rPr lang="zh-TW" altLang="en-US" dirty="0"/>
              <a:t>人員</a:t>
            </a:r>
            <a:r>
              <a:rPr lang="zh-TW" altLang="zh-TW" dirty="0"/>
              <a:t>的表忠碑，以及堂後</a:t>
            </a:r>
            <a:r>
              <a:rPr lang="zh-TW" altLang="en-US" dirty="0"/>
              <a:t>一九三七</a:t>
            </a:r>
            <a:r>
              <a:rPr lang="zh-TW" altLang="zh-TW" dirty="0"/>
              <a:t>年完成東勢社會館（按：社教館，相當於今日的文化中心）及其尖塔。</a:t>
            </a:r>
            <a:endParaRPr lang="zh-TW" altLang="en-US" dirty="0"/>
          </a:p>
        </p:txBody>
      </p:sp>
      <p:sp>
        <p:nvSpPr>
          <p:cNvPr id="4" name="矩形 3"/>
          <p:cNvSpPr/>
          <p:nvPr/>
        </p:nvSpPr>
        <p:spPr>
          <a:xfrm>
            <a:off x="7236296" y="1484784"/>
            <a:ext cx="360040"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7596336" y="332656"/>
            <a:ext cx="936104" cy="2880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876256" y="1484784"/>
            <a:ext cx="34065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319193" y="332656"/>
            <a:ext cx="340650" cy="3312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54742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6CE10F6-A662-4EF3-96D3-DB34304A3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
        <p:nvSpPr>
          <p:cNvPr id="2" name="文字方塊 1"/>
          <p:cNvSpPr txBox="1"/>
          <p:nvPr/>
        </p:nvSpPr>
        <p:spPr>
          <a:xfrm>
            <a:off x="800638" y="6211669"/>
            <a:ext cx="8078689"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1905</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年地籍圖</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東勢庄</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大字東勢小字下新）墓</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381</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番</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地（</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今</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東蘭路與豐勢路</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598</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巷間）大甲溪邊的斜坡地帶</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1924</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年分割成「墓</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381-1</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」與「建</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381-2</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4476925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25018D1-E7D4-4D27-BB06-9CA85715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
        <p:nvSpPr>
          <p:cNvPr id="4" name="文字方塊 3"/>
          <p:cNvSpPr txBox="1"/>
          <p:nvPr/>
        </p:nvSpPr>
        <p:spPr>
          <a:xfrm>
            <a:off x="2333771" y="6273089"/>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333301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2333771" y="6273089"/>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7" name="圖片 6">
            <a:extLst>
              <a:ext uri="{FF2B5EF4-FFF2-40B4-BE49-F238E27FC236}">
                <a16:creationId xmlns:a16="http://schemas.microsoft.com/office/drawing/2014/main" id="{3CA62957-4275-45FD-BCF3-95F23BEC6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Tree>
    <p:extLst>
      <p:ext uri="{BB962C8B-B14F-4D97-AF65-F5344CB8AC3E}">
        <p14:creationId xmlns:p14="http://schemas.microsoft.com/office/powerpoint/2010/main" val="2835227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rotWithShape="1">
          <a:blip r:embed="rId4" cstate="print">
            <a:extLst>
              <a:ext uri="{28A0092B-C50C-407E-A947-70E740481C1C}">
                <a14:useLocalDpi xmlns:a14="http://schemas.microsoft.com/office/drawing/2010/main" val="0"/>
              </a:ext>
            </a:extLst>
          </a:blip>
          <a:srcRect l="31446" t="14951" r="2897" b="50624"/>
          <a:stretch/>
        </p:blipFill>
        <p:spPr bwMode="auto">
          <a:xfrm>
            <a:off x="539552" y="800708"/>
            <a:ext cx="8604448" cy="5256584"/>
          </a:xfrm>
          <a:prstGeom prst="rect">
            <a:avLst/>
          </a:prstGeom>
          <a:ln>
            <a:noFill/>
          </a:ln>
          <a:extLst>
            <a:ext uri="{53640926-AAD7-44D8-BBD7-CCE9431645EC}">
              <a14:shadowObscured xmlns:a14="http://schemas.microsoft.com/office/drawing/2010/main"/>
            </a:ext>
          </a:extLst>
        </p:spPr>
      </p:pic>
      <p:sp>
        <p:nvSpPr>
          <p:cNvPr id="4" name="文字方塊 3"/>
          <p:cNvSpPr txBox="1"/>
          <p:nvPr/>
        </p:nvSpPr>
        <p:spPr>
          <a:xfrm>
            <a:off x="4172362" y="6058841"/>
            <a:ext cx="1338828" cy="369332"/>
          </a:xfrm>
          <a:prstGeom prst="rect">
            <a:avLst/>
          </a:prstGeom>
          <a:noFill/>
        </p:spPr>
        <p:txBody>
          <a:bodyPr wrap="none" rtlCol="0">
            <a:spAutoFit/>
          </a:bodyPr>
          <a:lstStyle/>
          <a:p>
            <a:r>
              <a:rPr lang="zh-TW" altLang="zh-TW" dirty="0"/>
              <a:t>東勢公會堂</a:t>
            </a:r>
            <a:endParaRPr lang="zh-TW" altLang="en-US" dirty="0"/>
          </a:p>
        </p:txBody>
      </p:sp>
    </p:spTree>
    <p:extLst>
      <p:ext uri="{BB962C8B-B14F-4D97-AF65-F5344CB8AC3E}">
        <p14:creationId xmlns:p14="http://schemas.microsoft.com/office/powerpoint/2010/main" val="10619861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rotWithShape="1">
          <a:blip r:embed="rId4" cstate="print">
            <a:extLst>
              <a:ext uri="{28A0092B-C50C-407E-A947-70E740481C1C}">
                <a14:useLocalDpi xmlns:a14="http://schemas.microsoft.com/office/drawing/2010/main" val="0"/>
              </a:ext>
            </a:extLst>
          </a:blip>
          <a:srcRect l="8414" t="14418" r="44888" b="37434"/>
          <a:stretch/>
        </p:blipFill>
        <p:spPr bwMode="auto">
          <a:xfrm>
            <a:off x="539552" y="512676"/>
            <a:ext cx="8604448" cy="5832648"/>
          </a:xfrm>
          <a:prstGeom prst="rect">
            <a:avLst/>
          </a:prstGeom>
          <a:ln>
            <a:noFill/>
          </a:ln>
          <a:extLst>
            <a:ext uri="{53640926-AAD7-44D8-BBD7-CCE9431645EC}">
              <a14:shadowObscured xmlns:a14="http://schemas.microsoft.com/office/drawing/2010/main"/>
            </a:ext>
          </a:extLst>
        </p:spPr>
      </p:pic>
      <p:sp>
        <p:nvSpPr>
          <p:cNvPr id="4" name="文字方塊 3"/>
          <p:cNvSpPr txBox="1"/>
          <p:nvPr/>
        </p:nvSpPr>
        <p:spPr>
          <a:xfrm>
            <a:off x="4172362" y="6345324"/>
            <a:ext cx="1338828" cy="369332"/>
          </a:xfrm>
          <a:prstGeom prst="rect">
            <a:avLst/>
          </a:prstGeom>
          <a:noFill/>
        </p:spPr>
        <p:txBody>
          <a:bodyPr wrap="none" rtlCol="0">
            <a:spAutoFit/>
          </a:bodyPr>
          <a:lstStyle/>
          <a:p>
            <a:r>
              <a:rPr lang="zh-TW" altLang="zh-TW" dirty="0"/>
              <a:t>東勢表忠碑</a:t>
            </a:r>
            <a:endParaRPr lang="zh-TW" altLang="en-US" dirty="0"/>
          </a:p>
        </p:txBody>
      </p:sp>
    </p:spTree>
    <p:extLst>
      <p:ext uri="{BB962C8B-B14F-4D97-AF65-F5344CB8AC3E}">
        <p14:creationId xmlns:p14="http://schemas.microsoft.com/office/powerpoint/2010/main" val="902976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p:nvPr/>
        </p:nvPicPr>
        <p:blipFill rotWithShape="1">
          <a:blip r:embed="rId3" cstate="print">
            <a:extLst>
              <a:ext uri="{28A0092B-C50C-407E-A947-70E740481C1C}">
                <a14:useLocalDpi xmlns:a14="http://schemas.microsoft.com/office/drawing/2010/main" val="0"/>
              </a:ext>
            </a:extLst>
          </a:blip>
          <a:srcRect l="31565" t="49290" r="2900" b="16368"/>
          <a:stretch/>
        </p:blipFill>
        <p:spPr bwMode="auto">
          <a:xfrm>
            <a:off x="539552" y="692697"/>
            <a:ext cx="8604448" cy="5472607"/>
          </a:xfrm>
          <a:prstGeom prst="rect">
            <a:avLst/>
          </a:prstGeom>
          <a:ln>
            <a:noFill/>
          </a:ln>
          <a:extLst>
            <a:ext uri="{53640926-AAD7-44D8-BBD7-CCE9431645EC}">
              <a14:shadowObscured xmlns:a14="http://schemas.microsoft.com/office/drawing/2010/main"/>
            </a:ext>
          </a:extLst>
        </p:spPr>
      </p:pic>
      <p:sp>
        <p:nvSpPr>
          <p:cNvPr id="2" name="文字方塊 1"/>
          <p:cNvSpPr txBox="1"/>
          <p:nvPr/>
        </p:nvSpPr>
        <p:spPr>
          <a:xfrm>
            <a:off x="3826113" y="6171348"/>
            <a:ext cx="2031325" cy="369332"/>
          </a:xfrm>
          <a:prstGeom prst="rect">
            <a:avLst/>
          </a:prstGeom>
          <a:noFill/>
        </p:spPr>
        <p:txBody>
          <a:bodyPr wrap="none" rtlCol="0">
            <a:spAutoFit/>
          </a:bodyPr>
          <a:lstStyle/>
          <a:p>
            <a:r>
              <a:rPr lang="zh-TW" altLang="zh-TW" dirty="0"/>
              <a:t>東勢社會館</a:t>
            </a:r>
            <a:r>
              <a:rPr lang="zh-TW" altLang="en-US" dirty="0"/>
              <a:t>及尖塔</a:t>
            </a:r>
          </a:p>
        </p:txBody>
      </p:sp>
      <p:sp>
        <p:nvSpPr>
          <p:cNvPr id="3" name="矩形 2"/>
          <p:cNvSpPr/>
          <p:nvPr/>
        </p:nvSpPr>
        <p:spPr>
          <a:xfrm>
            <a:off x="1259632" y="686653"/>
            <a:ext cx="1440160" cy="1446203"/>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2333771" y="6273089"/>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7" name="圖片 6">
            <a:extLst>
              <a:ext uri="{FF2B5EF4-FFF2-40B4-BE49-F238E27FC236}">
                <a16:creationId xmlns:a16="http://schemas.microsoft.com/office/drawing/2014/main" id="{3CA62957-4275-45FD-BCF3-95F23BEC6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Tree>
    <p:extLst>
      <p:ext uri="{BB962C8B-B14F-4D97-AF65-F5344CB8AC3E}">
        <p14:creationId xmlns:p14="http://schemas.microsoft.com/office/powerpoint/2010/main" val="3581370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2333486" y="6271200"/>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3" name="圖片 2">
            <a:extLst>
              <a:ext uri="{FF2B5EF4-FFF2-40B4-BE49-F238E27FC236}">
                <a16:creationId xmlns:a16="http://schemas.microsoft.com/office/drawing/2014/main" id="{ABBE3EA5-DDDF-4280-AC2E-DB74B0382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Tree>
    <p:extLst>
      <p:ext uri="{BB962C8B-B14F-4D97-AF65-F5344CB8AC3E}">
        <p14:creationId xmlns:p14="http://schemas.microsoft.com/office/powerpoint/2010/main" val="305897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最後一戰：下新庄381號地周邊Google衛星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37" y="0"/>
            <a:ext cx="8604447" cy="628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783475" y="6280618"/>
            <a:ext cx="40831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Google</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衛星圖</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957943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1115616" y="2060848"/>
            <a:ext cx="7776864" cy="1938992"/>
          </a:xfrm>
          <a:prstGeom prst="rect">
            <a:avLst/>
          </a:prstGeom>
          <a:solidFill>
            <a:schemeClr val="tx1"/>
          </a:solidFill>
        </p:spPr>
        <p:txBody>
          <a:bodyPr wrap="square" rtlCol="0">
            <a:spAutoFit/>
          </a:bodyPr>
          <a:lstStyle/>
          <a:p>
            <a:pPr>
              <a:lnSpc>
                <a:spcPct val="150000"/>
              </a:lnSpc>
            </a:pPr>
            <a:r>
              <a:rPr lang="zh-TW" altLang="en-US" sz="4000" dirty="0">
                <a:solidFill>
                  <a:schemeClr val="bg1">
                    <a:lumMod val="75000"/>
                  </a:schemeClr>
                </a:solidFill>
              </a:rPr>
              <a:t>底下東勢保安祠圖片恐怕會引起不舒服的感受，請自行斟酌觀看。</a:t>
            </a:r>
          </a:p>
        </p:txBody>
      </p:sp>
    </p:spTree>
    <p:extLst>
      <p:ext uri="{BB962C8B-B14F-4D97-AF65-F5344CB8AC3E}">
        <p14:creationId xmlns:p14="http://schemas.microsoft.com/office/powerpoint/2010/main" val="3104937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549445" y="260648"/>
            <a:ext cx="8604448" cy="6048672"/>
          </a:xfrm>
          <a:prstGeom prst="rect">
            <a:avLst/>
          </a:prstGeom>
        </p:spPr>
      </p:pic>
      <p:sp>
        <p:nvSpPr>
          <p:cNvPr id="4" name="文字方塊 3"/>
          <p:cNvSpPr txBox="1"/>
          <p:nvPr/>
        </p:nvSpPr>
        <p:spPr>
          <a:xfrm>
            <a:off x="549445" y="6310973"/>
            <a:ext cx="8560432" cy="369332"/>
          </a:xfrm>
          <a:prstGeom prst="rect">
            <a:avLst/>
          </a:prstGeom>
          <a:noFill/>
        </p:spPr>
        <p:txBody>
          <a:bodyPr wrap="square" rtlCol="0">
            <a:spAutoFit/>
          </a:bodyPr>
          <a:lstStyle/>
          <a:p>
            <a:r>
              <a:rPr lang="zh-TW" altLang="zh-TW" dirty="0"/>
              <a:t>東勢社會館尖塔，背景為位於公會堂原址的老人福利</a:t>
            </a:r>
            <a:r>
              <a:rPr lang="zh-TW" altLang="en-US" dirty="0"/>
              <a:t>服務</a:t>
            </a:r>
            <a:r>
              <a:rPr lang="zh-TW" altLang="zh-TW" dirty="0"/>
              <a:t>中心（蕭阿勤攝</a:t>
            </a:r>
            <a:r>
              <a:rPr lang="zh-TW" altLang="en-US" dirty="0"/>
              <a:t> </a:t>
            </a:r>
            <a:r>
              <a:rPr lang="en-US" altLang="zh-TW" dirty="0"/>
              <a:t>2012,1,1</a:t>
            </a:r>
            <a:r>
              <a:rPr lang="zh-TW" altLang="zh-TW" dirty="0"/>
              <a:t>）</a:t>
            </a:r>
            <a:endParaRPr lang="zh-TW" altLang="en-US" dirty="0"/>
          </a:p>
        </p:txBody>
      </p:sp>
    </p:spTree>
    <p:extLst>
      <p:ext uri="{BB962C8B-B14F-4D97-AF65-F5344CB8AC3E}">
        <p14:creationId xmlns:p14="http://schemas.microsoft.com/office/powerpoint/2010/main" val="34282802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899592" y="6466770"/>
            <a:ext cx="7920880" cy="369332"/>
          </a:xfrm>
          <a:prstGeom prst="rect">
            <a:avLst/>
          </a:prstGeom>
          <a:noFill/>
        </p:spPr>
        <p:txBody>
          <a:bodyPr wrap="square" rtlCol="0">
            <a:spAutoFit/>
          </a:bodyPr>
          <a:lstStyle/>
          <a:p>
            <a:r>
              <a:rPr lang="zh-TW" altLang="en-US" dirty="0"/>
              <a:t>表忠碑改名抗戰陣亡將士紀念碑現封於民宅內（文化資產報報</a:t>
            </a:r>
            <a:r>
              <a:rPr lang="en-US" altLang="zh-TW" dirty="0"/>
              <a:t>FB</a:t>
            </a:r>
            <a:r>
              <a:rPr lang="zh-TW" altLang="en-US" dirty="0"/>
              <a:t> </a:t>
            </a:r>
            <a:r>
              <a:rPr lang="en-US" altLang="zh-TW" dirty="0"/>
              <a:t>2017,09,25</a:t>
            </a:r>
            <a:r>
              <a:rPr lang="zh-TW" altLang="en-US" dirty="0"/>
              <a:t>）</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165" y="25879"/>
            <a:ext cx="4311671" cy="6440891"/>
          </a:xfrm>
          <a:prstGeom prst="rect">
            <a:avLst/>
          </a:prstGeom>
        </p:spPr>
      </p:pic>
    </p:spTree>
    <p:extLst>
      <p:ext uri="{BB962C8B-B14F-4D97-AF65-F5344CB8AC3E}">
        <p14:creationId xmlns:p14="http://schemas.microsoft.com/office/powerpoint/2010/main" val="3294811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descr="最後一戰：臺中東勢保安祠周邊（套疊衛星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3" y="116632"/>
            <a:ext cx="8604447" cy="62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646303" y="6401709"/>
            <a:ext cx="4390946" cy="369332"/>
          </a:xfrm>
          <a:prstGeom prst="rect">
            <a:avLst/>
          </a:prstGeom>
          <a:noFill/>
        </p:spPr>
        <p:txBody>
          <a:bodyPr wrap="none" rtlCol="0">
            <a:spAutoFit/>
          </a:bodyPr>
          <a:lstStyle/>
          <a:p>
            <a:r>
              <a:rPr lang="zh-TW" altLang="zh-TW" dirty="0" smtClean="0"/>
              <a:t>東勢</a:t>
            </a:r>
            <a:r>
              <a:rPr lang="zh-TW" altLang="zh-TW" dirty="0"/>
              <a:t>保安祠周邊地籍圖套疊</a:t>
            </a:r>
            <a:r>
              <a:rPr lang="en-US" altLang="zh-TW" dirty="0"/>
              <a:t>Google</a:t>
            </a:r>
            <a:r>
              <a:rPr lang="zh-TW" altLang="zh-TW" dirty="0"/>
              <a:t>衛星圖</a:t>
            </a:r>
            <a:endParaRPr lang="zh-TW" altLang="en-US" dirty="0"/>
          </a:p>
        </p:txBody>
      </p:sp>
    </p:spTree>
    <p:extLst>
      <p:ext uri="{BB962C8B-B14F-4D97-AF65-F5344CB8AC3E}">
        <p14:creationId xmlns:p14="http://schemas.microsoft.com/office/powerpoint/2010/main" val="3853936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descr="萬善祠（百姓公廟）配置圖"/>
          <p:cNvPicPr>
            <a:picLocks noChangeAspect="1" noChangeArrowheads="1"/>
          </p:cNvPicPr>
          <p:nvPr/>
        </p:nvPicPr>
        <p:blipFill>
          <a:blip r:embed="rId3" cstate="print">
            <a:extLst>
              <a:ext uri="{28A0092B-C50C-407E-A947-70E740481C1C}">
                <a14:useLocalDpi xmlns:a14="http://schemas.microsoft.com/office/drawing/2010/main" val="0"/>
              </a:ext>
            </a:extLst>
          </a:blip>
          <a:srcRect l="4773" t="8989" r="54103" b="7800"/>
          <a:stretch>
            <a:fillRect/>
          </a:stretch>
        </p:blipFill>
        <p:spPr bwMode="auto">
          <a:xfrm>
            <a:off x="2217167" y="3174"/>
            <a:ext cx="4709666" cy="678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6926833" y="610877"/>
            <a:ext cx="1015663" cy="5839064"/>
          </a:xfrm>
          <a:prstGeom prst="rect">
            <a:avLst/>
          </a:prstGeom>
          <a:noFill/>
        </p:spPr>
        <p:txBody>
          <a:bodyPr vert="eaVert" wrap="square" rtlCol="0">
            <a:spAutoFit/>
          </a:bodyPr>
          <a:lstStyle/>
          <a:p>
            <a:r>
              <a:rPr lang="zh-TW" altLang="zh-TW" dirty="0"/>
              <a:t>東勢本街</a:t>
            </a:r>
            <a:r>
              <a:rPr lang="zh-TW" altLang="en-US" dirty="0" smtClean="0"/>
              <a:t>保安祠</a:t>
            </a:r>
            <a:r>
              <a:rPr lang="zh-TW" altLang="zh-TW" dirty="0" smtClean="0"/>
              <a:t>地號</a:t>
            </a:r>
            <a:r>
              <a:rPr lang="zh-TW" altLang="en-US" dirty="0" smtClean="0"/>
              <a:t>四六六</a:t>
            </a:r>
            <a:r>
              <a:rPr lang="zh-TW" altLang="en-US" dirty="0"/>
              <a:t>─一與四七六─</a:t>
            </a:r>
            <a:r>
              <a:rPr lang="zh-TW" altLang="en-US" dirty="0" smtClean="0"/>
              <a:t>三</a:t>
            </a:r>
            <a:r>
              <a:rPr lang="zh-TW" altLang="zh-TW" dirty="0" smtClean="0"/>
              <a:t>（</a:t>
            </a:r>
            <a:r>
              <a:rPr lang="zh-TW" altLang="zh-TW" dirty="0"/>
              <a:t>寺廟台帳）</a:t>
            </a:r>
            <a:endParaRPr lang="zh-TW" altLang="en-US" dirty="0"/>
          </a:p>
          <a:p>
            <a:r>
              <a:rPr lang="zh-TW" altLang="zh-TW" dirty="0" smtClean="0"/>
              <a:t>萬</a:t>
            </a:r>
            <a:r>
              <a:rPr lang="zh-TW" altLang="zh-TW" dirty="0"/>
              <a:t>善祠（百姓公廟</a:t>
            </a:r>
            <a:r>
              <a:rPr lang="zh-TW" altLang="zh-TW" dirty="0" smtClean="0"/>
              <a:t>）</a:t>
            </a:r>
            <a:endParaRPr lang="en-US" altLang="zh-TW" dirty="0" smtClean="0"/>
          </a:p>
          <a:p>
            <a:r>
              <a:rPr lang="zh-TW" altLang="en-US" dirty="0" smtClean="0"/>
              <a:t>配置圖：</a:t>
            </a:r>
            <a:r>
              <a:rPr lang="zh-TW" altLang="zh-TW" dirty="0" smtClean="0"/>
              <a:t>地界</a:t>
            </a:r>
            <a:r>
              <a:rPr lang="zh-TW" altLang="en-US" dirty="0"/>
              <a:t>（六坪）、</a:t>
            </a:r>
            <a:r>
              <a:rPr lang="zh-TW" altLang="en-US" dirty="0">
                <a:solidFill>
                  <a:srgbClr val="FF0000"/>
                </a:solidFill>
              </a:rPr>
              <a:t>建物（一坪</a:t>
            </a:r>
            <a:r>
              <a:rPr lang="zh-TW" altLang="en-US" dirty="0" smtClean="0">
                <a:solidFill>
                  <a:srgbClr val="FF0000"/>
                </a:solidFill>
              </a:rPr>
              <a:t>）</a:t>
            </a:r>
            <a:endParaRPr lang="en-US" altLang="zh-TW" dirty="0" smtClean="0"/>
          </a:p>
        </p:txBody>
      </p:sp>
      <p:sp>
        <p:nvSpPr>
          <p:cNvPr id="2" name="矩形 1"/>
          <p:cNvSpPr/>
          <p:nvPr/>
        </p:nvSpPr>
        <p:spPr>
          <a:xfrm>
            <a:off x="4438800" y="3717032"/>
            <a:ext cx="72008" cy="7200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131840" y="4437112"/>
            <a:ext cx="1224136" cy="2232248"/>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441315" y="1412776"/>
            <a:ext cx="432048" cy="4752528"/>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手繪多邊形 6"/>
          <p:cNvSpPr/>
          <p:nvPr/>
        </p:nvSpPr>
        <p:spPr>
          <a:xfrm>
            <a:off x="4283968" y="3530409"/>
            <a:ext cx="391160" cy="330639"/>
          </a:xfrm>
          <a:custGeom>
            <a:avLst/>
            <a:gdLst>
              <a:gd name="connsiteX0" fmla="*/ 171880 w 402199"/>
              <a:gd name="connsiteY0" fmla="*/ 0 h 309383"/>
              <a:gd name="connsiteX1" fmla="*/ 0 w 402199"/>
              <a:gd name="connsiteY1" fmla="*/ 292196 h 309383"/>
              <a:gd name="connsiteX2" fmla="*/ 402199 w 402199"/>
              <a:gd name="connsiteY2" fmla="*/ 309383 h 309383"/>
              <a:gd name="connsiteX3" fmla="*/ 323134 w 402199"/>
              <a:gd name="connsiteY3" fmla="*/ 10313 h 309383"/>
              <a:gd name="connsiteX4" fmla="*/ 171880 w 402199"/>
              <a:gd name="connsiteY4" fmla="*/ 0 h 30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99" h="309383">
                <a:moveTo>
                  <a:pt x="171880" y="0"/>
                </a:moveTo>
                <a:lnTo>
                  <a:pt x="0" y="292196"/>
                </a:lnTo>
                <a:lnTo>
                  <a:pt x="402199" y="309383"/>
                </a:lnTo>
                <a:lnTo>
                  <a:pt x="323134" y="10313"/>
                </a:lnTo>
                <a:lnTo>
                  <a:pt x="171880" y="0"/>
                </a:lnTo>
                <a:close/>
              </a:path>
            </a:pathLst>
          </a:cu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7338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p:nvPr/>
        </p:nvPicPr>
        <p:blipFill rotWithShape="1">
          <a:blip r:embed="rId3" cstate="print">
            <a:extLst>
              <a:ext uri="{28A0092B-C50C-407E-A947-70E740481C1C}">
                <a14:useLocalDpi xmlns:a14="http://schemas.microsoft.com/office/drawing/2010/main" val="0"/>
              </a:ext>
            </a:extLst>
          </a:blip>
          <a:srcRect l="11201" t="21753" r="15466" b="15473"/>
          <a:stretch/>
        </p:blipFill>
        <p:spPr bwMode="auto">
          <a:xfrm>
            <a:off x="1655676" y="701036"/>
            <a:ext cx="5832648" cy="5949280"/>
          </a:xfrm>
          <a:prstGeom prst="rect">
            <a:avLst/>
          </a:prstGeom>
          <a:ln w="38100">
            <a:solidFill>
              <a:schemeClr val="tx1"/>
            </a:solidFill>
          </a:ln>
          <a:extLst>
            <a:ext uri="{53640926-AAD7-44D8-BBD7-CCE9431645EC}">
              <a14:shadowObscured xmlns:a14="http://schemas.microsoft.com/office/drawing/2010/main"/>
            </a:ext>
          </a:extLst>
        </p:spPr>
      </p:pic>
      <p:sp>
        <p:nvSpPr>
          <p:cNvPr id="5" name="文字方塊 4"/>
          <p:cNvSpPr txBox="1"/>
          <p:nvPr/>
        </p:nvSpPr>
        <p:spPr>
          <a:xfrm>
            <a:off x="7488324" y="2013682"/>
            <a:ext cx="461665" cy="3323987"/>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東勢保安祠平面圖</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（陳玉峰繪）</a:t>
            </a:r>
          </a:p>
        </p:txBody>
      </p:sp>
      <p:sp>
        <p:nvSpPr>
          <p:cNvPr id="2" name="文字方塊 1"/>
          <p:cNvSpPr txBox="1"/>
          <p:nvPr/>
        </p:nvSpPr>
        <p:spPr>
          <a:xfrm>
            <a:off x="2555776" y="25879"/>
            <a:ext cx="4032448" cy="646331"/>
          </a:xfrm>
          <a:prstGeom prst="rect">
            <a:avLst/>
          </a:prstGeom>
          <a:noFill/>
        </p:spPr>
        <p:txBody>
          <a:bodyPr vert="horz" wrap="square" rtlCol="0">
            <a:spAutoFit/>
          </a:bodyPr>
          <a:lstStyle/>
          <a:p>
            <a:pPr lvl="0"/>
            <a:r>
              <a:rPr lang="zh-TW" altLang="zh-TW" dirty="0"/>
              <a:t>正堂（</a:t>
            </a:r>
            <a:r>
              <a:rPr lang="en-US" altLang="zh-TW" dirty="0"/>
              <a:t>5.328</a:t>
            </a:r>
            <a:r>
              <a:rPr lang="zh-TW" altLang="zh-TW" dirty="0"/>
              <a:t>坪）、左廂（</a:t>
            </a:r>
            <a:r>
              <a:rPr lang="en-US" altLang="zh-TW" dirty="0"/>
              <a:t>15.120</a:t>
            </a:r>
            <a:r>
              <a:rPr lang="zh-TW" altLang="zh-TW" dirty="0"/>
              <a:t>坪）、右廂（</a:t>
            </a:r>
            <a:r>
              <a:rPr lang="en-US" altLang="zh-TW" dirty="0"/>
              <a:t>15.120</a:t>
            </a:r>
            <a:r>
              <a:rPr lang="zh-TW" altLang="zh-TW" dirty="0"/>
              <a:t>坪）的土埆厝建築</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3" name="矩形 2"/>
          <p:cNvSpPr/>
          <p:nvPr/>
        </p:nvSpPr>
        <p:spPr>
          <a:xfrm>
            <a:off x="2610000" y="792000"/>
            <a:ext cx="3919666" cy="220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555776" y="764704"/>
            <a:ext cx="4032448" cy="58326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9648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最後一戰：萬人塚和保安祠周邊地籍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307" y="64711"/>
            <a:ext cx="4391387" cy="680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5076056" y="2132856"/>
            <a:ext cx="1077218" cy="2862322"/>
          </a:xfrm>
          <a:prstGeom prst="rect">
            <a:avLst/>
          </a:prstGeom>
          <a:noFill/>
        </p:spPr>
        <p:txBody>
          <a:bodyPr vert="eaVert" wrap="none" rtlCol="0">
            <a:spAutoFit/>
          </a:bodyPr>
          <a:lstStyle/>
          <a:p>
            <a:pPr lvl="0">
              <a:spcBef>
                <a:spcPts val="600"/>
              </a:spcBef>
              <a:spcAft>
                <a:spcPts val="600"/>
              </a:spcAft>
            </a:pPr>
            <a:r>
              <a:rPr lang="zh-TW" altLang="zh-TW" sz="2400" dirty="0">
                <a:latin typeface="標楷體" panose="03000509000000000000" pitchFamily="65" charset="-120"/>
                <a:ea typeface="標楷體" panose="03000509000000000000" pitchFamily="65" charset="-120"/>
              </a:rPr>
              <a:t>夜靜更深牛鈴聲聲響</a:t>
            </a:r>
            <a:endParaRPr lang="en-US" altLang="zh-TW" sz="2400" dirty="0">
              <a:latin typeface="標楷體" panose="03000509000000000000" pitchFamily="65" charset="-120"/>
              <a:ea typeface="標楷體" panose="03000509000000000000" pitchFamily="65" charset="-120"/>
            </a:endParaRPr>
          </a:p>
          <a:p>
            <a:pPr lvl="0">
              <a:spcBef>
                <a:spcPts val="600"/>
              </a:spcBef>
              <a:spcAft>
                <a:spcPts val="600"/>
              </a:spcAft>
            </a:pPr>
            <a:r>
              <a:rPr lang="zh-TW" altLang="zh-TW" sz="2400" dirty="0">
                <a:latin typeface="標楷體" panose="03000509000000000000" pitchFamily="65" charset="-120"/>
                <a:ea typeface="標楷體" panose="03000509000000000000" pitchFamily="65" charset="-120"/>
              </a:rPr>
              <a:t>本街戶戶門窗緊緊閉</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p:txBody>
      </p:sp>
      <p:sp>
        <p:nvSpPr>
          <p:cNvPr id="4" name="文字方塊 3"/>
          <p:cNvSpPr txBox="1"/>
          <p:nvPr/>
        </p:nvSpPr>
        <p:spPr>
          <a:xfrm>
            <a:off x="6876256" y="1226022"/>
            <a:ext cx="461665" cy="4478149"/>
          </a:xfrm>
          <a:prstGeom prst="rect">
            <a:avLst/>
          </a:prstGeom>
          <a:noFill/>
        </p:spPr>
        <p:txBody>
          <a:bodyPr vert="eaVert" wrap="none" rtlCol="0">
            <a:spAutoFit/>
          </a:bodyPr>
          <a:lstStyle/>
          <a:p>
            <a:r>
              <a:rPr lang="zh-TW" altLang="zh-TW" dirty="0"/>
              <a:t>下新庄</a:t>
            </a:r>
            <a:r>
              <a:rPr lang="zh-TW" altLang="en-US" dirty="0"/>
              <a:t>三八一</a:t>
            </a:r>
            <a:r>
              <a:rPr lang="zh-TW" altLang="zh-TW" dirty="0"/>
              <a:t>號地與東勢保安祠周邊地籍圖</a:t>
            </a:r>
            <a:endParaRPr lang="zh-TW" altLang="en-US" dirty="0"/>
          </a:p>
        </p:txBody>
      </p:sp>
      <p:cxnSp>
        <p:nvCxnSpPr>
          <p:cNvPr id="12" name="直線單箭頭接點 11"/>
          <p:cNvCxnSpPr/>
          <p:nvPr/>
        </p:nvCxnSpPr>
        <p:spPr>
          <a:xfrm>
            <a:off x="4262822" y="1700808"/>
            <a:ext cx="216024" cy="792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4478846" y="2492896"/>
            <a:ext cx="0" cy="43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4478846" y="2924944"/>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4468730" y="3212976"/>
            <a:ext cx="62301" cy="351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4531031" y="3564017"/>
            <a:ext cx="40969"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a:off x="4583918" y="3852049"/>
            <a:ext cx="185829" cy="3690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4814889" y="4221088"/>
            <a:ext cx="261167" cy="6390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5076056" y="4860161"/>
            <a:ext cx="90285" cy="7290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5166341" y="5589240"/>
            <a:ext cx="76580" cy="3841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a:off x="5238349" y="5949280"/>
            <a:ext cx="53731"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0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fade">
                                      <p:cBhvr>
                                        <p:cTn id="47" dur="1000"/>
                                        <p:tgtEl>
                                          <p:spTgt spid="2">
                                            <p:txEl>
                                              <p:pRg st="0" end="0"/>
                                            </p:txEl>
                                          </p:spTgt>
                                        </p:tgtEl>
                                      </p:cBhvr>
                                    </p:animEffect>
                                    <p:anim calcmode="lin" valueType="num">
                                      <p:cBhvr>
                                        <p:cTn id="4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fade">
                                      <p:cBhvr>
                                        <p:cTn id="54" dur="1000"/>
                                        <p:tgtEl>
                                          <p:spTgt spid="2">
                                            <p:txEl>
                                              <p:pRg st="1" end="1"/>
                                            </p:txEl>
                                          </p:spTgt>
                                        </p:tgtEl>
                                      </p:cBhvr>
                                    </p:animEffect>
                                    <p:anim calcmode="lin" valueType="num">
                                      <p:cBhvr>
                                        <p:cTn id="5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1825092" y="6021288"/>
            <a:ext cx="5493812" cy="369332"/>
          </a:xfrm>
          <a:prstGeom prst="rect">
            <a:avLst/>
          </a:prstGeom>
          <a:noFill/>
        </p:spPr>
        <p:txBody>
          <a:bodyPr wrap="none" rtlCol="0">
            <a:spAutoFit/>
          </a:bodyPr>
          <a:lstStyle/>
          <a:p>
            <a:r>
              <a:rPr lang="zh-TW" altLang="en-US" dirty="0"/>
              <a:t>東勢區延平里辦公室兼社區活動中心（保安祠原址）</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0" y="908720"/>
            <a:ext cx="9084037" cy="5112568"/>
          </a:xfrm>
          <a:prstGeom prst="rect">
            <a:avLst/>
          </a:prstGeom>
        </p:spPr>
      </p:pic>
    </p:spTree>
    <p:extLst>
      <p:ext uri="{BB962C8B-B14F-4D97-AF65-F5344CB8AC3E}">
        <p14:creationId xmlns:p14="http://schemas.microsoft.com/office/powerpoint/2010/main" val="1053617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04488"/>
            <a:ext cx="9087864" cy="5216800"/>
          </a:xfrm>
          <a:prstGeom prst="rect">
            <a:avLst/>
          </a:prstGeom>
        </p:spPr>
      </p:pic>
      <p:sp>
        <p:nvSpPr>
          <p:cNvPr id="3" name="文字方塊 2"/>
          <p:cNvSpPr txBox="1"/>
          <p:nvPr/>
        </p:nvSpPr>
        <p:spPr>
          <a:xfrm>
            <a:off x="3412854" y="6028420"/>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東勢萬善祠大眾爺廟</a:t>
            </a:r>
          </a:p>
        </p:txBody>
      </p:sp>
    </p:spTree>
    <p:extLst>
      <p:ext uri="{BB962C8B-B14F-4D97-AF65-F5344CB8AC3E}">
        <p14:creationId xmlns:p14="http://schemas.microsoft.com/office/powerpoint/2010/main" val="1291597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p:cNvPicPr/>
          <p:nvPr/>
        </p:nvPicPr>
        <p:blipFill>
          <a:blip r:embed="rId4" cstate="print">
            <a:extLst>
              <a:ext uri="{28A0092B-C50C-407E-A947-70E740481C1C}">
                <a14:useLocalDpi xmlns:a14="http://schemas.microsoft.com/office/drawing/2010/main" val="0"/>
              </a:ext>
            </a:extLst>
          </a:blip>
          <a:stretch>
            <a:fillRect/>
          </a:stretch>
        </p:blipFill>
        <p:spPr>
          <a:xfrm>
            <a:off x="-552" y="325528"/>
            <a:ext cx="9144000" cy="6012668"/>
          </a:xfrm>
          <a:prstGeom prst="rect">
            <a:avLst/>
          </a:prstGeom>
        </p:spPr>
      </p:pic>
      <p:sp>
        <p:nvSpPr>
          <p:cNvPr id="5" name="文字方塊 4"/>
          <p:cNvSpPr txBox="1"/>
          <p:nvPr/>
        </p:nvSpPr>
        <p:spPr>
          <a:xfrm>
            <a:off x="2234911" y="6301471"/>
            <a:ext cx="4737194" cy="369332"/>
          </a:xfrm>
          <a:prstGeom prst="rect">
            <a:avLst/>
          </a:prstGeom>
          <a:noFill/>
        </p:spPr>
        <p:txBody>
          <a:bodyPr wrap="none" rtlCol="0">
            <a:spAutoFit/>
          </a:bodyPr>
          <a:lstStyle/>
          <a:p>
            <a:r>
              <a:rPr lang="zh-TW" altLang="zh-TW" dirty="0"/>
              <a:t>東勢萬善祠大眾爺廟（劉懷仁</a:t>
            </a:r>
            <a:r>
              <a:rPr lang="zh-TW" altLang="zh-TW" dirty="0" smtClean="0"/>
              <a:t>攝</a:t>
            </a:r>
            <a:r>
              <a:rPr lang="en-US" altLang="zh-TW" dirty="0" smtClean="0"/>
              <a:t> 2023,6,22</a:t>
            </a:r>
            <a:r>
              <a:rPr lang="zh-TW" altLang="zh-TW" dirty="0"/>
              <a:t>）</a:t>
            </a:r>
            <a:endParaRPr lang="zh-TW" altLang="en-US" dirty="0"/>
          </a:p>
        </p:txBody>
      </p:sp>
    </p:spTree>
    <p:extLst>
      <p:ext uri="{BB962C8B-B14F-4D97-AF65-F5344CB8AC3E}">
        <p14:creationId xmlns:p14="http://schemas.microsoft.com/office/powerpoint/2010/main" val="32156400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2656"/>
            <a:ext cx="9144000" cy="6096000"/>
          </a:xfrm>
          <a:prstGeom prst="rect">
            <a:avLst/>
          </a:prstGeom>
        </p:spPr>
      </p:pic>
      <p:sp>
        <p:nvSpPr>
          <p:cNvPr id="3" name="文字方塊 2"/>
          <p:cNvSpPr txBox="1"/>
          <p:nvPr/>
        </p:nvSpPr>
        <p:spPr>
          <a:xfrm>
            <a:off x="2803303" y="6438886"/>
            <a:ext cx="35373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藏骨屋（陳兆勇攝 </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34148756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2171343" y="6224618"/>
            <a:ext cx="5698996" cy="369332"/>
          </a:xfrm>
          <a:prstGeom prst="rect">
            <a:avLst/>
          </a:prstGeom>
          <a:noFill/>
        </p:spPr>
        <p:txBody>
          <a:bodyPr wrap="none" rtlCol="0">
            <a:spAutoFit/>
          </a:bodyPr>
          <a:lstStyle/>
          <a:p>
            <a:r>
              <a:rPr lang="zh-TW" altLang="en-US" dirty="0"/>
              <a:t>九二一大地震後東勢保安祠骨骸（陳玉峰攝 </a:t>
            </a:r>
            <a:r>
              <a:rPr lang="en-US" altLang="zh-TW" dirty="0"/>
              <a:t>1999,10</a:t>
            </a:r>
            <a:r>
              <a:rPr lang="zh-TW" altLang="en-US" dirty="0"/>
              <a:t>）</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3382"/>
            <a:ext cx="9144000" cy="5591236"/>
          </a:xfrm>
          <a:prstGeom prst="rect">
            <a:avLst/>
          </a:prstGeom>
        </p:spPr>
      </p:pic>
    </p:spTree>
    <p:extLst>
      <p:ext uri="{BB962C8B-B14F-4D97-AF65-F5344CB8AC3E}">
        <p14:creationId xmlns:p14="http://schemas.microsoft.com/office/powerpoint/2010/main" val="1751663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2656"/>
            <a:ext cx="9147899" cy="6098599"/>
          </a:xfrm>
          <a:prstGeom prst="rect">
            <a:avLst/>
          </a:prstGeom>
        </p:spPr>
      </p:pic>
      <p:sp>
        <p:nvSpPr>
          <p:cNvPr id="2" name="文字方塊 1"/>
          <p:cNvSpPr txBox="1"/>
          <p:nvPr/>
        </p:nvSpPr>
        <p:spPr>
          <a:xfrm>
            <a:off x="2269693" y="6431255"/>
            <a:ext cx="4608512" cy="369332"/>
          </a:xfrm>
          <a:prstGeom prst="rect">
            <a:avLst/>
          </a:prstGeom>
          <a:noFill/>
        </p:spPr>
        <p:txBody>
          <a:bodyPr wrap="square" rtlCol="0">
            <a:spAutoFit/>
          </a:bodyPr>
          <a:lstStyle/>
          <a:p>
            <a:pPr lvl="0"/>
            <a:r>
              <a:rPr lang="zh-TW" altLang="en-US" dirty="0"/>
              <a:t>大眾爺廟正殿</a:t>
            </a:r>
            <a:r>
              <a:rPr lang="zh-TW" altLang="en-US" dirty="0">
                <a:solidFill>
                  <a:srgbClr val="000000"/>
                </a:solidFill>
              </a:rPr>
              <a:t>（陳兆勇攝 </a:t>
            </a:r>
            <a:r>
              <a:rPr lang="en-US" altLang="zh-TW" dirty="0">
                <a:solidFill>
                  <a:srgbClr val="000000"/>
                </a:solidFill>
              </a:rPr>
              <a:t>2022,01,27</a:t>
            </a:r>
            <a:r>
              <a:rPr lang="zh-TW" altLang="en-US" dirty="0">
                <a:solidFill>
                  <a:srgbClr val="000000"/>
                </a:solidFill>
              </a:rPr>
              <a:t>）</a:t>
            </a:r>
          </a:p>
        </p:txBody>
      </p:sp>
      <p:sp>
        <p:nvSpPr>
          <p:cNvPr id="6" name="矩形 5"/>
          <p:cNvSpPr/>
          <p:nvPr/>
        </p:nvSpPr>
        <p:spPr>
          <a:xfrm>
            <a:off x="971600" y="2420888"/>
            <a:ext cx="576064"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028384" y="2312876"/>
            <a:ext cx="576064"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589316" y="4581128"/>
            <a:ext cx="288032" cy="504056"/>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8825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E4E91541-F4C3-4912-9511-79199F1D4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3850" y="376944"/>
            <a:ext cx="4510152" cy="6094800"/>
          </a:xfrm>
          <a:prstGeom prst="rect">
            <a:avLst/>
          </a:prstGeom>
        </p:spPr>
      </p:pic>
      <p:pic>
        <p:nvPicPr>
          <p:cNvPr id="18" name="圖片 17">
            <a:extLst>
              <a:ext uri="{FF2B5EF4-FFF2-40B4-BE49-F238E27FC236}">
                <a16:creationId xmlns:a16="http://schemas.microsoft.com/office/drawing/2014/main" id="{7192101B-1109-4B73-8F1E-3FE788959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6256"/>
            <a:ext cx="4510152" cy="6094800"/>
          </a:xfrm>
          <a:prstGeom prst="rect">
            <a:avLst/>
          </a:prstGeom>
        </p:spPr>
      </p:pic>
      <p:sp>
        <p:nvSpPr>
          <p:cNvPr id="2" name="文字方塊 1"/>
          <p:cNvSpPr txBox="1"/>
          <p:nvPr/>
        </p:nvSpPr>
        <p:spPr>
          <a:xfrm>
            <a:off x="1125354" y="6463277"/>
            <a:ext cx="8803320" cy="369332"/>
          </a:xfrm>
          <a:prstGeom prst="rect">
            <a:avLst/>
          </a:prstGeom>
          <a:noFill/>
        </p:spPr>
        <p:txBody>
          <a:bodyPr wrap="square" rtlCol="0">
            <a:spAutoFit/>
          </a:bodyPr>
          <a:lstStyle/>
          <a:p>
            <a:pPr lvl="0"/>
            <a:r>
              <a:rPr lang="zh-TW" altLang="en-US" dirty="0">
                <a:solidFill>
                  <a:srgbClr val="000000"/>
                </a:solidFill>
              </a:rPr>
              <a:t>伯公龍大眾爺廟附近土地公廟林梨宮的楹柱對聯（陳兆勇攝 </a:t>
            </a:r>
            <a:r>
              <a:rPr lang="en-US" altLang="zh-TW" dirty="0">
                <a:solidFill>
                  <a:srgbClr val="000000"/>
                </a:solidFill>
              </a:rPr>
              <a:t>2022,01,27</a:t>
            </a:r>
            <a:r>
              <a:rPr lang="zh-TW" altLang="en-US" dirty="0">
                <a:solidFill>
                  <a:srgbClr val="000000"/>
                </a:solidFill>
              </a:rPr>
              <a:t>）</a:t>
            </a:r>
          </a:p>
        </p:txBody>
      </p:sp>
      <p:sp>
        <p:nvSpPr>
          <p:cNvPr id="6" name="矩形 5"/>
          <p:cNvSpPr/>
          <p:nvPr/>
        </p:nvSpPr>
        <p:spPr>
          <a:xfrm>
            <a:off x="683568" y="3140968"/>
            <a:ext cx="504056"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740352" y="1268760"/>
            <a:ext cx="432048"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893164" y="16924"/>
            <a:ext cx="2723823" cy="369332"/>
          </a:xfrm>
          <a:prstGeom prst="rect">
            <a:avLst/>
          </a:prstGeom>
          <a:noFill/>
        </p:spPr>
        <p:txBody>
          <a:bodyPr wrap="none" rtlCol="0">
            <a:spAutoFit/>
          </a:bodyPr>
          <a:lstStyle/>
          <a:p>
            <a:r>
              <a:rPr lang="zh-TW" altLang="en-US" dirty="0"/>
              <a:t>穽守崎頂眾信</a:t>
            </a:r>
            <a:r>
              <a:rPr lang="zh-TW" altLang="en-US" dirty="0">
                <a:solidFill>
                  <a:srgbClr val="FF0000"/>
                </a:solidFill>
              </a:rPr>
              <a:t>遷徙三公里</a:t>
            </a:r>
          </a:p>
        </p:txBody>
      </p:sp>
      <p:sp>
        <p:nvSpPr>
          <p:cNvPr id="4" name="文字方塊 3"/>
          <p:cNvSpPr txBox="1"/>
          <p:nvPr/>
        </p:nvSpPr>
        <p:spPr>
          <a:xfrm>
            <a:off x="5527014" y="16079"/>
            <a:ext cx="2723823" cy="369332"/>
          </a:xfrm>
          <a:prstGeom prst="rect">
            <a:avLst/>
          </a:prstGeom>
          <a:noFill/>
        </p:spPr>
        <p:txBody>
          <a:bodyPr wrap="none" rtlCol="0">
            <a:spAutoFit/>
          </a:bodyPr>
          <a:lstStyle/>
          <a:p>
            <a:r>
              <a:rPr lang="zh-TW" altLang="en-US" dirty="0">
                <a:solidFill>
                  <a:srgbClr val="FF0000"/>
                </a:solidFill>
              </a:rPr>
              <a:t>深居爽文</a:t>
            </a:r>
            <a:r>
              <a:rPr lang="zh-TW" altLang="en-US" dirty="0"/>
              <a:t>四股恭遷橫排口</a:t>
            </a:r>
          </a:p>
        </p:txBody>
      </p:sp>
    </p:spTree>
    <p:extLst>
      <p:ext uri="{BB962C8B-B14F-4D97-AF65-F5344CB8AC3E}">
        <p14:creationId xmlns:p14="http://schemas.microsoft.com/office/powerpoint/2010/main" val="327058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53947AA-F6BF-4F46-8478-A5B43800E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948"/>
            <a:ext cx="9144000" cy="6094104"/>
          </a:xfrm>
          <a:prstGeom prst="rect">
            <a:avLst/>
          </a:prstGeom>
        </p:spPr>
      </p:pic>
      <p:sp>
        <p:nvSpPr>
          <p:cNvPr id="3" name="矩形 2"/>
          <p:cNvSpPr/>
          <p:nvPr/>
        </p:nvSpPr>
        <p:spPr>
          <a:xfrm>
            <a:off x="5940152" y="548680"/>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 name="文字方塊 3"/>
          <p:cNvSpPr txBox="1"/>
          <p:nvPr/>
        </p:nvSpPr>
        <p:spPr>
          <a:xfrm>
            <a:off x="2665067" y="6456413"/>
            <a:ext cx="45063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四角林宋文坑的爽文坑公車站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Google Map</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6" name="矩形 5"/>
          <p:cNvSpPr/>
          <p:nvPr/>
        </p:nvSpPr>
        <p:spPr>
          <a:xfrm>
            <a:off x="2808000" y="5248800"/>
            <a:ext cx="172819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23695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827584" y="980728"/>
            <a:ext cx="8064896" cy="3683060"/>
          </a:xfrm>
          <a:prstGeom prst="rect">
            <a:avLst/>
          </a:prstGeom>
          <a:noFill/>
        </p:spPr>
        <p:txBody>
          <a:bodyPr wrap="square" rtlCol="0">
            <a:spAutoFit/>
          </a:bodyPr>
          <a:lstStyle/>
          <a:p>
            <a:pPr algn="ctr">
              <a:lnSpc>
                <a:spcPts val="3200"/>
              </a:lnSpc>
              <a:spcBef>
                <a:spcPts val="600"/>
              </a:spcBef>
              <a:spcAft>
                <a:spcPts val="600"/>
              </a:spcAft>
            </a:pPr>
            <a:r>
              <a:rPr lang="zh-TW" altLang="en-US" sz="2400" b="1" dirty="0" smtClean="0"/>
              <a:t>萬人塚的迷惑</a:t>
            </a:r>
            <a:endParaRPr lang="en-US" altLang="zh-TW" sz="2400" b="1" dirty="0" smtClean="0"/>
          </a:p>
          <a:p>
            <a:pPr>
              <a:lnSpc>
                <a:spcPts val="3200"/>
              </a:lnSpc>
              <a:spcBef>
                <a:spcPts val="600"/>
              </a:spcBef>
              <a:spcAft>
                <a:spcPts val="600"/>
              </a:spcAft>
            </a:pPr>
            <a:r>
              <a:rPr lang="en-US" altLang="zh-TW" sz="2400" dirty="0" smtClean="0"/>
              <a:t>1905</a:t>
            </a:r>
            <a:r>
              <a:rPr lang="zh-TW" altLang="zh-TW" sz="2400" dirty="0"/>
              <a:t>年首次現代戶口普查時東勢角庄人口數</a:t>
            </a:r>
            <a:r>
              <a:rPr lang="en-US" altLang="zh-TW" sz="2400" dirty="0"/>
              <a:t>6,715</a:t>
            </a:r>
            <a:r>
              <a:rPr lang="zh-TW" altLang="zh-TW" sz="2400" dirty="0"/>
              <a:t>人（明治三十八年臨時臺灣戶口調查要計表：</a:t>
            </a:r>
            <a:r>
              <a:rPr lang="en-US" altLang="zh-TW" sz="2400" dirty="0"/>
              <a:t>74</a:t>
            </a:r>
            <a:r>
              <a:rPr lang="zh-TW" altLang="zh-TW" sz="2400" dirty="0"/>
              <a:t>）</a:t>
            </a:r>
            <a:r>
              <a:rPr lang="zh-TW" altLang="en-US" sz="2400" dirty="0"/>
              <a:t>。</a:t>
            </a:r>
            <a:endParaRPr lang="en-US" altLang="zh-TW" sz="2400" dirty="0"/>
          </a:p>
          <a:p>
            <a:pPr>
              <a:lnSpc>
                <a:spcPts val="3200"/>
              </a:lnSpc>
              <a:spcBef>
                <a:spcPts val="600"/>
              </a:spcBef>
              <a:spcAft>
                <a:spcPts val="600"/>
              </a:spcAft>
            </a:pPr>
            <a:r>
              <a:rPr lang="zh-TW" altLang="zh-TW" sz="2400" dirty="0"/>
              <a:t>國立自然科學博物館人類學者何傳坤</a:t>
            </a:r>
            <a:r>
              <a:rPr lang="zh-TW" altLang="en-US" sz="2400" dirty="0"/>
              <a:t>受邀</a:t>
            </a:r>
            <a:r>
              <a:rPr lang="zh-TW" altLang="zh-TW" sz="2400" dirty="0"/>
              <a:t>運用體質人類學科技對保安祠骨骸進行顱骨測量，發現其主要群體「與福建漢人相近，而與客家系漢人較遠」</a:t>
            </a:r>
            <a:r>
              <a:rPr lang="zh-TW" altLang="en-US" sz="2400" dirty="0"/>
              <a:t>。</a:t>
            </a:r>
            <a:r>
              <a:rPr lang="zh-TW" altLang="zh-TW" sz="2400" dirty="0"/>
              <a:t>就客民聚落區域為何出現如此巨量的閩人無主骨骸，何傳坤認為「值得再深入的去探討」。</a:t>
            </a:r>
            <a:endParaRPr lang="zh-TW" altLang="en-US" sz="2400" dirty="0"/>
          </a:p>
        </p:txBody>
      </p:sp>
    </p:spTree>
    <p:extLst>
      <p:ext uri="{BB962C8B-B14F-4D97-AF65-F5344CB8AC3E}">
        <p14:creationId xmlns:p14="http://schemas.microsoft.com/office/powerpoint/2010/main" val="3287925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611560" y="116632"/>
            <a:ext cx="8280920" cy="6526595"/>
          </a:xfrm>
          <a:prstGeom prst="rect">
            <a:avLst/>
          </a:prstGeom>
          <a:noFill/>
        </p:spPr>
        <p:txBody>
          <a:bodyPr wrap="square" rtlCol="0">
            <a:spAutoFit/>
          </a:bodyPr>
          <a:lstStyle/>
          <a:p>
            <a:pPr>
              <a:lnSpc>
                <a:spcPts val="3200"/>
              </a:lnSpc>
              <a:spcBef>
                <a:spcPts val="600"/>
              </a:spcBef>
            </a:pPr>
            <a:r>
              <a:rPr lang="zh-TW" altLang="zh-TW" sz="2400" dirty="0">
                <a:latin typeface="+mn-ea"/>
                <a:ea typeface="+mn-ea"/>
              </a:rPr>
              <a:t>陳玉峰教授現場目擊慘絕人寰的景象，直覺具有重要歷史意義，雖然一時無法深究起源，卻當下訪談當地耆老留下文史記錄〈東勢保安祠考〉一文</a:t>
            </a:r>
            <a:r>
              <a:rPr lang="zh-TW" altLang="zh-TW" sz="2400" dirty="0" smtClean="0">
                <a:latin typeface="+mn-ea"/>
                <a:ea typeface="+mn-ea"/>
              </a:rPr>
              <a:t>。</a:t>
            </a:r>
            <a:endParaRPr lang="en-US" altLang="zh-TW" sz="2400" dirty="0" smtClean="0">
              <a:latin typeface="+mn-ea"/>
              <a:ea typeface="+mn-ea"/>
            </a:endParaRPr>
          </a:p>
          <a:p>
            <a:pPr>
              <a:lnSpc>
                <a:spcPts val="3200"/>
              </a:lnSpc>
              <a:spcBef>
                <a:spcPts val="600"/>
              </a:spcBef>
            </a:pPr>
            <a:r>
              <a:rPr lang="zh-TW" altLang="zh-TW" sz="2400" dirty="0" smtClean="0">
                <a:latin typeface="+mn-ea"/>
                <a:ea typeface="+mn-ea"/>
              </a:rPr>
              <a:t>緊</a:t>
            </a:r>
            <a:r>
              <a:rPr lang="zh-TW" altLang="zh-TW" sz="2400" dirty="0">
                <a:latin typeface="+mn-ea"/>
                <a:ea typeface="+mn-ea"/>
              </a:rPr>
              <a:t>隨其後，筆者探究清代臺灣的界外私墾與社會動亂，從宮廷檔案得知林爽文軍逃竄生番界，於東勢地方被泰雅族南北勢群圍殲，卻苦於找尋不著確據，碰巧看到〈東勢保安祠考〉，當即心有靈犀一點通</a:t>
            </a:r>
            <a:r>
              <a:rPr lang="zh-TW" altLang="zh-TW" sz="2400" dirty="0" smtClean="0">
                <a:latin typeface="+mn-ea"/>
                <a:ea typeface="+mn-ea"/>
              </a:rPr>
              <a:t>。</a:t>
            </a:r>
            <a:endParaRPr lang="en-US" altLang="zh-TW" sz="2400" dirty="0" smtClean="0">
              <a:latin typeface="+mn-ea"/>
              <a:ea typeface="+mn-ea"/>
            </a:endParaRPr>
          </a:p>
          <a:p>
            <a:pPr>
              <a:lnSpc>
                <a:spcPts val="3200"/>
              </a:lnSpc>
              <a:spcBef>
                <a:spcPts val="600"/>
              </a:spcBef>
            </a:pPr>
            <a:r>
              <a:rPr lang="zh-TW" altLang="zh-TW" sz="2400" dirty="0" smtClean="0">
                <a:latin typeface="+mn-ea"/>
                <a:ea typeface="+mn-ea"/>
              </a:rPr>
              <a:t>其後</a:t>
            </a:r>
            <a:r>
              <a:rPr lang="zh-TW" altLang="zh-TW" sz="2400" dirty="0">
                <a:latin typeface="+mn-ea"/>
                <a:ea typeface="+mn-ea"/>
              </a:rPr>
              <a:t>於劉中立家看到族譜內的相關記載，並有緣得助於過去家居下新</a:t>
            </a:r>
            <a:r>
              <a:rPr lang="en-US" altLang="zh-TW" sz="2400" dirty="0">
                <a:latin typeface="+mn-ea"/>
                <a:ea typeface="+mn-ea"/>
              </a:rPr>
              <a:t>381</a:t>
            </a:r>
            <a:r>
              <a:rPr lang="zh-TW" altLang="zh-TW" sz="2400" dirty="0">
                <a:latin typeface="+mn-ea"/>
                <a:ea typeface="+mn-ea"/>
              </a:rPr>
              <a:t>號地社會館尖塔下的蕭阿勤教授確認萬人塚所在，接著在土牛慈雲宮巧遇劉文進後代劉燿坤先生，諸多失落的歷史環節逐一尋獲並得解開。</a:t>
            </a:r>
            <a:endParaRPr lang="en-US" altLang="zh-TW" sz="2400" dirty="0">
              <a:latin typeface="+mn-ea"/>
              <a:ea typeface="+mn-ea"/>
            </a:endParaRPr>
          </a:p>
          <a:p>
            <a:pPr>
              <a:lnSpc>
                <a:spcPts val="3200"/>
              </a:lnSpc>
              <a:spcBef>
                <a:spcPts val="600"/>
              </a:spcBef>
            </a:pPr>
            <a:r>
              <a:rPr lang="zh-TW" altLang="zh-TW" sz="2400" dirty="0">
                <a:latin typeface="標楷體" panose="03000509000000000000" pitchFamily="65" charset="-120"/>
                <a:ea typeface="標楷體" panose="03000509000000000000" pitchFamily="65" charset="-120"/>
              </a:rPr>
              <a:t>筆者既不可能起古人於地下，也無法替代他們發言，唯一能做的不過是透過史料讓他們自己說話</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a:lnSpc>
                <a:spcPts val="3200"/>
              </a:lnSpc>
              <a:spcBef>
                <a:spcPts val="600"/>
              </a:spcBef>
            </a:pPr>
            <a:r>
              <a:rPr lang="zh-TW" altLang="zh-TW" sz="2400" dirty="0" smtClean="0">
                <a:latin typeface="標楷體" panose="03000509000000000000" pitchFamily="65" charset="-120"/>
                <a:ea typeface="標楷體" panose="03000509000000000000" pitchFamily="65" charset="-120"/>
              </a:rPr>
              <a:t>至於</a:t>
            </a:r>
            <a:r>
              <a:rPr lang="zh-TW" altLang="zh-TW" sz="2400" dirty="0">
                <a:latin typeface="標楷體" panose="03000509000000000000" pitchFamily="65" charset="-120"/>
                <a:ea typeface="標楷體" panose="03000509000000000000" pitchFamily="65" charset="-120"/>
              </a:rPr>
              <a:t>種種巧合如何讓史料來到筆者手上開始說話，或也只能讚嘆因緣造化的奇妙。</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90849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827584" y="260648"/>
            <a:ext cx="8064896" cy="5401479"/>
          </a:xfrm>
          <a:prstGeom prst="rect">
            <a:avLst/>
          </a:prstGeom>
          <a:noFill/>
        </p:spPr>
        <p:txBody>
          <a:bodyPr wrap="square" rtlCol="0">
            <a:spAutoFit/>
          </a:bodyPr>
          <a:lstStyle/>
          <a:p>
            <a:pPr>
              <a:lnSpc>
                <a:spcPts val="3600"/>
              </a:lnSpc>
            </a:pPr>
            <a:r>
              <a:rPr lang="zh-TW" altLang="en-US" sz="2400" dirty="0">
                <a:latin typeface="+mn-ea"/>
                <a:ea typeface="+mn-ea"/>
              </a:rPr>
              <a:t>在地點考證的基礎上</a:t>
            </a:r>
            <a:r>
              <a:rPr lang="zh-TW" altLang="en-US" sz="2400" dirty="0" smtClean="0">
                <a:latin typeface="+mn-ea"/>
                <a:ea typeface="+mn-ea"/>
              </a:rPr>
              <a:t>，講者</a:t>
            </a:r>
            <a:r>
              <a:rPr lang="zh-TW" altLang="en-US" sz="2400" dirty="0">
                <a:latin typeface="+mn-ea"/>
                <a:ea typeface="+mn-ea"/>
              </a:rPr>
              <a:t>進一步細究林軍萬人塚的緣起與由來</a:t>
            </a:r>
            <a:r>
              <a:rPr lang="zh-TW" altLang="en-US" sz="2400" dirty="0" smtClean="0">
                <a:latin typeface="+mn-ea"/>
                <a:ea typeface="+mn-ea"/>
              </a:rPr>
              <a:t>，發現</a:t>
            </a:r>
            <a:r>
              <a:rPr lang="zh-TW" altLang="en-US" sz="2400" dirty="0">
                <a:latin typeface="+mn-ea"/>
                <a:ea typeface="+mn-ea"/>
              </a:rPr>
              <a:t>與東勢地方（約當日治時期東勢郡地區，即今臺中市東勢區、石岡區、新社區、和平區等地，俗稱臺中</a:t>
            </a:r>
            <a:r>
              <a:rPr lang="zh-TW" altLang="en-US" sz="2400" dirty="0">
                <a:solidFill>
                  <a:srgbClr val="FF0000"/>
                </a:solidFill>
                <a:latin typeface="+mn-ea"/>
                <a:ea typeface="+mn-ea"/>
              </a:rPr>
              <a:t>山城地區</a:t>
            </a:r>
            <a:r>
              <a:rPr lang="zh-TW" altLang="en-US" sz="2400" dirty="0">
                <a:latin typeface="+mn-ea"/>
                <a:ea typeface="+mn-ea"/>
              </a:rPr>
              <a:t>）的</a:t>
            </a:r>
            <a:r>
              <a:rPr lang="zh-TW" altLang="en-US" sz="2400" dirty="0">
                <a:solidFill>
                  <a:srgbClr val="FF0000"/>
                </a:solidFill>
                <a:latin typeface="+mn-ea"/>
                <a:ea typeface="+mn-ea"/>
              </a:rPr>
              <a:t>界外私墾</a:t>
            </a:r>
            <a:r>
              <a:rPr lang="zh-TW" altLang="en-US" sz="2400" dirty="0">
                <a:latin typeface="+mn-ea"/>
                <a:ea typeface="+mn-ea"/>
              </a:rPr>
              <a:t>，關係非淺，追根究柢之下，再進而追問</a:t>
            </a:r>
            <a:r>
              <a:rPr lang="zh-TW" altLang="en-US" sz="2400" dirty="0" smtClean="0">
                <a:latin typeface="+mn-ea"/>
                <a:ea typeface="+mn-ea"/>
              </a:rPr>
              <a:t>：</a:t>
            </a:r>
            <a:endParaRPr lang="en-US" altLang="zh-TW" sz="2400" dirty="0" smtClean="0">
              <a:latin typeface="+mn-ea"/>
              <a:ea typeface="+mn-ea"/>
            </a:endParaRPr>
          </a:p>
          <a:p>
            <a:pPr>
              <a:lnSpc>
                <a:spcPts val="3600"/>
              </a:lnSpc>
              <a:spcBef>
                <a:spcPts val="1200"/>
              </a:spcBef>
              <a:spcAft>
                <a:spcPts val="600"/>
              </a:spcAft>
            </a:pPr>
            <a:r>
              <a:rPr lang="zh-TW" altLang="en-US" sz="2400" dirty="0" smtClean="0">
                <a:latin typeface="+mn-ea"/>
                <a:ea typeface="+mn-ea"/>
              </a:rPr>
              <a:t>漢人</a:t>
            </a:r>
            <a:r>
              <a:rPr lang="zh-TW" altLang="en-US" sz="2400" dirty="0">
                <a:latin typeface="+mn-ea"/>
                <a:ea typeface="+mn-ea"/>
              </a:rPr>
              <a:t>如何進入土牛界外東勢地方從事私墾，與原住民（</a:t>
            </a:r>
            <a:r>
              <a:rPr lang="zh-TW" altLang="en-US" sz="2400" dirty="0">
                <a:solidFill>
                  <a:srgbClr val="FF0000"/>
                </a:solidFill>
                <a:latin typeface="+mn-ea"/>
                <a:ea typeface="+mn-ea"/>
              </a:rPr>
              <a:t>生番、熟番</a:t>
            </a:r>
            <a:r>
              <a:rPr lang="zh-TW" altLang="en-US" sz="2400" dirty="0">
                <a:latin typeface="+mn-ea"/>
                <a:ea typeface="+mn-ea"/>
              </a:rPr>
              <a:t>）社群及自身內部（</a:t>
            </a:r>
            <a:r>
              <a:rPr lang="zh-TW" altLang="en-US" sz="2400" dirty="0" smtClean="0">
                <a:solidFill>
                  <a:srgbClr val="FF0000"/>
                </a:solidFill>
                <a:latin typeface="+mn-ea"/>
                <a:ea typeface="+mn-ea"/>
              </a:rPr>
              <a:t>漳、泉、客</a:t>
            </a:r>
            <a:r>
              <a:rPr lang="zh-TW" altLang="en-US" sz="2400" dirty="0">
                <a:latin typeface="+mn-ea"/>
                <a:ea typeface="+mn-ea"/>
              </a:rPr>
              <a:t>）社群彼此間又產生什麼樣的競爭／合作關係</a:t>
            </a:r>
            <a:r>
              <a:rPr lang="zh-TW" altLang="en-US" sz="2400" dirty="0" smtClean="0">
                <a:latin typeface="+mn-ea"/>
                <a:ea typeface="+mn-ea"/>
              </a:rPr>
              <a:t>？</a:t>
            </a:r>
            <a:endParaRPr lang="en-US" altLang="zh-TW" sz="2400" dirty="0" smtClean="0">
              <a:latin typeface="+mn-ea"/>
              <a:ea typeface="+mn-ea"/>
            </a:endParaRPr>
          </a:p>
          <a:p>
            <a:pPr>
              <a:lnSpc>
                <a:spcPts val="3600"/>
              </a:lnSpc>
            </a:pPr>
            <a:r>
              <a:rPr lang="zh-TW" altLang="en-US" sz="2400" dirty="0" smtClean="0">
                <a:latin typeface="+mn-ea"/>
                <a:ea typeface="+mn-ea"/>
              </a:rPr>
              <a:t>界</a:t>
            </a:r>
            <a:r>
              <a:rPr lang="zh-TW" altLang="en-US" sz="2400" dirty="0">
                <a:latin typeface="+mn-ea"/>
                <a:ea typeface="+mn-ea"/>
              </a:rPr>
              <a:t>外私墾者最後如何變成清廷三層式族群空間治理體制下務必消滅的敵人，國家權力又如何藉由界外各類人群間的歧異與矛盾，</a:t>
            </a:r>
            <a:r>
              <a:rPr lang="zh-TW" altLang="en-US" sz="2400" dirty="0">
                <a:solidFill>
                  <a:srgbClr val="FF0000"/>
                </a:solidFill>
                <a:latin typeface="+mn-ea"/>
                <a:ea typeface="+mn-ea"/>
              </a:rPr>
              <a:t>分化離間</a:t>
            </a:r>
            <a:r>
              <a:rPr lang="zh-TW" altLang="en-US" sz="2400" dirty="0">
                <a:latin typeface="+mn-ea"/>
                <a:ea typeface="+mn-ea"/>
              </a:rPr>
              <a:t>，致其</a:t>
            </a:r>
            <a:r>
              <a:rPr lang="zh-TW" altLang="en-US" sz="2400" dirty="0">
                <a:solidFill>
                  <a:srgbClr val="FF0000"/>
                </a:solidFill>
                <a:latin typeface="+mn-ea"/>
                <a:ea typeface="+mn-ea"/>
              </a:rPr>
              <a:t>自相殘殺</a:t>
            </a:r>
            <a:r>
              <a:rPr lang="zh-TW" altLang="en-US" sz="2400" dirty="0">
                <a:latin typeface="+mn-ea"/>
                <a:ea typeface="+mn-ea"/>
              </a:rPr>
              <a:t>而殄滅之？</a:t>
            </a:r>
          </a:p>
        </p:txBody>
      </p:sp>
    </p:spTree>
    <p:extLst>
      <p:ext uri="{BB962C8B-B14F-4D97-AF65-F5344CB8AC3E}">
        <p14:creationId xmlns:p14="http://schemas.microsoft.com/office/powerpoint/2010/main" val="2131365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620688"/>
            <a:ext cx="8424936" cy="5361459"/>
          </a:xfrm>
        </p:spPr>
        <p:txBody>
          <a:bodyPr/>
          <a:lstStyle/>
          <a:p>
            <a:pPr marL="0" indent="0" algn="ctr">
              <a:lnSpc>
                <a:spcPts val="4600"/>
              </a:lnSpc>
              <a:spcBef>
                <a:spcPts val="600"/>
              </a:spcBef>
              <a:spcAft>
                <a:spcPts val="600"/>
              </a:spcAft>
              <a:buNone/>
            </a:pPr>
            <a:r>
              <a:rPr lang="zh-TW" altLang="zh-TW" sz="3600" dirty="0" smtClean="0"/>
              <a:t>三層</a:t>
            </a:r>
            <a:r>
              <a:rPr lang="zh-TW" altLang="zh-TW" sz="3600" dirty="0"/>
              <a:t>式族群空間體制（三層制</a:t>
            </a:r>
            <a:r>
              <a:rPr lang="zh-TW" altLang="zh-TW" sz="3600" dirty="0" smtClean="0"/>
              <a:t>）</a:t>
            </a:r>
            <a:endParaRPr lang="en-US" altLang="zh-TW" sz="3600" dirty="0"/>
          </a:p>
          <a:p>
            <a:pPr marL="400050" lvl="1" indent="0">
              <a:lnSpc>
                <a:spcPts val="4600"/>
              </a:lnSpc>
              <a:spcBef>
                <a:spcPts val="600"/>
              </a:spcBef>
              <a:spcAft>
                <a:spcPts val="600"/>
              </a:spcAft>
              <a:buNone/>
            </a:pPr>
            <a:r>
              <a:rPr lang="zh-TW" altLang="en-US" sz="3200" dirty="0"/>
              <a:t>以界外平埔作為熟番族群的專屬空間，形成「</a:t>
            </a:r>
            <a:r>
              <a:rPr lang="zh-TW" altLang="en-US" sz="3200" dirty="0">
                <a:solidFill>
                  <a:srgbClr val="FF0000"/>
                </a:solidFill>
              </a:rPr>
              <a:t>生番在內、漢民在外，熟番間隔於其中</a:t>
            </a:r>
            <a:r>
              <a:rPr lang="zh-TW" altLang="en-US" sz="3200" dirty="0" smtClean="0"/>
              <a:t>」（高山奏文）的三層式</a:t>
            </a:r>
            <a:r>
              <a:rPr lang="zh-TW" altLang="en-US" sz="3200" dirty="0"/>
              <a:t>族群空間</a:t>
            </a:r>
            <a:r>
              <a:rPr lang="zh-TW" altLang="en-US" sz="3200" dirty="0" smtClean="0"/>
              <a:t>分布</a:t>
            </a:r>
            <a:endParaRPr lang="en-US" altLang="zh-TW" sz="3200" dirty="0" smtClean="0"/>
          </a:p>
          <a:p>
            <a:pPr marL="400050" lvl="1" indent="0">
              <a:lnSpc>
                <a:spcPts val="4600"/>
              </a:lnSpc>
              <a:spcBef>
                <a:spcPts val="600"/>
              </a:spcBef>
              <a:spcAft>
                <a:spcPts val="600"/>
              </a:spcAft>
              <a:buNone/>
            </a:pPr>
            <a:r>
              <a:rPr lang="zh-TW" altLang="zh-TW" sz="3200" dirty="0" smtClean="0"/>
              <a:t>多元</a:t>
            </a:r>
            <a:r>
              <a:rPr lang="zh-TW" altLang="zh-TW" sz="3200" dirty="0"/>
              <a:t>族群</a:t>
            </a:r>
            <a:r>
              <a:rPr lang="zh-TW" altLang="zh-TW" sz="3200" dirty="0" smtClean="0"/>
              <a:t>（生番／熟番／漢民）</a:t>
            </a:r>
            <a:r>
              <a:rPr lang="zh-TW" altLang="zh-TW" sz="3200" dirty="0"/>
              <a:t>的</a:t>
            </a:r>
            <a:r>
              <a:rPr lang="zh-TW" altLang="zh-TW" sz="3200" dirty="0" smtClean="0"/>
              <a:t>空間</a:t>
            </a:r>
            <a:r>
              <a:rPr lang="zh-TW" altLang="en-US" sz="3200" dirty="0" smtClean="0"/>
              <a:t>治理</a:t>
            </a:r>
            <a:r>
              <a:rPr lang="zh-TW" altLang="zh-TW" sz="3200" dirty="0" smtClean="0"/>
              <a:t>部署</a:t>
            </a:r>
            <a:endParaRPr lang="zh-TW" altLang="en-US" sz="3200" dirty="0"/>
          </a:p>
        </p:txBody>
      </p:sp>
      <p:sp>
        <p:nvSpPr>
          <p:cNvPr id="4" name="矩形 3"/>
          <p:cNvSpPr/>
          <p:nvPr/>
        </p:nvSpPr>
        <p:spPr>
          <a:xfrm>
            <a:off x="0" y="0"/>
            <a:ext cx="539552" cy="594928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36875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內容版面配置區 4"/>
          <p:cNvSpPr>
            <a:spLocks noGrp="1"/>
          </p:cNvSpPr>
          <p:nvPr>
            <p:ph idx="1"/>
          </p:nvPr>
        </p:nvSpPr>
        <p:spPr>
          <a:xfrm>
            <a:off x="1979712" y="188640"/>
            <a:ext cx="5184576" cy="6525344"/>
          </a:xfrm>
        </p:spPr>
        <p:txBody>
          <a:bodyPr vert="eaVert"/>
          <a:lstStyle/>
          <a:p>
            <a:pPr marL="0" indent="0">
              <a:lnSpc>
                <a:spcPct val="150000"/>
              </a:lnSpc>
              <a:buNone/>
            </a:pPr>
            <a:r>
              <a:rPr lang="zh-TW" altLang="zh-TW" sz="2400" dirty="0">
                <a:latin typeface="標楷體" panose="03000509000000000000" pitchFamily="65" charset="-120"/>
                <a:ea typeface="標楷體" panose="03000509000000000000" pitchFamily="65" charset="-120"/>
              </a:rPr>
              <a:t>臺陽近山地廣，民多越墾，往往深入內地，生端滋事。雖曾</a:t>
            </a:r>
            <a:r>
              <a:rPr lang="zh-TW" altLang="zh-TW" sz="2400" dirty="0">
                <a:solidFill>
                  <a:srgbClr val="FF0000"/>
                </a:solidFill>
                <a:latin typeface="標楷體" panose="03000509000000000000" pitchFamily="65" charset="-120"/>
                <a:ea typeface="標楷體" panose="03000509000000000000" pitchFamily="65" charset="-120"/>
              </a:rPr>
              <a:t>於乾隆十五年、</a:t>
            </a:r>
            <a:r>
              <a:rPr lang="zh-TW" altLang="zh-TW" sz="2400" dirty="0">
                <a:solidFill>
                  <a:srgbClr val="0070C0"/>
                </a:solidFill>
                <a:latin typeface="標楷體" panose="03000509000000000000" pitchFamily="65" charset="-120"/>
                <a:ea typeface="標楷體" panose="03000509000000000000" pitchFamily="65" charset="-120"/>
              </a:rPr>
              <a:t>二十五</a:t>
            </a:r>
            <a:r>
              <a:rPr lang="zh-TW" altLang="zh-TW" sz="2400" dirty="0">
                <a:solidFill>
                  <a:srgbClr val="FF0000"/>
                </a:solidFill>
                <a:latin typeface="標楷體" panose="03000509000000000000" pitchFamily="65" charset="-120"/>
                <a:ea typeface="標楷體" panose="03000509000000000000" pitchFamily="65" charset="-120"/>
              </a:rPr>
              <a:t>年兩次立碑，併於淡、彰二處挑築溝土，以分界限</a:t>
            </a:r>
            <a:r>
              <a:rPr lang="zh-TW" altLang="zh-TW" sz="2400" dirty="0">
                <a:latin typeface="標楷體" panose="03000509000000000000" pitchFamily="65" charset="-120"/>
                <a:ea typeface="標楷體" panose="03000509000000000000" pitchFamily="65" charset="-120"/>
              </a:rPr>
              <a:t>，但日久漸廢，旋遭匪亂〔按：林爽文事件〕，其未築者固屬空談，其已築者亦為頹毀。……應請以此次清查屯地，</a:t>
            </a:r>
            <a:r>
              <a:rPr lang="zh-TW" altLang="zh-TW" sz="2400" dirty="0">
                <a:solidFill>
                  <a:srgbClr val="008000"/>
                </a:solidFill>
                <a:latin typeface="標楷體" panose="03000509000000000000" pitchFamily="65" charset="-120"/>
                <a:ea typeface="標楷體" panose="03000509000000000000" pitchFamily="65" charset="-120"/>
              </a:rPr>
              <a:t>歸屯為界</a:t>
            </a:r>
            <a:r>
              <a:rPr lang="zh-TW" altLang="zh-TW" sz="2400" dirty="0">
                <a:latin typeface="標楷體" panose="03000509000000000000" pitchFamily="65" charset="-120"/>
                <a:ea typeface="標楷體" panose="03000509000000000000" pitchFamily="65" charset="-120"/>
              </a:rPr>
              <a:t>。……從前以</a:t>
            </a:r>
            <a:r>
              <a:rPr lang="zh-TW" altLang="zh-TW" sz="2400" dirty="0">
                <a:solidFill>
                  <a:srgbClr val="FF0000"/>
                </a:solidFill>
                <a:latin typeface="標楷體" panose="03000509000000000000" pitchFamily="65" charset="-120"/>
                <a:ea typeface="標楷體" panose="03000509000000000000" pitchFamily="65" charset="-120"/>
              </a:rPr>
              <a:t>紅</a:t>
            </a:r>
            <a:r>
              <a:rPr lang="zh-TW" altLang="zh-TW" sz="2400" dirty="0">
                <a:latin typeface="標楷體" panose="03000509000000000000" pitchFamily="65" charset="-120"/>
                <a:ea typeface="標楷體" panose="03000509000000000000" pitchFamily="65" charset="-120"/>
              </a:rPr>
              <a:t>、</a:t>
            </a:r>
            <a:r>
              <a:rPr lang="zh-TW" altLang="zh-TW" sz="2400" dirty="0">
                <a:solidFill>
                  <a:srgbClr val="0070C0"/>
                </a:solidFill>
                <a:latin typeface="標楷體" panose="03000509000000000000" pitchFamily="65" charset="-120"/>
                <a:ea typeface="標楷體" panose="03000509000000000000" pitchFamily="65" charset="-120"/>
              </a:rPr>
              <a:t>藍</a:t>
            </a:r>
            <a:r>
              <a:rPr lang="zh-TW" altLang="zh-TW" sz="2400" dirty="0">
                <a:latin typeface="標楷體" panose="03000509000000000000" pitchFamily="65" charset="-120"/>
                <a:ea typeface="標楷體" panose="03000509000000000000" pitchFamily="65" charset="-120"/>
              </a:rPr>
              <a:t>、</a:t>
            </a:r>
            <a:r>
              <a:rPr lang="zh-TW" altLang="zh-TW" sz="2400" dirty="0">
                <a:solidFill>
                  <a:srgbClr val="9900FF"/>
                </a:solidFill>
                <a:latin typeface="標楷體" panose="03000509000000000000" pitchFamily="65" charset="-120"/>
                <a:ea typeface="標楷體" panose="03000509000000000000" pitchFamily="65" charset="-120"/>
              </a:rPr>
              <a:t>紫</a:t>
            </a:r>
            <a:r>
              <a:rPr lang="zh-TW" altLang="zh-TW" sz="2400" dirty="0">
                <a:latin typeface="標楷體" panose="03000509000000000000" pitchFamily="65" charset="-120"/>
                <a:ea typeface="標楷體" panose="03000509000000000000" pitchFamily="65" charset="-120"/>
              </a:rPr>
              <a:t>色畫線為界，今則添繪</a:t>
            </a:r>
            <a:r>
              <a:rPr lang="zh-TW" altLang="zh-TW" sz="2400" dirty="0">
                <a:solidFill>
                  <a:srgbClr val="008000"/>
                </a:solidFill>
                <a:latin typeface="標楷體" panose="03000509000000000000" pitchFamily="65" charset="-120"/>
                <a:ea typeface="標楷體" panose="03000509000000000000" pitchFamily="65" charset="-120"/>
              </a:rPr>
              <a:t>綠</a:t>
            </a:r>
            <a:r>
              <a:rPr lang="zh-TW" altLang="zh-TW" sz="2400" dirty="0">
                <a:latin typeface="標楷體" panose="03000509000000000000" pitchFamily="65" charset="-120"/>
                <a:ea typeface="標楷體" panose="03000509000000000000" pitchFamily="65" charset="-120"/>
              </a:rPr>
              <a:t>線，以別新舊。（臺案彙錄甲集：</a:t>
            </a:r>
            <a:r>
              <a:rPr lang="en-US" altLang="zh-TW" sz="2400" dirty="0">
                <a:latin typeface="標楷體" panose="03000509000000000000" pitchFamily="65" charset="-120"/>
                <a:ea typeface="標楷體" panose="03000509000000000000" pitchFamily="65" charset="-120"/>
              </a:rPr>
              <a:t>46</a:t>
            </a:r>
            <a:r>
              <a:rPr lang="zh-TW" altLang="zh-TW"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9471406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9219"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0105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4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265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p:nvPr/>
        </p:nvPicPr>
        <p:blipFill rotWithShape="1">
          <a:blip r:embed="rId3" cstate="print">
            <a:extLst>
              <a:ext uri="{28A0092B-C50C-407E-A947-70E740481C1C}">
                <a14:useLocalDpi xmlns:a14="http://schemas.microsoft.com/office/drawing/2010/main" val="0"/>
              </a:ext>
            </a:extLst>
          </a:blip>
          <a:srcRect l="11201" t="21753" r="15466" b="15473"/>
          <a:stretch/>
        </p:blipFill>
        <p:spPr bwMode="auto">
          <a:xfrm>
            <a:off x="1655676" y="454360"/>
            <a:ext cx="5832648" cy="5949280"/>
          </a:xfrm>
          <a:prstGeom prst="rect">
            <a:avLst/>
          </a:prstGeom>
          <a:ln>
            <a:noFill/>
          </a:ln>
          <a:extLst>
            <a:ext uri="{53640926-AAD7-44D8-BBD7-CCE9431645EC}">
              <a14:shadowObscured xmlns:a14="http://schemas.microsoft.com/office/drawing/2010/main"/>
            </a:ext>
          </a:extLst>
        </p:spPr>
      </p:pic>
      <p:sp>
        <p:nvSpPr>
          <p:cNvPr id="5" name="文字方塊 4"/>
          <p:cNvSpPr txBox="1"/>
          <p:nvPr/>
        </p:nvSpPr>
        <p:spPr>
          <a:xfrm>
            <a:off x="2863840" y="6415106"/>
            <a:ext cx="341632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東勢保安祠平面圖</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（陳玉峰繪）</a:t>
            </a:r>
          </a:p>
        </p:txBody>
      </p:sp>
      <p:sp>
        <p:nvSpPr>
          <p:cNvPr id="2" name="文字方塊 1"/>
          <p:cNvSpPr txBox="1"/>
          <p:nvPr/>
        </p:nvSpPr>
        <p:spPr>
          <a:xfrm>
            <a:off x="7488324" y="454360"/>
            <a:ext cx="1015663" cy="5949280"/>
          </a:xfrm>
          <a:prstGeom prst="rect">
            <a:avLst/>
          </a:prstGeom>
          <a:noFill/>
        </p:spPr>
        <p:txBody>
          <a:bodyPr vert="eaVert" wrap="square" rtlCol="0">
            <a:spAutoFit/>
          </a:bodyPr>
          <a:lstStyle/>
          <a:p>
            <a:r>
              <a:rPr lang="zh-TW" altLang="zh-TW" dirty="0"/>
              <a:t>「</a:t>
            </a:r>
            <a:r>
              <a:rPr lang="zh-TW" altLang="zh-TW" dirty="0">
                <a:latin typeface="標楷體" panose="03000509000000000000" pitchFamily="65" charset="-120"/>
                <a:ea typeface="標楷體" panose="03000509000000000000" pitchFamily="65" charset="-120"/>
              </a:rPr>
              <a:t>在</a:t>
            </a:r>
            <a:r>
              <a:rPr lang="zh-TW" altLang="en-US" dirty="0">
                <a:latin typeface="標楷體" panose="03000509000000000000" pitchFamily="65" charset="-120"/>
                <a:ea typeface="標楷體" panose="03000509000000000000" pitchFamily="65" charset="-120"/>
              </a:rPr>
              <a:t>九二一</a:t>
            </a:r>
            <a:r>
              <a:rPr lang="zh-TW" altLang="zh-TW" dirty="0">
                <a:latin typeface="標楷體" panose="03000509000000000000" pitchFamily="65" charset="-120"/>
                <a:ea typeface="標楷體" panose="03000509000000000000" pitchFamily="65" charset="-120"/>
              </a:rPr>
              <a:t>大震摧毀下，祠屋全倒，骨骸散落</a:t>
            </a:r>
            <a:r>
              <a:rPr lang="zh-TW" altLang="zh-TW" dirty="0"/>
              <a:t>」，自震災後第</a:t>
            </a:r>
            <a:r>
              <a:rPr lang="en-US" altLang="zh-TW" dirty="0"/>
              <a:t>10</a:t>
            </a:r>
            <a:r>
              <a:rPr lang="zh-TW" altLang="zh-TW" dirty="0"/>
              <a:t>天起，延請葬儀社、撿骨師等打包整理，費時</a:t>
            </a:r>
            <a:r>
              <a:rPr lang="en-US" altLang="zh-TW" dirty="0"/>
              <a:t>58</a:t>
            </a:r>
            <a:r>
              <a:rPr lang="zh-TW" altLang="zh-TW" dirty="0"/>
              <a:t>天，估算超過兩萬具人骨（陳玉峰〈東勢保安祠考</a:t>
            </a:r>
            <a:r>
              <a:rPr lang="en-US" altLang="zh-TW" dirty="0"/>
              <a:t>〉</a:t>
            </a:r>
            <a:r>
              <a:rPr lang="zh-TW" altLang="zh-TW" dirty="0"/>
              <a:t>）。</a:t>
            </a:r>
            <a:endParaRPr lang="zh-TW" altLang="en-US" dirty="0"/>
          </a:p>
        </p:txBody>
      </p:sp>
      <p:sp>
        <p:nvSpPr>
          <p:cNvPr id="6" name="矩形 5"/>
          <p:cNvSpPr/>
          <p:nvPr/>
        </p:nvSpPr>
        <p:spPr>
          <a:xfrm>
            <a:off x="2612167" y="540000"/>
            <a:ext cx="3919666" cy="220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555776" y="2756418"/>
            <a:ext cx="4014672" cy="358890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94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26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546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6899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31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2858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33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4761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36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4624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38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4131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7411"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358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843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3085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45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5063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483"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403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9674" y="0"/>
            <a:ext cx="4764651" cy="6858000"/>
          </a:xfrm>
          <a:prstGeom prst="rect">
            <a:avLst/>
          </a:prstGeom>
        </p:spPr>
      </p:pic>
      <p:sp>
        <p:nvSpPr>
          <p:cNvPr id="4" name="文字方塊 3"/>
          <p:cNvSpPr txBox="1"/>
          <p:nvPr/>
        </p:nvSpPr>
        <p:spPr>
          <a:xfrm>
            <a:off x="6954325" y="620688"/>
            <a:ext cx="461665" cy="5832648"/>
          </a:xfrm>
          <a:prstGeom prst="rect">
            <a:avLst/>
          </a:prstGeom>
          <a:noFill/>
        </p:spPr>
        <p:txBody>
          <a:bodyPr vert="eaVert" wrap="square" rtlCol="0">
            <a:spAutoFit/>
          </a:bodyPr>
          <a:lstStyle/>
          <a:p>
            <a:r>
              <a:rPr lang="zh-TW" altLang="en-US" dirty="0" smtClean="0"/>
              <a:t>挖土機與東勢</a:t>
            </a:r>
            <a:r>
              <a:rPr lang="zh-TW" altLang="en-US" dirty="0"/>
              <a:t>保安祠骨骸（</a:t>
            </a:r>
            <a:r>
              <a:rPr lang="zh-TW" altLang="en-US" dirty="0" smtClean="0"/>
              <a:t>陳玉峰提供一九九九年十月）</a:t>
            </a:r>
            <a:endParaRPr lang="zh-TW" altLang="en-US" dirty="0"/>
          </a:p>
        </p:txBody>
      </p:sp>
    </p:spTree>
    <p:extLst>
      <p:ext uri="{BB962C8B-B14F-4D97-AF65-F5344CB8AC3E}">
        <p14:creationId xmlns:p14="http://schemas.microsoft.com/office/powerpoint/2010/main" val="42347164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844" y="2132856"/>
            <a:ext cx="492443" cy="259228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a:t>
            </a:r>
          </a:p>
        </p:txBody>
      </p:sp>
    </p:spTree>
    <p:extLst>
      <p:ext uri="{BB962C8B-B14F-4D97-AF65-F5344CB8AC3E}">
        <p14:creationId xmlns:p14="http://schemas.microsoft.com/office/powerpoint/2010/main" val="2707413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37" y="2132856"/>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乾隆十五年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11157698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48"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10738777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96" y="2132856"/>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乾隆二十六年挑溝築牛</a:t>
            </a:r>
          </a:p>
        </p:txBody>
      </p:sp>
    </p:spTree>
    <p:extLst>
      <p:ext uri="{BB962C8B-B14F-4D97-AF65-F5344CB8AC3E}">
        <p14:creationId xmlns:p14="http://schemas.microsoft.com/office/powerpoint/2010/main" val="29683594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225994"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a:t>
            </a:r>
            <a:r>
              <a:rPr kumimoji="1" lang="zh-TW" altLang="en-US" sz="20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2912741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6005"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熟番各社原居地</a:t>
            </a:r>
          </a:p>
        </p:txBody>
      </p:sp>
    </p:spTree>
    <p:extLst>
      <p:ext uri="{BB962C8B-B14F-4D97-AF65-F5344CB8AC3E}">
        <p14:creationId xmlns:p14="http://schemas.microsoft.com/office/powerpoint/2010/main" val="443476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36359" y="670384"/>
            <a:ext cx="492443" cy="55172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乾隆五十五年配置屯番養贍埔地（平埔族保留區）</a:t>
            </a:r>
          </a:p>
        </p:txBody>
      </p:sp>
    </p:spTree>
    <p:extLst>
      <p:ext uri="{BB962C8B-B14F-4D97-AF65-F5344CB8AC3E}">
        <p14:creationId xmlns:p14="http://schemas.microsoft.com/office/powerpoint/2010/main" val="1866969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7056" y="620688"/>
            <a:ext cx="8496944" cy="5688632"/>
          </a:xfrm>
        </p:spPr>
        <p:txBody>
          <a:bodyPr/>
          <a:lstStyle/>
          <a:p>
            <a:pPr marL="0" indent="0" algn="ctr">
              <a:buNone/>
            </a:pPr>
            <a:r>
              <a:rPr lang="zh-TW" altLang="en-US" sz="3600" dirty="0">
                <a:solidFill>
                  <a:srgbClr val="000000"/>
                </a:solidFill>
                <a:cs typeface="+mj-cs"/>
              </a:rPr>
              <a:t>三層制的</a:t>
            </a:r>
            <a:r>
              <a:rPr lang="zh-TW" altLang="en-US" sz="3600" dirty="0">
                <a:solidFill>
                  <a:srgbClr val="FF0000"/>
                </a:solidFill>
                <a:cs typeface="+mj-cs"/>
              </a:rPr>
              <a:t>地方治理</a:t>
            </a:r>
            <a:r>
              <a:rPr lang="zh-TW" altLang="en-US" sz="3600">
                <a:solidFill>
                  <a:srgbClr val="FF0000"/>
                </a:solidFill>
                <a:cs typeface="+mj-cs"/>
              </a:rPr>
              <a:t>實作</a:t>
            </a:r>
            <a:endParaRPr lang="en-US" altLang="zh-TW" dirty="0"/>
          </a:p>
          <a:p>
            <a:pPr marL="0" indent="0">
              <a:lnSpc>
                <a:spcPts val="3600"/>
              </a:lnSpc>
              <a:spcBef>
                <a:spcPts val="2400"/>
              </a:spcBef>
              <a:buNone/>
            </a:pPr>
            <a:r>
              <a:rPr lang="zh-TW" altLang="en-US" dirty="0">
                <a:solidFill>
                  <a:srgbClr val="FF0000"/>
                </a:solidFill>
              </a:rPr>
              <a:t>上有政策下有對策</a:t>
            </a:r>
            <a:r>
              <a:rPr lang="zh-TW" altLang="en-US" dirty="0"/>
              <a:t>：界外私墾</a:t>
            </a:r>
            <a:endParaRPr lang="zh-TW" altLang="en-US" sz="2800" dirty="0"/>
          </a:p>
          <a:p>
            <a:pPr marL="0" indent="0">
              <a:lnSpc>
                <a:spcPts val="3600"/>
              </a:lnSpc>
              <a:spcBef>
                <a:spcPts val="1800"/>
              </a:spcBef>
              <a:buNone/>
            </a:pPr>
            <a:r>
              <a:rPr lang="zh-TW" altLang="en-US" dirty="0">
                <a:solidFill>
                  <a:srgbClr val="FF0000"/>
                </a:solidFill>
              </a:rPr>
              <a:t>三層制的危機：</a:t>
            </a:r>
            <a:r>
              <a:rPr lang="zh-TW" altLang="en-US" dirty="0"/>
              <a:t>沿山界外私墾勢力的崛起</a:t>
            </a:r>
          </a:p>
        </p:txBody>
      </p:sp>
    </p:spTree>
    <p:extLst>
      <p:ext uri="{BB962C8B-B14F-4D97-AF65-F5344CB8AC3E}">
        <p14:creationId xmlns:p14="http://schemas.microsoft.com/office/powerpoint/2010/main" val="41351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83769" y="-29382"/>
            <a:ext cx="4824536" cy="6863203"/>
          </a:xfrm>
        </p:spPr>
      </p:pic>
    </p:spTree>
    <p:extLst>
      <p:ext uri="{BB962C8B-B14F-4D97-AF65-F5344CB8AC3E}">
        <p14:creationId xmlns:p14="http://schemas.microsoft.com/office/powerpoint/2010/main" val="2062898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579328" y="44624"/>
            <a:ext cx="3347864" cy="6768752"/>
          </a:xfrm>
          <a:blipFill>
            <a:blip r:embed="rId4"/>
            <a:tile tx="0" ty="0" sx="100000" sy="100000" flip="none" algn="tl"/>
          </a:blipFill>
        </p:spPr>
        <p:txBody>
          <a:bodyPr vert="eaVert"/>
          <a:lstStyle/>
          <a:p>
            <a:pPr marL="0" indent="0" algn="l">
              <a:lnSpc>
                <a:spcPts val="3200"/>
              </a:lnSpc>
              <a:buNone/>
            </a:pPr>
            <a:r>
              <a:rPr lang="en-US" altLang="zh-TW" sz="2800" dirty="0">
                <a:latin typeface="標楷體" panose="03000509000000000000" pitchFamily="65" charset="-120"/>
                <a:ea typeface="標楷體" panose="03000509000000000000" pitchFamily="65" charset="-120"/>
              </a:rPr>
              <a:t>	</a:t>
            </a:r>
            <a:r>
              <a:rPr lang="zh-TW" altLang="en-US"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奉憲</a:t>
            </a:r>
            <a:r>
              <a:rPr lang="zh-TW" altLang="zh-TW"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勘定地界</a:t>
            </a:r>
            <a:r>
              <a:rPr lang="zh-TW"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碑</a:t>
            </a:r>
            <a:r>
              <a:rPr lang="en-US"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勘定朴仔籬處，南北計長二百八十五丈五尺，共堆土牛一十九個。每土牛長二丈，底闊一丈，高八尺，頂寬六尺。每溝長一十五丈，闊一丈二尺，深六尺。</a:t>
            </a:r>
            <a:r>
              <a:rPr lang="zh-TW" altLang="zh-TW"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永禁民人逾越私墾</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b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乾隆二十六年正月</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日</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彰化縣知縣張</a:t>
            </a:r>
            <a:r>
              <a:rPr lang="zh-TW" altLang="en-US"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立</a:t>
            </a:r>
            <a:r>
              <a:rPr lang="zh-TW" altLang="zh-TW" sz="2400" dirty="0">
                <a:latin typeface="標楷體" panose="03000509000000000000" pitchFamily="65" charset="-120"/>
                <a:ea typeface="標楷體" panose="03000509000000000000" pitchFamily="65" charset="-120"/>
              </a:rPr>
              <a:t/>
            </a:r>
            <a:br>
              <a:rPr lang="zh-TW" altLang="zh-TW" sz="2400" dirty="0">
                <a:latin typeface="標楷體" panose="03000509000000000000" pitchFamily="65" charset="-120"/>
                <a:ea typeface="標楷體" panose="03000509000000000000" pitchFamily="65" charset="-120"/>
              </a:rPr>
            </a:br>
            <a:endParaRPr lang="zh-TW" altLang="en-US" sz="2400" dirty="0"/>
          </a:p>
        </p:txBody>
      </p:sp>
      <p:sp>
        <p:nvSpPr>
          <p:cNvPr id="3" name="直排文字版面配置區 2"/>
          <p:cNvSpPr>
            <a:spLocks noGrp="1"/>
          </p:cNvSpPr>
          <p:nvPr>
            <p:ph type="body" orient="vert" idx="1"/>
          </p:nvPr>
        </p:nvSpPr>
        <p:spPr>
          <a:xfrm>
            <a:off x="539552" y="2096852"/>
            <a:ext cx="4968552" cy="2664296"/>
          </a:xfrm>
        </p:spPr>
        <p:txBody>
          <a:bodyPr vert="horz"/>
          <a:lstStyle/>
          <a:p>
            <a:pPr marL="0" indent="0">
              <a:lnSpc>
                <a:spcPts val="3200"/>
              </a:lnSpc>
              <a:buNone/>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長二百八十五丈五尺（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913.6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公尺），共堆土牛一十九個。每土牛長二丈（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公尺），底闊一丈（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公尺），高八尺（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2.56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公尺），頂寬六尺（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公尺）。每溝長一十五丈（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48</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公尺），闊一丈二尺（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3.84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公尺），深六尺（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a:t>
            </a:r>
          </a:p>
        </p:txBody>
      </p:sp>
    </p:spTree>
    <p:extLst>
      <p:ext uri="{BB962C8B-B14F-4D97-AF65-F5344CB8AC3E}">
        <p14:creationId xmlns:p14="http://schemas.microsoft.com/office/powerpoint/2010/main" val="9098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768133"/>
            <a:ext cx="8604448" cy="5677765"/>
          </a:xfrm>
          <a:prstGeom prst="rect">
            <a:avLst/>
          </a:prstGeom>
        </p:spPr>
      </p:pic>
      <p:sp>
        <p:nvSpPr>
          <p:cNvPr id="4" name="矩形 3"/>
          <p:cNvSpPr/>
          <p:nvPr/>
        </p:nvSpPr>
        <p:spPr>
          <a:xfrm>
            <a:off x="1322258" y="6445898"/>
            <a:ext cx="7039036" cy="369332"/>
          </a:xfrm>
          <a:prstGeom prst="rect">
            <a:avLst/>
          </a:prstGeom>
        </p:spPr>
        <p:txBody>
          <a:bodyPr wrap="square">
            <a:spAutoFit/>
          </a:bodyPr>
          <a:lstStyle/>
          <a:p>
            <a:r>
              <a:rPr lang="zh-TW" altLang="en-US" dirty="0"/>
              <a:t>九二一大地震</a:t>
            </a:r>
            <a:r>
              <a:rPr lang="zh-TW" altLang="en-US" dirty="0" smtClean="0"/>
              <a:t>後動用怪手扒挖東勢</a:t>
            </a:r>
            <a:r>
              <a:rPr lang="zh-TW" altLang="en-US" dirty="0"/>
              <a:t>保安祠骨骸（</a:t>
            </a:r>
            <a:r>
              <a:rPr lang="zh-TW" altLang="en-US" dirty="0" smtClean="0"/>
              <a:t>陳玉峰提供 </a:t>
            </a:r>
            <a:r>
              <a:rPr lang="en-US" altLang="zh-TW" dirty="0"/>
              <a:t>1999,10</a:t>
            </a:r>
            <a:r>
              <a:rPr lang="zh-TW" altLang="en-US" dirty="0"/>
              <a:t>）</a:t>
            </a:r>
          </a:p>
        </p:txBody>
      </p:sp>
    </p:spTree>
    <p:extLst>
      <p:ext uri="{BB962C8B-B14F-4D97-AF65-F5344CB8AC3E}">
        <p14:creationId xmlns:p14="http://schemas.microsoft.com/office/powerpoint/2010/main" val="23441415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3267"/>
            <a:ext cx="9144000" cy="6056053"/>
          </a:xfrm>
          <a:prstGeom prst="rect">
            <a:avLst/>
          </a:prstGeom>
        </p:spPr>
      </p:pic>
      <p:sp>
        <p:nvSpPr>
          <p:cNvPr id="3" name="文字方塊 2"/>
          <p:cNvSpPr txBox="1"/>
          <p:nvPr/>
        </p:nvSpPr>
        <p:spPr>
          <a:xfrm>
            <a:off x="3710226" y="6309320"/>
            <a:ext cx="172354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樸仔籬土牛溝</a:t>
            </a:r>
          </a:p>
        </p:txBody>
      </p:sp>
      <p:sp>
        <p:nvSpPr>
          <p:cNvPr id="4" name="橢圓 3"/>
          <p:cNvSpPr/>
          <p:nvPr/>
        </p:nvSpPr>
        <p:spPr>
          <a:xfrm>
            <a:off x="6444208" y="3645024"/>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矩形 4">
            <a:extLst>
              <a:ext uri="{FF2B5EF4-FFF2-40B4-BE49-F238E27FC236}">
                <a16:creationId xmlns:a16="http://schemas.microsoft.com/office/drawing/2014/main" id="{864BB9D3-EAA0-4CF4-80AF-5ABF84EF26DC}"/>
              </a:ext>
            </a:extLst>
          </p:cNvPr>
          <p:cNvSpPr/>
          <p:nvPr/>
        </p:nvSpPr>
        <p:spPr>
          <a:xfrm rot="176373">
            <a:off x="7236296" y="2060848"/>
            <a:ext cx="216024"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矩形 5">
            <a:extLst>
              <a:ext uri="{FF2B5EF4-FFF2-40B4-BE49-F238E27FC236}">
                <a16:creationId xmlns:a16="http://schemas.microsoft.com/office/drawing/2014/main" id="{538808B1-1A2D-40BA-922D-B76212035ABA}"/>
              </a:ext>
            </a:extLst>
          </p:cNvPr>
          <p:cNvSpPr/>
          <p:nvPr/>
        </p:nvSpPr>
        <p:spPr>
          <a:xfrm rot="184766">
            <a:off x="7495183" y="2067519"/>
            <a:ext cx="464372"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4672517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50" y="332657"/>
            <a:ext cx="8653649" cy="5760640"/>
          </a:xfrm>
          <a:prstGeom prst="rect">
            <a:avLst/>
          </a:prstGeom>
        </p:spPr>
      </p:pic>
      <p:sp>
        <p:nvSpPr>
          <p:cNvPr id="4" name="文字方塊 3"/>
          <p:cNvSpPr txBox="1"/>
          <p:nvPr/>
        </p:nvSpPr>
        <p:spPr>
          <a:xfrm>
            <a:off x="1772598" y="6093297"/>
            <a:ext cx="6089152" cy="369332"/>
          </a:xfrm>
          <a:prstGeom prst="rect">
            <a:avLst/>
          </a:prstGeom>
          <a:noFill/>
        </p:spPr>
        <p:txBody>
          <a:bodyPr wrap="square" rtlCol="0">
            <a:spAutoFit/>
          </a:bodyPr>
          <a:lstStyle/>
          <a:p>
            <a:pPr lvl="0">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慈雲宮廟口看報的土牛國小退休教師劉燿</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坤 </a:t>
            </a:r>
            <a:r>
              <a:rPr lang="en-US" altLang="zh-TW" dirty="0">
                <a:solidFill>
                  <a:srgbClr val="000000"/>
                </a:solidFill>
              </a:rPr>
              <a:t>(</a:t>
            </a:r>
            <a:r>
              <a:rPr lang="en-US" altLang="zh-TW" dirty="0" smtClean="0">
                <a:solidFill>
                  <a:srgbClr val="000000"/>
                </a:solidFill>
              </a:rPr>
              <a:t>2016,11,02)</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5" name="矩形 4"/>
          <p:cNvSpPr/>
          <p:nvPr/>
        </p:nvSpPr>
        <p:spPr>
          <a:xfrm>
            <a:off x="5544000" y="3429000"/>
            <a:ext cx="216024" cy="36004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950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026"/>
            <a:ext cx="9144000" cy="6235948"/>
          </a:xfrm>
          <a:prstGeom prst="rect">
            <a:avLst/>
          </a:prstGeom>
        </p:spPr>
      </p:pic>
      <p:sp>
        <p:nvSpPr>
          <p:cNvPr id="4" name="文字方塊 3"/>
          <p:cNvSpPr txBox="1"/>
          <p:nvPr/>
        </p:nvSpPr>
        <p:spPr>
          <a:xfrm>
            <a:off x="2418532" y="6515969"/>
            <a:ext cx="430693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劉燿坤先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生手繪樸仔籬土牛及界溝位置圖</a:t>
            </a:r>
          </a:p>
        </p:txBody>
      </p:sp>
    </p:spTree>
    <p:extLst>
      <p:ext uri="{BB962C8B-B14F-4D97-AF65-F5344CB8AC3E}">
        <p14:creationId xmlns:p14="http://schemas.microsoft.com/office/powerpoint/2010/main" val="9151172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3C09752-619B-4BDA-A002-B708FC8D5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83689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43312DE-169C-477F-B9A3-5D8ECD7BC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83520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27BE3C6-2909-42CA-B589-09073C606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矩形 7"/>
          <p:cNvSpPr/>
          <p:nvPr/>
        </p:nvSpPr>
        <p:spPr>
          <a:xfrm>
            <a:off x="2718000" y="4077072"/>
            <a:ext cx="2160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rot="19228259">
            <a:off x="5378400" y="2016000"/>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橢圓 9"/>
          <p:cNvSpPr/>
          <p:nvPr/>
        </p:nvSpPr>
        <p:spPr>
          <a:xfrm rot="19228259">
            <a:off x="7416000" y="1224000"/>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p:cNvSpPr/>
          <p:nvPr/>
        </p:nvSpPr>
        <p:spPr>
          <a:xfrm rot="18151637">
            <a:off x="2113200" y="5572800"/>
            <a:ext cx="202742" cy="186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0986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688" y="19690"/>
            <a:ext cx="4968551" cy="6800025"/>
          </a:xfrm>
        </p:spPr>
      </p:pic>
      <p:sp>
        <p:nvSpPr>
          <p:cNvPr id="2" name="文字方塊 1"/>
          <p:cNvSpPr txBox="1"/>
          <p:nvPr/>
        </p:nvSpPr>
        <p:spPr>
          <a:xfrm>
            <a:off x="6876256" y="2113255"/>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民番地界碑（劉美德家一九二六年）</a:t>
            </a:r>
          </a:p>
        </p:txBody>
      </p:sp>
    </p:spTree>
    <p:extLst>
      <p:ext uri="{BB962C8B-B14F-4D97-AF65-F5344CB8AC3E}">
        <p14:creationId xmlns:p14="http://schemas.microsoft.com/office/powerpoint/2010/main" val="25100714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820453"/>
            <a:ext cx="7920880" cy="5272843"/>
          </a:xfrm>
          <a:prstGeom prst="rect">
            <a:avLst/>
          </a:prstGeom>
        </p:spPr>
      </p:pic>
      <p:sp>
        <p:nvSpPr>
          <p:cNvPr id="4" name="文字方塊 3"/>
          <p:cNvSpPr txBox="1"/>
          <p:nvPr/>
        </p:nvSpPr>
        <p:spPr>
          <a:xfrm>
            <a:off x="8581311" y="2113255"/>
            <a:ext cx="461665" cy="263149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民番地界碑（劉美德家）</a:t>
            </a:r>
          </a:p>
        </p:txBody>
      </p:sp>
    </p:spTree>
    <p:extLst>
      <p:ext uri="{BB962C8B-B14F-4D97-AF65-F5344CB8AC3E}">
        <p14:creationId xmlns:p14="http://schemas.microsoft.com/office/powerpoint/2010/main" val="34597412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8412427" cy="6309320"/>
          </a:xfrm>
          <a:prstGeom prst="rect">
            <a:avLst/>
          </a:prstGeom>
        </p:spPr>
      </p:pic>
      <p:sp>
        <p:nvSpPr>
          <p:cNvPr id="2" name="文字方塊 1"/>
          <p:cNvSpPr txBox="1"/>
          <p:nvPr/>
        </p:nvSpPr>
        <p:spPr>
          <a:xfrm>
            <a:off x="1713051" y="6309320"/>
            <a:ext cx="606542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第</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12</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號土牛（地號四〇三─十二，地目：雜）</a:t>
            </a:r>
          </a:p>
        </p:txBody>
      </p:sp>
    </p:spTree>
    <p:extLst>
      <p:ext uri="{BB962C8B-B14F-4D97-AF65-F5344CB8AC3E}">
        <p14:creationId xmlns:p14="http://schemas.microsoft.com/office/powerpoint/2010/main" val="40078777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32" y="0"/>
            <a:ext cx="6978935" cy="6858000"/>
          </a:xfrm>
          <a:prstGeom prst="rect">
            <a:avLst/>
          </a:prstGeom>
          <a:solidFill>
            <a:srgbClr val="FFC000"/>
          </a:solidFill>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567" y="524065"/>
            <a:ext cx="5556733" cy="4162834"/>
          </a:xfrm>
          <a:prstGeom prst="rect">
            <a:avLst/>
          </a:prstGeom>
        </p:spPr>
      </p:pic>
      <p:sp>
        <p:nvSpPr>
          <p:cNvPr id="5" name="手繪多邊形 4"/>
          <p:cNvSpPr/>
          <p:nvPr/>
        </p:nvSpPr>
        <p:spPr>
          <a:xfrm>
            <a:off x="1763687" y="1698024"/>
            <a:ext cx="1452371" cy="472887"/>
          </a:xfrm>
          <a:custGeom>
            <a:avLst/>
            <a:gdLst>
              <a:gd name="connsiteX0" fmla="*/ 0 w 1237154"/>
              <a:gd name="connsiteY0" fmla="*/ 0 h 484094"/>
              <a:gd name="connsiteX1" fmla="*/ 26895 w 1237154"/>
              <a:gd name="connsiteY1" fmla="*/ 98612 h 484094"/>
              <a:gd name="connsiteX2" fmla="*/ 44824 w 1237154"/>
              <a:gd name="connsiteY2" fmla="*/ 125506 h 484094"/>
              <a:gd name="connsiteX3" fmla="*/ 71718 w 1237154"/>
              <a:gd name="connsiteY3" fmla="*/ 170330 h 484094"/>
              <a:gd name="connsiteX4" fmla="*/ 98612 w 1237154"/>
              <a:gd name="connsiteY4" fmla="*/ 224118 h 484094"/>
              <a:gd name="connsiteX5" fmla="*/ 134471 w 1237154"/>
              <a:gd name="connsiteY5" fmla="*/ 259977 h 484094"/>
              <a:gd name="connsiteX6" fmla="*/ 152400 w 1237154"/>
              <a:gd name="connsiteY6" fmla="*/ 286871 h 484094"/>
              <a:gd name="connsiteX7" fmla="*/ 188259 w 1237154"/>
              <a:gd name="connsiteY7" fmla="*/ 322730 h 484094"/>
              <a:gd name="connsiteX8" fmla="*/ 206189 w 1237154"/>
              <a:gd name="connsiteY8" fmla="*/ 340659 h 484094"/>
              <a:gd name="connsiteX9" fmla="*/ 259977 w 1237154"/>
              <a:gd name="connsiteY9" fmla="*/ 367553 h 484094"/>
              <a:gd name="connsiteX10" fmla="*/ 295836 w 1237154"/>
              <a:gd name="connsiteY10" fmla="*/ 403412 h 484094"/>
              <a:gd name="connsiteX11" fmla="*/ 349624 w 1237154"/>
              <a:gd name="connsiteY11" fmla="*/ 430306 h 484094"/>
              <a:gd name="connsiteX12" fmla="*/ 367553 w 1237154"/>
              <a:gd name="connsiteY12" fmla="*/ 448236 h 484094"/>
              <a:gd name="connsiteX13" fmla="*/ 403412 w 1237154"/>
              <a:gd name="connsiteY13" fmla="*/ 457200 h 484094"/>
              <a:gd name="connsiteX14" fmla="*/ 457200 w 1237154"/>
              <a:gd name="connsiteY14" fmla="*/ 484094 h 484094"/>
              <a:gd name="connsiteX15" fmla="*/ 699248 w 1237154"/>
              <a:gd name="connsiteY15" fmla="*/ 475130 h 484094"/>
              <a:gd name="connsiteX16" fmla="*/ 753036 w 1237154"/>
              <a:gd name="connsiteY16" fmla="*/ 457200 h 484094"/>
              <a:gd name="connsiteX17" fmla="*/ 806824 w 1237154"/>
              <a:gd name="connsiteY17" fmla="*/ 448236 h 484094"/>
              <a:gd name="connsiteX18" fmla="*/ 842683 w 1237154"/>
              <a:gd name="connsiteY18" fmla="*/ 439271 h 484094"/>
              <a:gd name="connsiteX19" fmla="*/ 914400 w 1237154"/>
              <a:gd name="connsiteY19" fmla="*/ 430306 h 484094"/>
              <a:gd name="connsiteX20" fmla="*/ 995083 w 1237154"/>
              <a:gd name="connsiteY20" fmla="*/ 403412 h 484094"/>
              <a:gd name="connsiteX21" fmla="*/ 1021977 w 1237154"/>
              <a:gd name="connsiteY21" fmla="*/ 394447 h 484094"/>
              <a:gd name="connsiteX22" fmla="*/ 1048871 w 1237154"/>
              <a:gd name="connsiteY22" fmla="*/ 376518 h 484094"/>
              <a:gd name="connsiteX23" fmla="*/ 1102659 w 1237154"/>
              <a:gd name="connsiteY23" fmla="*/ 358588 h 484094"/>
              <a:gd name="connsiteX24" fmla="*/ 1120589 w 1237154"/>
              <a:gd name="connsiteY24" fmla="*/ 340659 h 484094"/>
              <a:gd name="connsiteX25" fmla="*/ 1156448 w 1237154"/>
              <a:gd name="connsiteY25" fmla="*/ 277906 h 484094"/>
              <a:gd name="connsiteX26" fmla="*/ 1165412 w 1237154"/>
              <a:gd name="connsiteY26" fmla="*/ 251012 h 484094"/>
              <a:gd name="connsiteX27" fmla="*/ 1219200 w 1237154"/>
              <a:gd name="connsiteY27" fmla="*/ 179294 h 484094"/>
              <a:gd name="connsiteX28" fmla="*/ 1228165 w 1237154"/>
              <a:gd name="connsiteY28" fmla="*/ 143436 h 484094"/>
              <a:gd name="connsiteX29" fmla="*/ 1237130 w 1237154"/>
              <a:gd name="connsiteY29" fmla="*/ 107577 h 4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7154" h="484094">
                <a:moveTo>
                  <a:pt x="0" y="0"/>
                </a:moveTo>
                <a:cubicBezTo>
                  <a:pt x="4812" y="24058"/>
                  <a:pt x="13895" y="79112"/>
                  <a:pt x="26895" y="98612"/>
                </a:cubicBezTo>
                <a:cubicBezTo>
                  <a:pt x="32871" y="107577"/>
                  <a:pt x="40006" y="115869"/>
                  <a:pt x="44824" y="125506"/>
                </a:cubicBezTo>
                <a:cubicBezTo>
                  <a:pt x="68099" y="172056"/>
                  <a:pt x="36699" y="135309"/>
                  <a:pt x="71718" y="170330"/>
                </a:cubicBezTo>
                <a:cubicBezTo>
                  <a:pt x="80395" y="196359"/>
                  <a:pt x="79655" y="202001"/>
                  <a:pt x="98612" y="224118"/>
                </a:cubicBezTo>
                <a:cubicBezTo>
                  <a:pt x="109613" y="236953"/>
                  <a:pt x="125094" y="245912"/>
                  <a:pt x="134471" y="259977"/>
                </a:cubicBezTo>
                <a:cubicBezTo>
                  <a:pt x="140447" y="268942"/>
                  <a:pt x="145388" y="278691"/>
                  <a:pt x="152400" y="286871"/>
                </a:cubicBezTo>
                <a:cubicBezTo>
                  <a:pt x="163401" y="299706"/>
                  <a:pt x="176306" y="310777"/>
                  <a:pt x="188259" y="322730"/>
                </a:cubicBezTo>
                <a:cubicBezTo>
                  <a:pt x="194236" y="328706"/>
                  <a:pt x="198171" y="337986"/>
                  <a:pt x="206189" y="340659"/>
                </a:cubicBezTo>
                <a:cubicBezTo>
                  <a:pt x="232218" y="349336"/>
                  <a:pt x="237860" y="348596"/>
                  <a:pt x="259977" y="367553"/>
                </a:cubicBezTo>
                <a:cubicBezTo>
                  <a:pt x="272812" y="378554"/>
                  <a:pt x="279799" y="398066"/>
                  <a:pt x="295836" y="403412"/>
                </a:cubicBezTo>
                <a:cubicBezTo>
                  <a:pt x="324240" y="412880"/>
                  <a:pt x="324800" y="410446"/>
                  <a:pt x="349624" y="430306"/>
                </a:cubicBezTo>
                <a:cubicBezTo>
                  <a:pt x="356224" y="435586"/>
                  <a:pt x="359993" y="444456"/>
                  <a:pt x="367553" y="448236"/>
                </a:cubicBezTo>
                <a:cubicBezTo>
                  <a:pt x="378573" y="453746"/>
                  <a:pt x="391565" y="453815"/>
                  <a:pt x="403412" y="457200"/>
                </a:cubicBezTo>
                <a:cubicBezTo>
                  <a:pt x="435886" y="466478"/>
                  <a:pt x="427735" y="464451"/>
                  <a:pt x="457200" y="484094"/>
                </a:cubicBezTo>
                <a:cubicBezTo>
                  <a:pt x="537883" y="481106"/>
                  <a:pt x="618842" y="482440"/>
                  <a:pt x="699248" y="475130"/>
                </a:cubicBezTo>
                <a:cubicBezTo>
                  <a:pt x="718070" y="473419"/>
                  <a:pt x="734394" y="460307"/>
                  <a:pt x="753036" y="457200"/>
                </a:cubicBezTo>
                <a:cubicBezTo>
                  <a:pt x="770965" y="454212"/>
                  <a:pt x="789000" y="451801"/>
                  <a:pt x="806824" y="448236"/>
                </a:cubicBezTo>
                <a:cubicBezTo>
                  <a:pt x="818906" y="445820"/>
                  <a:pt x="830530" y="441297"/>
                  <a:pt x="842683" y="439271"/>
                </a:cubicBezTo>
                <a:cubicBezTo>
                  <a:pt x="866447" y="435310"/>
                  <a:pt x="890494" y="433294"/>
                  <a:pt x="914400" y="430306"/>
                </a:cubicBezTo>
                <a:lnTo>
                  <a:pt x="995083" y="403412"/>
                </a:lnTo>
                <a:cubicBezTo>
                  <a:pt x="1004048" y="400424"/>
                  <a:pt x="1014114" y="399689"/>
                  <a:pt x="1021977" y="394447"/>
                </a:cubicBezTo>
                <a:cubicBezTo>
                  <a:pt x="1030942" y="388471"/>
                  <a:pt x="1039025" y="380894"/>
                  <a:pt x="1048871" y="376518"/>
                </a:cubicBezTo>
                <a:cubicBezTo>
                  <a:pt x="1066141" y="368842"/>
                  <a:pt x="1102659" y="358588"/>
                  <a:pt x="1102659" y="358588"/>
                </a:cubicBezTo>
                <a:cubicBezTo>
                  <a:pt x="1108636" y="352612"/>
                  <a:pt x="1115309" y="347259"/>
                  <a:pt x="1120589" y="340659"/>
                </a:cubicBezTo>
                <a:cubicBezTo>
                  <a:pt x="1134438" y="323348"/>
                  <a:pt x="1147955" y="297722"/>
                  <a:pt x="1156448" y="277906"/>
                </a:cubicBezTo>
                <a:cubicBezTo>
                  <a:pt x="1160170" y="269221"/>
                  <a:pt x="1160823" y="259272"/>
                  <a:pt x="1165412" y="251012"/>
                </a:cubicBezTo>
                <a:cubicBezTo>
                  <a:pt x="1190752" y="205400"/>
                  <a:pt x="1191999" y="206496"/>
                  <a:pt x="1219200" y="179294"/>
                </a:cubicBezTo>
                <a:cubicBezTo>
                  <a:pt x="1222188" y="167341"/>
                  <a:pt x="1224780" y="155282"/>
                  <a:pt x="1228165" y="143436"/>
                </a:cubicBezTo>
                <a:cubicBezTo>
                  <a:pt x="1238075" y="108752"/>
                  <a:pt x="1237130" y="127557"/>
                  <a:pt x="1237130" y="107577"/>
                </a:cubicBezTo>
              </a:path>
            </a:pathLst>
          </a:custGeom>
          <a:noFill/>
          <a:ln>
            <a:solidFill>
              <a:srgbClr val="D9FFF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文字方塊 12"/>
          <p:cNvSpPr txBox="1"/>
          <p:nvPr/>
        </p:nvSpPr>
        <p:spPr>
          <a:xfrm>
            <a:off x="2461542" y="495069"/>
            <a:ext cx="430887" cy="70788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劉錫齡</a:t>
            </a:r>
          </a:p>
        </p:txBody>
      </p:sp>
      <p:sp>
        <p:nvSpPr>
          <p:cNvPr id="14" name="文字方塊 13"/>
          <p:cNvSpPr txBox="1"/>
          <p:nvPr/>
        </p:nvSpPr>
        <p:spPr>
          <a:xfrm>
            <a:off x="1058019" y="188640"/>
            <a:ext cx="430887" cy="79224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劉美德</a:t>
            </a:r>
          </a:p>
        </p:txBody>
      </p:sp>
      <p:sp>
        <p:nvSpPr>
          <p:cNvPr id="15" name="文字方塊 14"/>
          <p:cNvSpPr txBox="1"/>
          <p:nvPr/>
        </p:nvSpPr>
        <p:spPr>
          <a:xfrm>
            <a:off x="1102491" y="2225402"/>
            <a:ext cx="461665" cy="17293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第</a:t>
            </a:r>
            <a:r>
              <a:rPr kumimoji="1" lang="en-US" altLang="zh-TW"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17</a:t>
            </a: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號土牛剖面</a:t>
            </a:r>
          </a:p>
        </p:txBody>
      </p:sp>
      <p:sp>
        <p:nvSpPr>
          <p:cNvPr id="16" name="文字方塊 15"/>
          <p:cNvSpPr txBox="1"/>
          <p:nvPr/>
        </p:nvSpPr>
        <p:spPr>
          <a:xfrm>
            <a:off x="3114972" y="2081239"/>
            <a:ext cx="461665" cy="78483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土牛溝</a:t>
            </a:r>
          </a:p>
        </p:txBody>
      </p:sp>
      <p:cxnSp>
        <p:nvCxnSpPr>
          <p:cNvPr id="20" name="直線單箭頭接點 19"/>
          <p:cNvCxnSpPr/>
          <p:nvPr/>
        </p:nvCxnSpPr>
        <p:spPr>
          <a:xfrm flipH="1" flipV="1">
            <a:off x="1273462" y="1803932"/>
            <a:ext cx="13192" cy="351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flipV="1">
            <a:off x="2887215" y="2225402"/>
            <a:ext cx="230833" cy="245694"/>
          </a:xfrm>
          <a:prstGeom prst="straightConnector1">
            <a:avLst/>
          </a:prstGeom>
          <a:ln w="19050">
            <a:solidFill>
              <a:schemeClr val="accent5"/>
            </a:solidFill>
            <a:tailEnd type="triangle" w="sm" len="med"/>
          </a:ln>
        </p:spPr>
        <p:style>
          <a:lnRef idx="1">
            <a:schemeClr val="accent1"/>
          </a:lnRef>
          <a:fillRef idx="0">
            <a:schemeClr val="accent1"/>
          </a:fillRef>
          <a:effectRef idx="0">
            <a:schemeClr val="accent1"/>
          </a:effectRef>
          <a:fontRef idx="minor">
            <a:schemeClr val="tx1"/>
          </a:fontRef>
        </p:style>
      </p:cxnSp>
      <p:sp>
        <p:nvSpPr>
          <p:cNvPr id="10" name="手繪多邊形 9"/>
          <p:cNvSpPr/>
          <p:nvPr/>
        </p:nvSpPr>
        <p:spPr>
          <a:xfrm>
            <a:off x="1219200" y="1376782"/>
            <a:ext cx="832520" cy="398230"/>
          </a:xfrm>
          <a:custGeom>
            <a:avLst/>
            <a:gdLst>
              <a:gd name="connsiteX0" fmla="*/ 0 w 744071"/>
              <a:gd name="connsiteY0" fmla="*/ 0 h 457200"/>
              <a:gd name="connsiteX1" fmla="*/ 277906 w 744071"/>
              <a:gd name="connsiteY1" fmla="*/ 224117 h 457200"/>
              <a:gd name="connsiteX2" fmla="*/ 484094 w 744071"/>
              <a:gd name="connsiteY2" fmla="*/ 331694 h 457200"/>
              <a:gd name="connsiteX3" fmla="*/ 645459 w 744071"/>
              <a:gd name="connsiteY3" fmla="*/ 394447 h 457200"/>
              <a:gd name="connsiteX4" fmla="*/ 744071 w 744071"/>
              <a:gd name="connsiteY4" fmla="*/ 457200 h 457200"/>
              <a:gd name="connsiteX5" fmla="*/ 744071 w 744071"/>
              <a:gd name="connsiteY5"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071" h="457200">
                <a:moveTo>
                  <a:pt x="0" y="0"/>
                </a:moveTo>
                <a:cubicBezTo>
                  <a:pt x="98612" y="84417"/>
                  <a:pt x="197224" y="168835"/>
                  <a:pt x="277906" y="224117"/>
                </a:cubicBezTo>
                <a:cubicBezTo>
                  <a:pt x="358588" y="279399"/>
                  <a:pt x="422835" y="303306"/>
                  <a:pt x="484094" y="331694"/>
                </a:cubicBezTo>
                <a:cubicBezTo>
                  <a:pt x="545353" y="360082"/>
                  <a:pt x="602130" y="373529"/>
                  <a:pt x="645459" y="394447"/>
                </a:cubicBezTo>
                <a:cubicBezTo>
                  <a:pt x="688789" y="415365"/>
                  <a:pt x="744071" y="457200"/>
                  <a:pt x="744071" y="457200"/>
                </a:cubicBezTo>
                <a:lnTo>
                  <a:pt x="744071" y="457200"/>
                </a:lnTo>
              </a:path>
            </a:pathLst>
          </a:cu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文字方塊 17"/>
          <p:cNvSpPr txBox="1"/>
          <p:nvPr/>
        </p:nvSpPr>
        <p:spPr>
          <a:xfrm>
            <a:off x="6363711" y="389265"/>
            <a:ext cx="461665" cy="1015663"/>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村山校長</a:t>
            </a:r>
          </a:p>
        </p:txBody>
      </p:sp>
      <p:sp>
        <p:nvSpPr>
          <p:cNvPr id="3" name="文字方塊 2"/>
          <p:cNvSpPr txBox="1"/>
          <p:nvPr/>
        </p:nvSpPr>
        <p:spPr>
          <a:xfrm>
            <a:off x="8180034" y="1914601"/>
            <a:ext cx="492443" cy="3962671"/>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第</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17</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號土牛與土牛溝（一九三六）</a:t>
            </a:r>
          </a:p>
        </p:txBody>
      </p:sp>
      <p:sp>
        <p:nvSpPr>
          <p:cNvPr id="2" name="文字方塊 1"/>
          <p:cNvSpPr txBox="1"/>
          <p:nvPr/>
        </p:nvSpPr>
        <p:spPr>
          <a:xfrm>
            <a:off x="2922623" y="481597"/>
            <a:ext cx="237042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土牛溝</a:t>
            </a:r>
            <a:endPar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闊一丈二尺（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3.84</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公尺）深六尺（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1.92</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a:t>
            </a:r>
          </a:p>
        </p:txBody>
      </p:sp>
    </p:spTree>
    <p:extLst>
      <p:ext uri="{BB962C8B-B14F-4D97-AF65-F5344CB8AC3E}">
        <p14:creationId xmlns:p14="http://schemas.microsoft.com/office/powerpoint/2010/main" val="220668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P spid="15" grpId="0"/>
      <p:bldP spid="16" grpId="0"/>
      <p:bldP spid="10" grpId="0" animBg="1"/>
      <p:bldP spid="1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文字方塊 2"/>
          <p:cNvSpPr txBox="1"/>
          <p:nvPr/>
        </p:nvSpPr>
        <p:spPr>
          <a:xfrm>
            <a:off x="7208454" y="6477000"/>
            <a:ext cx="1941557" cy="369332"/>
          </a:xfrm>
          <a:prstGeom prst="rect">
            <a:avLst/>
          </a:prstGeom>
          <a:noFill/>
        </p:spPr>
        <p:txBody>
          <a:bodyPr wrap="none" rtlCol="0">
            <a:spAutoFit/>
          </a:bodyPr>
          <a:lstStyle/>
          <a:p>
            <a:r>
              <a:rPr lang="zh-TW" altLang="en-US" dirty="0"/>
              <a:t>黎振君攝</a:t>
            </a:r>
            <a:r>
              <a:rPr lang="en-US" altLang="zh-TW" dirty="0"/>
              <a:t>1999,10</a:t>
            </a:r>
            <a:endParaRPr lang="zh-TW" altLang="en-US" dirty="0"/>
          </a:p>
        </p:txBody>
      </p:sp>
    </p:spTree>
    <p:extLst>
      <p:ext uri="{BB962C8B-B14F-4D97-AF65-F5344CB8AC3E}">
        <p14:creationId xmlns:p14="http://schemas.microsoft.com/office/powerpoint/2010/main" val="21281302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2836781" y="116632"/>
            <a:ext cx="3416320" cy="6624736"/>
          </a:xfrm>
          <a:prstGeom prst="rect">
            <a:avLst/>
          </a:prstGeom>
          <a:blipFill>
            <a:blip r:embed="rId3"/>
            <a:tile tx="0" ty="0" sx="100000" sy="100000" flip="none" algn="tl"/>
          </a:blipFill>
        </p:spPr>
        <p:txBody>
          <a:bodyPr vert="eaVert"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拺司戴</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（猫霧捒巡檢戴宏度）</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單仰本役飛往岸裡社，立著</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通土即撥番三百名，協同鄉保甲</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迅往所轄沿山一帶界溝外，將奸民所種雜糧等物件、搭蓋草寮，毋分日夜，概行</a:t>
            </a:r>
            <a:r>
              <a:rPr kumimoji="1" lang="zh-TW" altLang="zh-TW" sz="2000" i="0"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砍滅拆毀</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，毋得刻延干咎，火速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飛速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須單</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並修築溝牛，連夜趕竣</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，速速</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差鄭藍、林喜，初四日限繳</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乾隆二十七年</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二月</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　　日給</a:t>
            </a:r>
          </a:p>
        </p:txBody>
      </p:sp>
    </p:spTree>
    <p:extLst>
      <p:ext uri="{BB962C8B-B14F-4D97-AF65-F5344CB8AC3E}">
        <p14:creationId xmlns:p14="http://schemas.microsoft.com/office/powerpoint/2010/main" val="25957904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48680"/>
            <a:ext cx="8424936" cy="5904656"/>
          </a:xfrm>
        </p:spPr>
        <p:txBody>
          <a:bodyPr/>
          <a:lstStyle/>
          <a:p>
            <a:pPr marL="0" indent="0">
              <a:buNone/>
            </a:pPr>
            <a:r>
              <a:rPr lang="zh-TW" altLang="en-US" sz="2800" dirty="0"/>
              <a:t>乾隆四十五年 </a:t>
            </a:r>
            <a:r>
              <a:rPr lang="en-US" altLang="zh-TW" sz="2800" dirty="0"/>
              <a:t>(1780)</a:t>
            </a:r>
          </a:p>
          <a:p>
            <a:pPr marL="0" indent="0">
              <a:buNone/>
            </a:pPr>
            <a:r>
              <a:rPr lang="zh-TW" altLang="en-US" sz="2800" dirty="0"/>
              <a:t>六月</a:t>
            </a:r>
            <a:r>
              <a:rPr lang="zh-TW" altLang="zh-TW" sz="2800" dirty="0"/>
              <a:t>千總沈國輝</a:t>
            </a:r>
            <a:r>
              <a:rPr lang="zh-TW" altLang="en-US" sz="2800" dirty="0"/>
              <a:t>追捕逃犯至</a:t>
            </a:r>
            <a:r>
              <a:rPr lang="zh-TW" altLang="zh-TW" sz="2800" dirty="0">
                <a:solidFill>
                  <a:srgbClr val="FF0000"/>
                </a:solidFill>
              </a:rPr>
              <a:t>樸仔籬內埔</a:t>
            </a:r>
            <a:r>
              <a:rPr lang="zh-TW" altLang="en-US" sz="2800" dirty="0">
                <a:solidFill>
                  <a:srgbClr val="FF0000"/>
                </a:solidFill>
              </a:rPr>
              <a:t>（新社台地）</a:t>
            </a:r>
            <a:endParaRPr lang="en-US" altLang="zh-TW" sz="2800" dirty="0">
              <a:solidFill>
                <a:srgbClr val="FF0000"/>
              </a:solidFill>
            </a:endParaRPr>
          </a:p>
          <a:p>
            <a:pPr marL="0" indent="0">
              <a:buNone/>
            </a:pPr>
            <a:r>
              <a:rPr lang="zh-TW" altLang="en-US" sz="2800" dirty="0"/>
              <a:t>七月</a:t>
            </a:r>
            <a:r>
              <a:rPr lang="zh-TW" altLang="zh-TW" sz="2800" dirty="0"/>
              <a:t>沈國輝</a:t>
            </a:r>
            <a:r>
              <a:rPr lang="zh-TW" altLang="en-US" sz="2800" dirty="0"/>
              <a:t>與</a:t>
            </a:r>
            <a:r>
              <a:rPr lang="zh-TW" altLang="zh-TW" sz="2800" dirty="0"/>
              <a:t>署</a:t>
            </a:r>
            <a:r>
              <a:rPr lang="zh-TW" altLang="en-US" sz="2800" dirty="0"/>
              <a:t>彰化</a:t>
            </a:r>
            <a:r>
              <a:rPr lang="zh-TW" altLang="zh-TW" sz="2800" dirty="0"/>
              <a:t>知縣張東馨</a:t>
            </a:r>
            <a:r>
              <a:rPr lang="zh-TW" altLang="en-US" sz="2800" dirty="0"/>
              <a:t>會同</a:t>
            </a:r>
            <a:r>
              <a:rPr lang="zh-TW" altLang="zh-TW" sz="2800" dirty="0"/>
              <a:t>勘</a:t>
            </a:r>
            <a:r>
              <a:rPr lang="zh-TW" altLang="en-US" sz="2800" dirty="0"/>
              <a:t>查</a:t>
            </a:r>
            <a:r>
              <a:rPr lang="zh-TW" altLang="zh-TW" sz="2800" dirty="0"/>
              <a:t>樸仔籬內埔</a:t>
            </a:r>
            <a:endParaRPr lang="en-US" altLang="zh-TW" sz="2800" dirty="0"/>
          </a:p>
          <a:p>
            <a:pPr marL="400050" lvl="1" indent="0">
              <a:lnSpc>
                <a:spcPts val="3200"/>
              </a:lnSpc>
              <a:spcBef>
                <a:spcPts val="1200"/>
              </a:spcBef>
              <a:buNone/>
            </a:pPr>
            <a:r>
              <a:rPr lang="zh-TW" altLang="en-US" dirty="0"/>
              <a:t>已有「</a:t>
            </a:r>
            <a:r>
              <a:rPr lang="zh-TW" altLang="en-US" dirty="0">
                <a:solidFill>
                  <a:srgbClr val="FF0000"/>
                </a:solidFill>
              </a:rPr>
              <a:t>社龍寮庄、芎蕉腳、水底寮、松柏崗、大湳中埔、馬連、水井仔庄、十一分厝、八分厝、七分厝</a:t>
            </a:r>
            <a:r>
              <a:rPr lang="zh-TW" altLang="en-US" dirty="0"/>
              <a:t>」等聚落名稱。新社台地現今存在的地名大致已經完備，而且各聚落的方位和距離也與今日大致吻合。</a:t>
            </a:r>
            <a:endParaRPr lang="en-US" altLang="zh-TW" dirty="0"/>
          </a:p>
          <a:p>
            <a:pPr marL="400050" lvl="1" indent="0">
              <a:lnSpc>
                <a:spcPts val="3200"/>
              </a:lnSpc>
              <a:spcBef>
                <a:spcPts val="1200"/>
              </a:spcBef>
              <a:buNone/>
            </a:pPr>
            <a:r>
              <a:rPr lang="zh-TW" altLang="en-US" dirty="0"/>
              <a:t>該地聚居</a:t>
            </a:r>
            <a:r>
              <a:rPr lang="zh-TW" altLang="en-US" dirty="0">
                <a:solidFill>
                  <a:srgbClr val="FF0000"/>
                </a:solidFill>
              </a:rPr>
              <a:t>千餘名漢人</a:t>
            </a:r>
            <a:r>
              <a:rPr lang="zh-TW" altLang="en-US" dirty="0"/>
              <a:t>（</a:t>
            </a:r>
            <a:r>
              <a:rPr lang="zh-TW" altLang="en-US" dirty="0">
                <a:solidFill>
                  <a:srgbClr val="FF0000"/>
                </a:solidFill>
              </a:rPr>
              <a:t>漳泉籍人居多，客民占十之一、二</a:t>
            </a:r>
            <a:r>
              <a:rPr lang="zh-TW" altLang="en-US" dirty="0"/>
              <a:t>），岸裡社轄下的樸仔籬社、阿里史社熟番數百人，另有軍工匠在水底寮，廠內二十餘人，入山砍伐三十餘人；漢人向岸裡社佃墾納租，</a:t>
            </a:r>
            <a:r>
              <a:rPr lang="zh-TW" altLang="en-US" dirty="0">
                <a:solidFill>
                  <a:srgbClr val="FF0000"/>
                </a:solidFill>
              </a:rPr>
              <a:t>已墾有田園兩百餘甲</a:t>
            </a:r>
            <a:r>
              <a:rPr lang="zh-TW" altLang="en-US" dirty="0"/>
              <a:t>。</a:t>
            </a:r>
            <a:endParaRPr lang="en-US" altLang="zh-TW" dirty="0"/>
          </a:p>
        </p:txBody>
      </p:sp>
    </p:spTree>
    <p:extLst>
      <p:ext uri="{BB962C8B-B14F-4D97-AF65-F5344CB8AC3E}">
        <p14:creationId xmlns:p14="http://schemas.microsoft.com/office/powerpoint/2010/main" val="20039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4" name="直線單箭頭接點 3"/>
          <p:cNvCxnSpPr/>
          <p:nvPr/>
        </p:nvCxnSpPr>
        <p:spPr>
          <a:xfrm>
            <a:off x="5148064" y="2708920"/>
            <a:ext cx="360040" cy="333037"/>
          </a:xfrm>
          <a:prstGeom prst="straightConnector1">
            <a:avLst/>
          </a:prstGeom>
          <a:ln w="19050" cap="flat" cmpd="sng" algn="ctr">
            <a:solidFill>
              <a:srgbClr val="008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 name="直線單箭頭接點 6"/>
          <p:cNvCxnSpPr/>
          <p:nvPr/>
        </p:nvCxnSpPr>
        <p:spPr>
          <a:xfrm>
            <a:off x="2771800" y="2204864"/>
            <a:ext cx="1368152" cy="288032"/>
          </a:xfrm>
          <a:prstGeom prst="straightConnector1">
            <a:avLst/>
          </a:prstGeom>
          <a:ln w="1905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4" name="直線接點 13"/>
          <p:cNvCxnSpPr/>
          <p:nvPr/>
        </p:nvCxnSpPr>
        <p:spPr>
          <a:xfrm flipV="1">
            <a:off x="4226239" y="2407387"/>
            <a:ext cx="921825" cy="85509"/>
          </a:xfrm>
          <a:prstGeom prst="line">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直線單箭頭接點 17"/>
          <p:cNvCxnSpPr/>
          <p:nvPr/>
        </p:nvCxnSpPr>
        <p:spPr>
          <a:xfrm>
            <a:off x="5580112" y="3068960"/>
            <a:ext cx="288032" cy="72008"/>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5469850" y="2501897"/>
            <a:ext cx="364539" cy="531059"/>
          </a:xfrm>
          <a:prstGeom prst="straightConnector1">
            <a:avLst/>
          </a:prstGeom>
          <a:ln w="19050" cap="flat" cmpd="sng" algn="ctr">
            <a:solidFill>
              <a:srgbClr val="00B0F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1" name="直線單箭頭接點 30"/>
          <p:cNvCxnSpPr/>
          <p:nvPr/>
        </p:nvCxnSpPr>
        <p:spPr>
          <a:xfrm flipV="1">
            <a:off x="4752805" y="2438890"/>
            <a:ext cx="454559" cy="19802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3275856" y="4068071"/>
            <a:ext cx="2088232" cy="1439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760132" y="3284984"/>
            <a:ext cx="0" cy="108012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a:off x="5364088" y="3104964"/>
            <a:ext cx="108012" cy="46805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572000" y="2636912"/>
            <a:ext cx="212311" cy="684076"/>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418094" y="2520684"/>
            <a:ext cx="342038" cy="526559"/>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flipH="1">
            <a:off x="5678557" y="2819183"/>
            <a:ext cx="5472" cy="3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600784" y="2636912"/>
            <a:ext cx="133882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紅線：漳人</a:t>
            </a:r>
            <a:endPar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B0F0"/>
                </a:solidFill>
                <a:effectLst/>
                <a:uLnTx/>
                <a:uFillTx/>
                <a:latin typeface="Arial" charset="0"/>
                <a:ea typeface="新細明體" pitchFamily="18" charset="-120"/>
                <a:cs typeface="+mn-cs"/>
              </a:rPr>
              <a:t>藍線：泉人</a:t>
            </a:r>
            <a:endParaRPr kumimoji="1" lang="en-US" altLang="zh-TW" sz="1800" b="0" i="0" u="none" strike="noStrike" kern="1200" cap="none" spc="0" normalizeH="0" baseline="0" noProof="0" dirty="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綠線：客人</a:t>
            </a:r>
          </a:p>
        </p:txBody>
      </p:sp>
      <p:sp>
        <p:nvSpPr>
          <p:cNvPr id="5" name="文字方塊 4"/>
          <p:cNvSpPr txBox="1"/>
          <p:nvPr/>
        </p:nvSpPr>
        <p:spPr>
          <a:xfrm>
            <a:off x="7078001" y="459134"/>
            <a:ext cx="923330" cy="59397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四十七年漳泉分類械鬥前</a:t>
            </a:r>
            <a:endPar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東勢角、樸仔籬界</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外私</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墾與相關</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地名位置圖</a:t>
            </a:r>
          </a:p>
        </p:txBody>
      </p:sp>
      <p:cxnSp>
        <p:nvCxnSpPr>
          <p:cNvPr id="17" name="直線單箭頭接點 16"/>
          <p:cNvCxnSpPr/>
          <p:nvPr/>
        </p:nvCxnSpPr>
        <p:spPr>
          <a:xfrm flipV="1">
            <a:off x="3141040" y="2450141"/>
            <a:ext cx="1695395" cy="7354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V="1">
            <a:off x="2065999" y="5085184"/>
            <a:ext cx="993833" cy="79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V="1">
            <a:off x="2065999" y="5507850"/>
            <a:ext cx="1137849" cy="657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2065999" y="6453336"/>
            <a:ext cx="1075041"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2065999" y="6669360"/>
            <a:ext cx="705801" cy="188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V="1">
            <a:off x="2065999" y="6165304"/>
            <a:ext cx="1209857"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56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76672"/>
            <a:ext cx="8352928" cy="6264696"/>
          </a:xfrm>
        </p:spPr>
        <p:txBody>
          <a:bodyPr/>
          <a:lstStyle/>
          <a:p>
            <a:pPr marL="0" indent="0">
              <a:buNone/>
            </a:pPr>
            <a:r>
              <a:rPr lang="zh-TW" altLang="en-US" sz="2800" dirty="0"/>
              <a:t>乾隆</a:t>
            </a:r>
            <a:r>
              <a:rPr lang="zh-TW" altLang="en-US" sz="2800" dirty="0" smtClean="0"/>
              <a:t>四十五年界外私墾勢力崛起</a:t>
            </a:r>
            <a:endParaRPr lang="en-US" altLang="zh-TW" sz="2800" dirty="0"/>
          </a:p>
          <a:p>
            <a:pPr marL="400050" lvl="1" indent="0">
              <a:lnSpc>
                <a:spcPts val="3200"/>
              </a:lnSpc>
              <a:spcBef>
                <a:spcPts val="600"/>
              </a:spcBef>
              <a:buNone/>
            </a:pPr>
            <a:r>
              <a:rPr lang="zh-TW" altLang="zh-TW" dirty="0" smtClean="0"/>
              <a:t>大里</a:t>
            </a:r>
            <a:r>
              <a:rPr lang="zh-TW" altLang="zh-TW" dirty="0"/>
              <a:t>杙</a:t>
            </a:r>
            <a:r>
              <a:rPr lang="zh-TW" altLang="en-US" dirty="0"/>
              <a:t>庄</a:t>
            </a:r>
            <a:r>
              <a:rPr lang="zh-TW" altLang="zh-TW" dirty="0"/>
              <a:t>林士慊</a:t>
            </a:r>
            <a:r>
              <a:rPr lang="zh-TW" altLang="en-US" dirty="0"/>
              <a:t>因莊民在界</a:t>
            </a:r>
            <a:r>
              <a:rPr lang="zh-TW" altLang="en-US" dirty="0" smtClean="0"/>
              <a:t>外（樸仔籬）遭</a:t>
            </a:r>
            <a:r>
              <a:rPr lang="zh-TW" altLang="en-US" dirty="0"/>
              <a:t>生番殺害，率眾</a:t>
            </a:r>
            <a:r>
              <a:rPr lang="zh-TW" altLang="zh-TW" dirty="0"/>
              <a:t>焚搶</a:t>
            </a:r>
            <a:r>
              <a:rPr lang="zh-TW" altLang="en-US" dirty="0"/>
              <a:t>負責守隘的</a:t>
            </a:r>
            <a:r>
              <a:rPr lang="zh-TW" altLang="zh-TW" dirty="0"/>
              <a:t>阿里史社</a:t>
            </a:r>
            <a:r>
              <a:rPr lang="zh-TW" altLang="en-US" dirty="0" smtClean="0"/>
              <a:t>。（三月）</a:t>
            </a:r>
            <a:endParaRPr lang="en-US" altLang="zh-TW" dirty="0"/>
          </a:p>
          <a:p>
            <a:pPr marL="400050" lvl="1" indent="0">
              <a:lnSpc>
                <a:spcPts val="3200"/>
              </a:lnSpc>
              <a:spcBef>
                <a:spcPts val="600"/>
              </a:spcBef>
              <a:buNone/>
            </a:pPr>
            <a:r>
              <a:rPr lang="zh-TW" altLang="zh-TW" dirty="0" smtClean="0"/>
              <a:t>理</a:t>
            </a:r>
            <a:r>
              <a:rPr lang="zh-TW" altLang="zh-TW" dirty="0"/>
              <a:t>番</a:t>
            </a:r>
            <a:r>
              <a:rPr lang="zh-TW" altLang="en-US" dirty="0"/>
              <a:t>同知</a:t>
            </a:r>
            <a:r>
              <a:rPr lang="zh-TW" altLang="zh-TW" dirty="0"/>
              <a:t>史崧壽與署</a:t>
            </a:r>
            <a:r>
              <a:rPr lang="zh-TW" altLang="en-US" dirty="0"/>
              <a:t>彰化知縣</a:t>
            </a:r>
            <a:r>
              <a:rPr lang="zh-TW" altLang="zh-TW" dirty="0"/>
              <a:t>張東馨各出銀</a:t>
            </a:r>
            <a:r>
              <a:rPr lang="en-US" altLang="zh-TW" dirty="0"/>
              <a:t>250</a:t>
            </a:r>
            <a:r>
              <a:rPr lang="zh-TW" altLang="zh-TW" dirty="0"/>
              <a:t>元</a:t>
            </a:r>
            <a:r>
              <a:rPr lang="zh-TW" altLang="en-US" dirty="0"/>
              <a:t>安撫阿里史社，</a:t>
            </a:r>
            <a:r>
              <a:rPr lang="zh-TW" altLang="zh-TW" dirty="0"/>
              <a:t>平息林士慊焚劫案</a:t>
            </a:r>
            <a:r>
              <a:rPr lang="zh-TW" altLang="en-US" dirty="0" smtClean="0"/>
              <a:t>。（五月）</a:t>
            </a:r>
            <a:endParaRPr lang="en-US" altLang="zh-TW" dirty="0"/>
          </a:p>
          <a:p>
            <a:pPr marL="0" indent="0">
              <a:lnSpc>
                <a:spcPts val="3600"/>
              </a:lnSpc>
              <a:spcBef>
                <a:spcPts val="1800"/>
              </a:spcBef>
              <a:buNone/>
            </a:pPr>
            <a:r>
              <a:rPr lang="zh-TW" altLang="en-US" sz="2800" dirty="0"/>
              <a:t>乾隆四十七年漳泉分類械鬥</a:t>
            </a:r>
            <a:r>
              <a:rPr lang="zh-TW" altLang="en-US" sz="2800" dirty="0" smtClean="0"/>
              <a:t>（八月</a:t>
            </a:r>
            <a:r>
              <a:rPr lang="zh-TW" altLang="en-US" sz="2800" dirty="0"/>
              <a:t>至十一月</a:t>
            </a:r>
            <a:r>
              <a:rPr lang="zh-TW" altLang="en-US" sz="2800" dirty="0" smtClean="0"/>
              <a:t>間）</a:t>
            </a:r>
            <a:endParaRPr lang="en-US" altLang="zh-TW" sz="2800" dirty="0" smtClean="0"/>
          </a:p>
          <a:p>
            <a:pPr marL="400050" lvl="1" indent="0">
              <a:lnSpc>
                <a:spcPts val="3600"/>
              </a:lnSpc>
              <a:spcBef>
                <a:spcPts val="600"/>
              </a:spcBef>
              <a:buNone/>
            </a:pPr>
            <a:r>
              <a:rPr lang="zh-TW" altLang="zh-TW" dirty="0" smtClean="0">
                <a:latin typeface="標楷體" panose="03000509000000000000" pitchFamily="65" charset="-120"/>
                <a:ea typeface="標楷體" panose="03000509000000000000" pitchFamily="65" charset="-120"/>
              </a:rPr>
              <a:t>大里杙漳匪</a:t>
            </a:r>
            <a:r>
              <a:rPr lang="zh-TW" altLang="en-US" dirty="0" smtClean="0">
                <a:latin typeface="標楷體" panose="03000509000000000000" pitchFamily="65" charset="-120"/>
                <a:ea typeface="標楷體" panose="03000509000000000000" pitchFamily="65" charset="-120"/>
              </a:rPr>
              <a:t>林士</a:t>
            </a:r>
            <a:r>
              <a:rPr lang="zh-TW" altLang="zh-TW" dirty="0" smtClean="0">
                <a:latin typeface="標楷體" panose="03000509000000000000" pitchFamily="65" charset="-120"/>
                <a:ea typeface="標楷體" panose="03000509000000000000" pitchFamily="65" charset="-120"/>
              </a:rPr>
              <a:t>慊</a:t>
            </a:r>
            <a:r>
              <a:rPr lang="zh-TW" altLang="en-US" dirty="0" smtClean="0">
                <a:latin typeface="標楷體" panose="03000509000000000000" pitchFamily="65" charset="-120"/>
                <a:ea typeface="標楷體" panose="03000509000000000000" pitchFamily="65" charset="-120"/>
              </a:rPr>
              <a:t>等</a:t>
            </a:r>
            <a:r>
              <a:rPr lang="zh-TW" altLang="zh-TW" dirty="0" smtClean="0">
                <a:latin typeface="標楷體" panose="03000509000000000000" pitchFamily="65" charset="-120"/>
                <a:ea typeface="標楷體" panose="03000509000000000000" pitchFamily="65" charset="-120"/>
              </a:rPr>
              <a:t>首先聽邀攻庄尤為起事首惡</a:t>
            </a:r>
            <a:endParaRPr lang="en-US" altLang="zh-TW" dirty="0" smtClean="0"/>
          </a:p>
          <a:p>
            <a:pPr marL="400050" lvl="1" indent="0">
              <a:lnSpc>
                <a:spcPts val="3200"/>
              </a:lnSpc>
              <a:spcBef>
                <a:spcPts val="600"/>
              </a:spcBef>
              <a:buNone/>
            </a:pPr>
            <a:r>
              <a:rPr lang="zh-TW" altLang="zh-TW" dirty="0" smtClean="0"/>
              <a:t>林</a:t>
            </a:r>
            <a:r>
              <a:rPr lang="zh-TW" altLang="zh-TW" dirty="0"/>
              <a:t>士慊</a:t>
            </a:r>
            <a:r>
              <a:rPr lang="zh-TW" altLang="en-US" dirty="0"/>
              <a:t>率領大里杙鄰近</a:t>
            </a:r>
            <a:r>
              <a:rPr lang="zh-TW" altLang="en-US" dirty="0">
                <a:solidFill>
                  <a:srgbClr val="FF0000"/>
                </a:solidFill>
              </a:rPr>
              <a:t>沿邊漳庄</a:t>
            </a:r>
            <a:r>
              <a:rPr lang="zh-TW" altLang="en-US" dirty="0"/>
              <a:t>出戰，總</a:t>
            </a:r>
            <a:r>
              <a:rPr lang="zh-TW" altLang="zh-TW" dirty="0"/>
              <a:t>共</a:t>
            </a:r>
            <a:r>
              <a:rPr lang="zh-TW" altLang="zh-TW" dirty="0">
                <a:solidFill>
                  <a:srgbClr val="FF0000"/>
                </a:solidFill>
              </a:rPr>
              <a:t>攻過</a:t>
            </a:r>
            <a:r>
              <a:rPr lang="zh-TW" altLang="en-US" dirty="0">
                <a:solidFill>
                  <a:srgbClr val="FF0000"/>
                </a:solidFill>
              </a:rPr>
              <a:t> </a:t>
            </a:r>
            <a:r>
              <a:rPr lang="en-US" altLang="zh-TW" dirty="0">
                <a:solidFill>
                  <a:srgbClr val="FF0000"/>
                </a:solidFill>
              </a:rPr>
              <a:t>110</a:t>
            </a:r>
            <a:r>
              <a:rPr lang="zh-TW" altLang="zh-TW" dirty="0">
                <a:solidFill>
                  <a:srgbClr val="FF0000"/>
                </a:solidFill>
              </a:rPr>
              <a:t>庄</a:t>
            </a:r>
            <a:r>
              <a:rPr lang="zh-TW" altLang="en-US" dirty="0">
                <a:solidFill>
                  <a:srgbClr val="FF0000"/>
                </a:solidFill>
              </a:rPr>
              <a:t>。</a:t>
            </a:r>
            <a:endParaRPr lang="en-US" altLang="zh-TW" dirty="0"/>
          </a:p>
          <a:p>
            <a:pPr marL="400050" lvl="1" indent="0">
              <a:lnSpc>
                <a:spcPts val="3600"/>
              </a:lnSpc>
              <a:buNone/>
            </a:pPr>
            <a:r>
              <a:rPr lang="zh-TW" altLang="en-US" dirty="0"/>
              <a:t>戰守以庄為單位，不是</a:t>
            </a:r>
            <a:r>
              <a:rPr lang="zh-TW" altLang="en-US" dirty="0">
                <a:solidFill>
                  <a:srgbClr val="FF0000"/>
                </a:solidFill>
              </a:rPr>
              <a:t>羅漢腳</a:t>
            </a:r>
            <a:r>
              <a:rPr lang="zh-TW" altLang="en-US" dirty="0"/>
              <a:t>（小刀</a:t>
            </a:r>
            <a:r>
              <a:rPr lang="zh-TW" altLang="en-US" dirty="0" smtClean="0"/>
              <a:t>會等</a:t>
            </a:r>
            <a:r>
              <a:rPr lang="zh-TW" altLang="en-US" dirty="0"/>
              <a:t>城鎮遊民），而是從事</a:t>
            </a:r>
            <a:r>
              <a:rPr lang="zh-TW" altLang="en-US" dirty="0">
                <a:solidFill>
                  <a:srgbClr val="FF0000"/>
                </a:solidFill>
              </a:rPr>
              <a:t>界外私墾</a:t>
            </a:r>
            <a:r>
              <a:rPr lang="zh-TW" altLang="en-US" dirty="0"/>
              <a:t>的</a:t>
            </a:r>
            <a:r>
              <a:rPr lang="zh-TW" altLang="en-US" dirty="0">
                <a:solidFill>
                  <a:srgbClr val="FF0000"/>
                </a:solidFill>
              </a:rPr>
              <a:t>沿山勢力</a:t>
            </a:r>
            <a:r>
              <a:rPr lang="zh-TW" altLang="en-US" dirty="0"/>
              <a:t>。</a:t>
            </a:r>
            <a:endParaRPr lang="en-US" altLang="zh-TW" dirty="0"/>
          </a:p>
        </p:txBody>
      </p:sp>
    </p:spTree>
    <p:extLst>
      <p:ext uri="{BB962C8B-B14F-4D97-AF65-F5344CB8AC3E}">
        <p14:creationId xmlns:p14="http://schemas.microsoft.com/office/powerpoint/2010/main" val="48043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020"/>
            <a:ext cx="8424936" cy="6696744"/>
          </a:xfrm>
        </p:spPr>
        <p:txBody>
          <a:bodyPr/>
          <a:lstStyle/>
          <a:p>
            <a:pPr marL="0" indent="0">
              <a:lnSpc>
                <a:spcPts val="2800"/>
              </a:lnSpc>
              <a:spcBef>
                <a:spcPts val="600"/>
              </a:spcBef>
              <a:buNone/>
            </a:pPr>
            <a:r>
              <a:rPr lang="zh-TW" altLang="zh-TW" sz="2000" dirty="0"/>
              <a:t>《平臺紀事本末》</a:t>
            </a:r>
            <a:r>
              <a:rPr lang="zh-TW" altLang="en-US" sz="2000" dirty="0"/>
              <a:t>描述黃仕簡與楊廷樺於乾隆四十七年到彰化縣大里杙逮捕林士慊等漳泉械鬥首犯的情形：</a:t>
            </a:r>
          </a:p>
          <a:p>
            <a:pPr marL="400050" lvl="1" indent="0">
              <a:lnSpc>
                <a:spcPts val="2800"/>
              </a:lnSpc>
              <a:spcBef>
                <a:spcPts val="600"/>
              </a:spcBef>
              <a:spcAft>
                <a:spcPts val="600"/>
              </a:spcAft>
              <a:buNone/>
            </a:pPr>
            <a:r>
              <a:rPr lang="zh-TW" altLang="en-US" sz="2000" dirty="0">
                <a:latin typeface="標楷體" panose="03000509000000000000" pitchFamily="65" charset="-120"/>
                <a:ea typeface="標楷體" panose="03000509000000000000" pitchFamily="65" charset="-120"/>
              </a:rPr>
              <a:t>乾隆四十七年，漳、泉民搆釁焚掠，官兵擒治，其黨羽懼罪，紛紛逃入大里杙。水師提督黃仕簡、臺灣道楊廷樺挾</a:t>
            </a:r>
            <a:r>
              <a:rPr lang="zh-TW" altLang="en-US" sz="2000" dirty="0">
                <a:solidFill>
                  <a:srgbClr val="FF0000"/>
                </a:solidFill>
                <a:latin typeface="標楷體" panose="03000509000000000000" pitchFamily="65" charset="-120"/>
                <a:ea typeface="標楷體" panose="03000509000000000000" pitchFamily="65" charset="-120"/>
              </a:rPr>
              <a:t>重兵壓莊</a:t>
            </a:r>
            <a:r>
              <a:rPr lang="zh-TW" altLang="en-US" sz="2000" dirty="0">
                <a:latin typeface="標楷體" panose="03000509000000000000" pitchFamily="65" charset="-120"/>
                <a:ea typeface="標楷體" panose="03000509000000000000" pitchFamily="65" charset="-120"/>
              </a:rPr>
              <a:t>，搜求罪人。莊人以</a:t>
            </a:r>
            <a:r>
              <a:rPr lang="zh-TW" altLang="en-US" sz="2000" dirty="0">
                <a:solidFill>
                  <a:srgbClr val="FF0000"/>
                </a:solidFill>
                <a:latin typeface="標楷體" panose="03000509000000000000" pitchFamily="65" charset="-120"/>
                <a:ea typeface="標楷體" panose="03000509000000000000" pitchFamily="65" charset="-120"/>
              </a:rPr>
              <a:t>重利賄師</a:t>
            </a:r>
            <a:r>
              <a:rPr lang="zh-TW" altLang="en-US" sz="2000" dirty="0">
                <a:latin typeface="標楷體" panose="03000509000000000000" pitchFamily="65" charset="-120"/>
                <a:ea typeface="標楷體" panose="03000509000000000000" pitchFamily="65" charset="-120"/>
              </a:rPr>
              <a:t>，師退。其</a:t>
            </a:r>
            <a:r>
              <a:rPr lang="zh-TW" altLang="en-US" sz="2000" dirty="0">
                <a:solidFill>
                  <a:srgbClr val="FF0000"/>
                </a:solidFill>
                <a:latin typeface="標楷體" panose="03000509000000000000" pitchFamily="65" charset="-120"/>
                <a:ea typeface="標楷體" panose="03000509000000000000" pitchFamily="65" charset="-120"/>
              </a:rPr>
              <a:t>縛獻者一、二人</a:t>
            </a:r>
            <a:r>
              <a:rPr lang="zh-TW" altLang="en-US" sz="2000" dirty="0">
                <a:latin typeface="標楷體" panose="03000509000000000000" pitchFamily="65" charset="-120"/>
                <a:ea typeface="標楷體" panose="03000509000000000000" pitchFamily="65" charset="-120"/>
              </a:rPr>
              <a:t>，實非黨惡。由是諸無賴之徒益輕官兵，而奸民多生心矣。（平臺紀事本末：</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a:t>
            </a:r>
          </a:p>
          <a:p>
            <a:pPr marL="0" indent="0">
              <a:lnSpc>
                <a:spcPts val="2800"/>
              </a:lnSpc>
              <a:spcBef>
                <a:spcPts val="600"/>
              </a:spcBef>
              <a:buNone/>
            </a:pPr>
            <a:r>
              <a:rPr lang="zh-TW" altLang="en-US" sz="2000" dirty="0"/>
              <a:t>大里杙庄「縛獻」事實上不只一、二人，而是</a:t>
            </a:r>
            <a:r>
              <a:rPr lang="zh-TW" altLang="en-US" sz="2000" dirty="0">
                <a:solidFill>
                  <a:srgbClr val="FF0000"/>
                </a:solidFill>
              </a:rPr>
              <a:t>林士慊在內的</a:t>
            </a:r>
            <a:r>
              <a:rPr lang="en-US" altLang="zh-TW" sz="2000" dirty="0">
                <a:solidFill>
                  <a:srgbClr val="FF0000"/>
                </a:solidFill>
              </a:rPr>
              <a:t>95</a:t>
            </a:r>
            <a:r>
              <a:rPr lang="zh-TW" altLang="en-US" sz="2000" dirty="0">
                <a:solidFill>
                  <a:srgbClr val="FF0000"/>
                </a:solidFill>
              </a:rPr>
              <a:t>人</a:t>
            </a:r>
            <a:r>
              <a:rPr lang="zh-TW" altLang="en-US" sz="2000" dirty="0"/>
              <a:t>。在</a:t>
            </a:r>
            <a:r>
              <a:rPr lang="zh-TW" altLang="en-US" sz="2000" dirty="0">
                <a:solidFill>
                  <a:srgbClr val="FF0000"/>
                </a:solidFill>
              </a:rPr>
              <a:t>未與官軍對抗</a:t>
            </a:r>
            <a:r>
              <a:rPr lang="zh-TW" altLang="en-US" sz="2000" dirty="0"/>
              <a:t>的情形下，交出林士慊等人充數，斬決（彰化、諸羅總共處決</a:t>
            </a:r>
            <a:r>
              <a:rPr lang="en-US" altLang="zh-TW" sz="2000" dirty="0"/>
              <a:t>304</a:t>
            </a:r>
            <a:r>
              <a:rPr lang="zh-TW" altLang="en-US" sz="2000" dirty="0"/>
              <a:t>人）結案，大里杙等沿邊各庄卻仍然保留著令官方畏懼的實力。</a:t>
            </a:r>
            <a:endParaRPr lang="en-US" altLang="zh-TW" sz="2000" dirty="0"/>
          </a:p>
          <a:p>
            <a:pPr marL="0" indent="0">
              <a:lnSpc>
                <a:spcPts val="2800"/>
              </a:lnSpc>
              <a:spcBef>
                <a:spcPts val="600"/>
              </a:spcBef>
              <a:buNone/>
            </a:pPr>
            <a:r>
              <a:rPr lang="zh-TW" altLang="en-US" sz="2000" dirty="0"/>
              <a:t>乾隆五十一年十一月二十七日（</a:t>
            </a:r>
            <a:r>
              <a:rPr lang="en-US" altLang="zh-TW" sz="2000" dirty="0"/>
              <a:t>1787</a:t>
            </a:r>
            <a:r>
              <a:rPr lang="zh-TW" altLang="en-US" sz="2000" dirty="0"/>
              <a:t>年</a:t>
            </a:r>
            <a:r>
              <a:rPr lang="en-US" altLang="zh-TW" sz="2000" dirty="0"/>
              <a:t>1</a:t>
            </a:r>
            <a:r>
              <a:rPr lang="zh-TW" altLang="en-US" sz="2000" dirty="0"/>
              <a:t>月</a:t>
            </a:r>
            <a:r>
              <a:rPr lang="en-US" altLang="zh-TW" sz="2000" dirty="0"/>
              <a:t>16</a:t>
            </a:r>
            <a:r>
              <a:rPr lang="zh-TW" altLang="en-US" sz="2000" dirty="0"/>
              <a:t>日）勦捕林爽文的聯合部隊（府城鎮標中營</a:t>
            </a:r>
            <a:r>
              <a:rPr lang="en-US" altLang="zh-TW" sz="2000" dirty="0"/>
              <a:t>300</a:t>
            </a:r>
            <a:r>
              <a:rPr lang="zh-TW" altLang="en-US" sz="2000" dirty="0"/>
              <a:t>名、北路協彰化縣駐軍</a:t>
            </a:r>
            <a:r>
              <a:rPr lang="en-US" altLang="zh-TW" sz="2000" dirty="0"/>
              <a:t>300</a:t>
            </a:r>
            <a:r>
              <a:rPr lang="zh-TW" altLang="en-US" sz="2000" dirty="0"/>
              <a:t>名、猫霧捒汛汛兵</a:t>
            </a:r>
            <a:r>
              <a:rPr lang="en-US" altLang="zh-TW" sz="2000" dirty="0"/>
              <a:t>165</a:t>
            </a:r>
            <a:r>
              <a:rPr lang="zh-TW" altLang="en-US" sz="2000" dirty="0"/>
              <a:t>名及民壯百餘名，合計約九百人），於猫霧捒汛</a:t>
            </a:r>
            <a:r>
              <a:rPr lang="zh-TW" altLang="en-US" sz="2000" dirty="0">
                <a:solidFill>
                  <a:srgbClr val="FF0000"/>
                </a:solidFill>
              </a:rPr>
              <a:t>大墩營盤</a:t>
            </a:r>
            <a:r>
              <a:rPr lang="zh-TW" altLang="en-US" sz="2000" dirty="0"/>
              <a:t>凌晨遇襲，全軍覆沒，隔一日林軍攻下彰化縣城殺死臺灣知府孫景燧在內的大小官員。</a:t>
            </a:r>
            <a:endParaRPr lang="en-US" altLang="zh-TW" sz="2000" dirty="0"/>
          </a:p>
          <a:p>
            <a:pPr marL="0" indent="0">
              <a:lnSpc>
                <a:spcPts val="2800"/>
              </a:lnSpc>
              <a:spcBef>
                <a:spcPts val="600"/>
              </a:spcBef>
              <a:buNone/>
            </a:pPr>
            <a:r>
              <a:rPr lang="zh-TW" altLang="en-US" sz="2000" dirty="0"/>
              <a:t>林爽文等勢力最盛時，清廷僅存府城以及位於南北兩端的</a:t>
            </a:r>
            <a:r>
              <a:rPr lang="zh-TW" altLang="en-US" sz="2000" dirty="0">
                <a:solidFill>
                  <a:srgbClr val="FF0000"/>
                </a:solidFill>
              </a:rPr>
              <a:t>上淡水艋舺汛</a:t>
            </a:r>
            <a:r>
              <a:rPr lang="zh-TW" altLang="en-US" sz="2000" dirty="0"/>
              <a:t>與</a:t>
            </a:r>
            <a:r>
              <a:rPr lang="zh-TW" altLang="en-US" sz="2000" dirty="0">
                <a:solidFill>
                  <a:srgbClr val="FF0000"/>
                </a:solidFill>
              </a:rPr>
              <a:t>下淡水山豬毛汛</a:t>
            </a:r>
            <a:r>
              <a:rPr lang="zh-TW" altLang="en-US" sz="2000" dirty="0"/>
              <a:t>孤守。</a:t>
            </a:r>
            <a:endParaRPr lang="en-US" altLang="zh-TW" sz="2000" dirty="0"/>
          </a:p>
          <a:p>
            <a:pPr marL="0" indent="0">
              <a:lnSpc>
                <a:spcPts val="2800"/>
              </a:lnSpc>
              <a:spcBef>
                <a:spcPts val="600"/>
              </a:spcBef>
              <a:buNone/>
            </a:pPr>
            <a:r>
              <a:rPr lang="zh-TW" altLang="en-US" sz="2000" dirty="0"/>
              <a:t>清廷動員六萬大軍，費時一年，方得攻陷大里杙，最後殲滅林軍仍靠</a:t>
            </a:r>
            <a:r>
              <a:rPr lang="zh-TW" altLang="en-US" sz="2000" dirty="0">
                <a:solidFill>
                  <a:srgbClr val="FF0000"/>
                </a:solidFill>
              </a:rPr>
              <a:t>沿山勢力的天敵：內山生番</a:t>
            </a:r>
            <a:r>
              <a:rPr lang="zh-TW" altLang="en-US" sz="2000" dirty="0"/>
              <a:t>。</a:t>
            </a:r>
          </a:p>
        </p:txBody>
      </p:sp>
    </p:spTree>
    <p:extLst>
      <p:ext uri="{BB962C8B-B14F-4D97-AF65-F5344CB8AC3E}">
        <p14:creationId xmlns:p14="http://schemas.microsoft.com/office/powerpoint/2010/main" val="36925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48680"/>
            <a:ext cx="8424936" cy="6048672"/>
          </a:xfrm>
        </p:spPr>
        <p:txBody>
          <a:bodyPr/>
          <a:lstStyle/>
          <a:p>
            <a:pPr marL="0" indent="0" algn="ctr">
              <a:spcBef>
                <a:spcPts val="1200"/>
              </a:spcBef>
              <a:buNone/>
            </a:pPr>
            <a:r>
              <a:rPr lang="zh-TW" altLang="en-US" sz="3600" dirty="0"/>
              <a:t>界外私墾與「</a:t>
            </a:r>
            <a:r>
              <a:rPr lang="zh-TW" altLang="en-US" sz="3600" dirty="0">
                <a:solidFill>
                  <a:srgbClr val="FF0000"/>
                </a:solidFill>
                <a:latin typeface="標楷體" panose="03000509000000000000" pitchFamily="65" charset="-120"/>
                <a:ea typeface="標楷體" panose="03000509000000000000" pitchFamily="65" charset="-120"/>
              </a:rPr>
              <a:t>弄兵之漸</a:t>
            </a:r>
            <a:r>
              <a:rPr lang="zh-TW" altLang="en-US" sz="3600" dirty="0"/>
              <a:t>」</a:t>
            </a:r>
            <a:endParaRPr lang="en-US" altLang="zh-TW" sz="3600" dirty="0"/>
          </a:p>
          <a:p>
            <a:pPr marL="0" indent="0">
              <a:spcBef>
                <a:spcPts val="1800"/>
              </a:spcBef>
              <a:buNone/>
            </a:pPr>
            <a:r>
              <a:rPr lang="zh-TW" altLang="en-US" sz="2800" dirty="0" smtClean="0"/>
              <a:t>乾隆</a:t>
            </a:r>
            <a:r>
              <a:rPr lang="zh-TW" altLang="en-US" sz="2800" dirty="0"/>
              <a:t>帝檢討清代臺灣最大的動亂：林爽文事件</a:t>
            </a:r>
            <a:endParaRPr lang="en-US" altLang="zh-TW" sz="2800" dirty="0"/>
          </a:p>
          <a:p>
            <a:pPr marL="400050" lvl="1" indent="0">
              <a:lnSpc>
                <a:spcPts val="3200"/>
              </a:lnSpc>
              <a:spcBef>
                <a:spcPts val="1200"/>
              </a:spcBef>
              <a:spcAft>
                <a:spcPts val="600"/>
              </a:spcAft>
              <a:buNone/>
            </a:pPr>
            <a:r>
              <a:rPr lang="zh-TW" altLang="zh-TW" dirty="0">
                <a:latin typeface="標楷體" panose="03000509000000000000" pitchFamily="65" charset="-120"/>
                <a:ea typeface="標楷體" panose="03000509000000000000" pitchFamily="65" charset="-120"/>
              </a:rPr>
              <a:t>自近年楊景素議立界限之後，將界外良田美產轉畀生番；生番不事耕種，</a:t>
            </a:r>
            <a:r>
              <a:rPr lang="zh-TW" altLang="zh-TW" dirty="0">
                <a:solidFill>
                  <a:srgbClr val="FF0000"/>
                </a:solidFill>
                <a:latin typeface="標楷體" panose="03000509000000000000" pitchFamily="65" charset="-120"/>
                <a:ea typeface="標楷體" panose="03000509000000000000" pitchFamily="65" charset="-120"/>
              </a:rPr>
              <a:t>內地無業游民竊渡偷墾，地方官諉之界外，不復稽察</a:t>
            </a:r>
            <a:r>
              <a:rPr lang="zh-TW" altLang="zh-TW" dirty="0">
                <a:latin typeface="標楷體" panose="03000509000000000000" pitchFamily="65" charset="-120"/>
                <a:ea typeface="標楷體" panose="03000509000000000000" pitchFamily="65" charset="-120"/>
              </a:rPr>
              <a:t>。於是，奸匪尤易藏匿。（欽定平定臺灣紀略）</a:t>
            </a:r>
          </a:p>
          <a:p>
            <a:pPr marL="400050" lvl="1" indent="0">
              <a:lnSpc>
                <a:spcPts val="3200"/>
              </a:lnSpc>
              <a:spcBef>
                <a:spcPts val="1200"/>
              </a:spcBef>
              <a:spcAft>
                <a:spcPts val="600"/>
              </a:spcAft>
              <a:buNone/>
            </a:pPr>
            <a:r>
              <a:rPr lang="zh-TW" altLang="zh-TW" dirty="0">
                <a:latin typeface="標楷體" panose="03000509000000000000" pitchFamily="65" charset="-120"/>
                <a:ea typeface="標楷體" panose="03000509000000000000" pitchFamily="65" charset="-120"/>
              </a:rPr>
              <a:t>無藉遊民，往往偷渡，私墾近番隙地。地方官又置之界外，不能設法稽察，</a:t>
            </a:r>
            <a:r>
              <a:rPr lang="zh-TW" altLang="zh-TW" dirty="0">
                <a:solidFill>
                  <a:srgbClr val="FF0000"/>
                </a:solidFill>
                <a:latin typeface="標楷體" panose="03000509000000000000" pitchFamily="65" charset="-120"/>
                <a:ea typeface="標楷體" panose="03000509000000000000" pitchFamily="65" charset="-120"/>
              </a:rPr>
              <a:t>以致習於械鬥，遂開弄兵之漸</a:t>
            </a:r>
            <a:r>
              <a:rPr lang="zh-TW" altLang="zh-TW" dirty="0">
                <a:latin typeface="標楷體" panose="03000509000000000000" pitchFamily="65" charset="-120"/>
                <a:ea typeface="標楷體" panose="03000509000000000000" pitchFamily="65" charset="-120"/>
              </a:rPr>
              <a:t>。（欽定平定臺灣紀略）</a:t>
            </a:r>
          </a:p>
        </p:txBody>
      </p:sp>
    </p:spTree>
    <p:extLst>
      <p:ext uri="{BB962C8B-B14F-4D97-AF65-F5344CB8AC3E}">
        <p14:creationId xmlns:p14="http://schemas.microsoft.com/office/powerpoint/2010/main" val="389700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892" y="188640"/>
            <a:ext cx="8352603" cy="6552728"/>
          </a:xfrm>
        </p:spPr>
        <p:txBody>
          <a:bodyPr/>
          <a:lstStyle/>
          <a:p>
            <a:pPr marL="0" indent="0" algn="ctr">
              <a:buNone/>
            </a:pPr>
            <a:r>
              <a:rPr lang="zh-TW" altLang="en-US" dirty="0"/>
              <a:t>所謂的「</a:t>
            </a:r>
            <a:r>
              <a:rPr lang="zh-TW" altLang="en-US" dirty="0">
                <a:solidFill>
                  <a:srgbClr val="FF0000"/>
                </a:solidFill>
              </a:rPr>
              <a:t>弄兵之漸</a:t>
            </a:r>
            <a:r>
              <a:rPr lang="zh-TW" altLang="en-US" dirty="0"/>
              <a:t>」</a:t>
            </a:r>
            <a:endParaRPr lang="en-US" altLang="zh-TW" dirty="0"/>
          </a:p>
          <a:p>
            <a:pPr marL="0" indent="0">
              <a:lnSpc>
                <a:spcPts val="3200"/>
              </a:lnSpc>
              <a:spcBef>
                <a:spcPts val="1200"/>
              </a:spcBef>
              <a:buNone/>
            </a:pPr>
            <a:r>
              <a:rPr lang="zh-TW" altLang="en-US" sz="2400" dirty="0"/>
              <a:t>有一群在邊界內外穿梭出入營生的漢人，在劃界遷民封禁界外時期，不得不武裝自己及形成會黨形式的</a:t>
            </a:r>
            <a:r>
              <a:rPr lang="zh-TW" altLang="en-US" sz="2400" dirty="0">
                <a:solidFill>
                  <a:srgbClr val="FF0000"/>
                </a:solidFill>
              </a:rPr>
              <a:t>準軍事組織</a:t>
            </a:r>
            <a:r>
              <a:rPr lang="zh-TW" altLang="en-US" sz="2400" dirty="0"/>
              <a:t>，以保護自己在界外進行私墾及山林利益之擷取，或也不免使用此武力來解決彼此間的紛爭（</a:t>
            </a:r>
            <a:r>
              <a:rPr lang="zh-TW" altLang="en-US" sz="2400" dirty="0">
                <a:solidFill>
                  <a:srgbClr val="FF0000"/>
                </a:solidFill>
              </a:rPr>
              <a:t>械鬥</a:t>
            </a:r>
            <a:r>
              <a:rPr lang="zh-TW" altLang="en-US" sz="2400" dirty="0"/>
              <a:t>）。</a:t>
            </a:r>
            <a:endParaRPr lang="en-US" altLang="zh-TW" sz="2400" dirty="0"/>
          </a:p>
          <a:p>
            <a:pPr marL="0" indent="0">
              <a:lnSpc>
                <a:spcPts val="3200"/>
              </a:lnSpc>
              <a:spcBef>
                <a:spcPts val="1200"/>
              </a:spcBef>
              <a:buNone/>
            </a:pPr>
            <a:r>
              <a:rPr lang="zh-TW" altLang="en-US" sz="2400" dirty="0"/>
              <a:t>在國家迫於開墾規模的現實與治安的問題開放界外准墾時，</a:t>
            </a:r>
            <a:r>
              <a:rPr lang="zh-TW" altLang="en-US" sz="2400" dirty="0">
                <a:solidFill>
                  <a:srgbClr val="FF0000"/>
                </a:solidFill>
              </a:rPr>
              <a:t>拙於體制內遊戲規則</a:t>
            </a:r>
            <a:r>
              <a:rPr lang="zh-TW" altLang="en-US" sz="2400" dirty="0"/>
              <a:t>的這一批人，卻無法與那些官方關係良好且兼具財勢的傳統菁英們競爭，取得合法業戶身分，保障自己在界外非法私墾時好不容易取得的既有利益。</a:t>
            </a:r>
            <a:endParaRPr lang="en-US" altLang="zh-TW" sz="2400" dirty="0"/>
          </a:p>
          <a:p>
            <a:pPr marL="0" indent="0">
              <a:lnSpc>
                <a:spcPts val="3200"/>
              </a:lnSpc>
              <a:spcBef>
                <a:spcPts val="1200"/>
              </a:spcBef>
              <a:buNone/>
            </a:pPr>
            <a:r>
              <a:rPr lang="zh-TW" altLang="en-US" sz="2400" dirty="0"/>
              <a:t>這群人的</a:t>
            </a:r>
            <a:r>
              <a:rPr lang="zh-TW" altLang="en-US" sz="2400" dirty="0">
                <a:solidFill>
                  <a:srgbClr val="FF0000"/>
                </a:solidFill>
              </a:rPr>
              <a:t>利益既來自國家權力的缺席</a:t>
            </a:r>
            <a:r>
              <a:rPr lang="zh-TW" altLang="en-US" sz="2400" dirty="0"/>
              <a:t>，也</a:t>
            </a:r>
            <a:r>
              <a:rPr lang="zh-TW" altLang="en-US" sz="2400" dirty="0">
                <a:solidFill>
                  <a:srgbClr val="FF0000"/>
                </a:solidFill>
              </a:rPr>
              <a:t>玩不慣國家設定的遊戲規則</a:t>
            </a:r>
            <a:r>
              <a:rPr lang="zh-TW" altLang="en-US" sz="2400" dirty="0"/>
              <a:t>，對</a:t>
            </a:r>
            <a:r>
              <a:rPr lang="zh-TW" altLang="en-US" sz="2400" dirty="0">
                <a:solidFill>
                  <a:srgbClr val="FF0000"/>
                </a:solidFill>
              </a:rPr>
              <a:t>國家權力延伸進入界外</a:t>
            </a:r>
            <a:r>
              <a:rPr lang="zh-TW" altLang="en-US" sz="2400" dirty="0"/>
              <a:t>，自然十分忌諱。</a:t>
            </a:r>
            <a:endParaRPr lang="en-US" altLang="zh-TW" sz="2400" dirty="0"/>
          </a:p>
          <a:p>
            <a:pPr marL="0" indent="0">
              <a:lnSpc>
                <a:spcPts val="3200"/>
              </a:lnSpc>
              <a:spcBef>
                <a:spcPts val="1200"/>
              </a:spcBef>
              <a:buNone/>
            </a:pPr>
            <a:r>
              <a:rPr lang="zh-TW" altLang="en-US" sz="2400" dirty="0"/>
              <a:t>當意圖進入界外進行實質治理的國家視此民間力量為統治威脅，不願將之收編納入體制，而且試圖解散其組織、捕殺其帶頭成員時，直接的武力對抗就難以避免了。</a:t>
            </a:r>
            <a:endParaRPr lang="en-US" altLang="zh-TW" sz="2400" dirty="0"/>
          </a:p>
        </p:txBody>
      </p:sp>
    </p:spTree>
    <p:extLst>
      <p:ext uri="{BB962C8B-B14F-4D97-AF65-F5344CB8AC3E}">
        <p14:creationId xmlns:p14="http://schemas.microsoft.com/office/powerpoint/2010/main" val="29479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內容版面配置區 2"/>
          <p:cNvSpPr txBox="1">
            <a:spLocks/>
          </p:cNvSpPr>
          <p:nvPr/>
        </p:nvSpPr>
        <p:spPr>
          <a:xfrm>
            <a:off x="683892" y="188640"/>
            <a:ext cx="8352603" cy="655272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Tx/>
              <a:buNone/>
            </a:pPr>
            <a:endParaRPr lang="en-US" altLang="zh-TW" sz="2400" kern="0" dirty="0"/>
          </a:p>
        </p:txBody>
      </p:sp>
      <p:sp>
        <p:nvSpPr>
          <p:cNvPr id="3" name="矩形 2"/>
          <p:cNvSpPr/>
          <p:nvPr/>
        </p:nvSpPr>
        <p:spPr>
          <a:xfrm>
            <a:off x="458253" y="148812"/>
            <a:ext cx="7571303" cy="6560377"/>
          </a:xfrm>
          <a:prstGeom prst="rect">
            <a:avLst/>
          </a:prstGeom>
        </p:spPr>
        <p:txBody>
          <a:bodyPr vert="eaVert" wrap="square">
            <a:spAutoFit/>
          </a:bodyPr>
          <a:lstStyle/>
          <a:p>
            <a:pPr lvl="1"/>
            <a:r>
              <a:rPr lang="zh-TW" altLang="en-US" sz="2400" dirty="0">
                <a:latin typeface="標楷體" panose="03000509000000000000" pitchFamily="65" charset="-120"/>
                <a:ea typeface="標楷體" panose="03000509000000000000" pitchFamily="65" charset="-120"/>
              </a:rPr>
              <a:t>乾隆五十一年十一月十五日吾帶</a:t>
            </a:r>
            <a:r>
              <a:rPr lang="zh-TW" altLang="en-US" sz="2400" dirty="0">
                <a:solidFill>
                  <a:srgbClr val="FF0000"/>
                </a:solidFill>
                <a:latin typeface="標楷體" panose="03000509000000000000" pitchFamily="65" charset="-120"/>
                <a:ea typeface="標楷體" panose="03000509000000000000" pitchFamily="65" charset="-120"/>
              </a:rPr>
              <a:t>張鳳華</a:t>
            </a:r>
            <a:r>
              <a:rPr lang="zh-TW" altLang="en-US" sz="2400" dirty="0">
                <a:latin typeface="標楷體" panose="03000509000000000000" pitchFamily="65" charset="-120"/>
                <a:ea typeface="標楷體" panose="03000509000000000000" pitchFamily="65" charset="-120"/>
              </a:rPr>
              <a:t>、江進士等祭</a:t>
            </a:r>
            <a:r>
              <a:rPr lang="zh-TW" altLang="en-US" sz="2400" dirty="0">
                <a:solidFill>
                  <a:srgbClr val="FF0000"/>
                </a:solidFill>
                <a:latin typeface="標楷體" panose="03000509000000000000" pitchFamily="65" charset="-120"/>
                <a:ea typeface="標楷體" panose="03000509000000000000" pitchFamily="65" charset="-120"/>
              </a:rPr>
              <a:t>打蘭</a:t>
            </a:r>
            <a:r>
              <a:rPr lang="zh-TW" altLang="en-US" sz="2400" dirty="0">
                <a:latin typeface="標楷體" panose="03000509000000000000" pitchFamily="65" charset="-120"/>
                <a:ea typeface="標楷體" panose="03000509000000000000" pitchFamily="65" charset="-120"/>
              </a:rPr>
              <a:t>（卓蘭）</a:t>
            </a:r>
            <a:r>
              <a:rPr lang="zh-TW" altLang="en-US" sz="2400" dirty="0">
                <a:solidFill>
                  <a:srgbClr val="FF0000"/>
                </a:solidFill>
                <a:latin typeface="標楷體" panose="03000509000000000000" pitchFamily="65" charset="-120"/>
                <a:ea typeface="標楷體" panose="03000509000000000000" pitchFamily="65" charset="-120"/>
              </a:rPr>
              <a:t>山神</a:t>
            </a:r>
            <a:r>
              <a:rPr lang="zh-TW" altLang="en-US" sz="2400" dirty="0">
                <a:latin typeface="標楷體" panose="03000509000000000000" pitchFamily="65" charset="-120"/>
                <a:ea typeface="標楷體" panose="03000509000000000000" pitchFamily="65" charset="-120"/>
              </a:rPr>
              <a:t>。至十八日，林爽文等打破大墩就反。蒙淡分憲徐（淡水同知徐夢麟）</a:t>
            </a:r>
            <a:r>
              <a:rPr lang="zh-TW" altLang="en-US" sz="2400" dirty="0">
                <a:solidFill>
                  <a:srgbClr val="FF0000"/>
                </a:solidFill>
                <a:latin typeface="標楷體" panose="03000509000000000000" pitchFamily="65" charset="-120"/>
                <a:ea typeface="標楷體" panose="03000509000000000000" pitchFamily="65" charset="-120"/>
              </a:rPr>
              <a:t>招吾同張仕、黃元等招出生番把隘、隨軍</a:t>
            </a:r>
            <a:r>
              <a:rPr lang="zh-TW" altLang="en-US" sz="2400" dirty="0">
                <a:latin typeface="標楷體" panose="03000509000000000000" pitchFamily="65" charset="-120"/>
                <a:ea typeface="標楷體" panose="03000509000000000000" pitchFamily="65" charset="-120"/>
              </a:rPr>
              <a:t>。（劉中立家族譜）</a:t>
            </a:r>
            <a:endParaRPr lang="en-US" altLang="zh-TW" sz="2400" dirty="0">
              <a:latin typeface="標楷體" panose="03000509000000000000" pitchFamily="65" charset="-120"/>
              <a:ea typeface="標楷體" panose="03000509000000000000" pitchFamily="65" charset="-120"/>
            </a:endParaRPr>
          </a:p>
          <a:p>
            <a:pPr lvl="1"/>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立</a:t>
            </a:r>
            <a:r>
              <a:rPr lang="zh-TW" altLang="en-US" sz="2400" dirty="0">
                <a:solidFill>
                  <a:srgbClr val="FF0000"/>
                </a:solidFill>
                <a:latin typeface="標楷體" panose="03000509000000000000" pitchFamily="65" charset="-120"/>
                <a:ea typeface="標楷體" panose="03000509000000000000" pitchFamily="65" charset="-120"/>
              </a:rPr>
              <a:t>甘結效義字</a:t>
            </a:r>
            <a:r>
              <a:rPr lang="zh-TW" altLang="en-US" sz="2400" dirty="0">
                <a:latin typeface="標楷體" panose="03000509000000000000" pitchFamily="65" charset="-120"/>
                <a:ea typeface="標楷體" panose="03000509000000000000" pitchFamily="65" charset="-120"/>
              </a:rPr>
              <a:t>人劉立、黃元、張士（張仕）今當岸通事潘明慈、岸裡社主潘士興、粵義首張鳳華等身前遵領　列憲札諭，購募生番堵禦賊匪助剿等因。元等即日承任，</a:t>
            </a:r>
            <a:r>
              <a:rPr lang="zh-TW" altLang="en-US" sz="2400" dirty="0">
                <a:solidFill>
                  <a:srgbClr val="FF0000"/>
                </a:solidFill>
                <a:latin typeface="標楷體" panose="03000509000000000000" pitchFamily="65" charset="-120"/>
                <a:ea typeface="標楷體" panose="03000509000000000000" pitchFamily="65" charset="-120"/>
              </a:rPr>
              <a:t>攜率岸社近屬屋鰲、沙里興等十三社內山生番（按即獅仔等十三社歸化生番）在黃竹坑、坪林仔、旱溪、赤土崎、松柏崗等處通路要地分屯堵禦，不致賊匪逃入竄匿</a:t>
            </a:r>
            <a:r>
              <a:rPr lang="zh-TW" altLang="en-US" sz="2400" dirty="0">
                <a:latin typeface="標楷體" panose="03000509000000000000" pitchFamily="65" charset="-120"/>
                <a:ea typeface="標楷體" panose="03000509000000000000" pitchFamily="65" charset="-120"/>
              </a:rPr>
              <a:t>遺誤等情。元等如有遺誤，任憑通事等稟　官治罪，不敢冒結。合立甘結效義字是實</a:t>
            </a:r>
          </a:p>
          <a:p>
            <a:pPr lvl="1"/>
            <a:r>
              <a:rPr lang="zh-TW" altLang="en-US" sz="2400" dirty="0">
                <a:latin typeface="標楷體" panose="03000509000000000000" pitchFamily="65" charset="-120"/>
                <a:ea typeface="標楷體" panose="03000509000000000000" pitchFamily="65" charset="-120"/>
              </a:rPr>
              <a:t>在場見保認　黃養茲、黃阿宣</a:t>
            </a:r>
          </a:p>
          <a:p>
            <a:pPr lvl="1"/>
            <a:r>
              <a:rPr lang="zh-TW" altLang="en-US" sz="2400" dirty="0">
                <a:latin typeface="標楷體" panose="03000509000000000000" pitchFamily="65" charset="-120"/>
                <a:ea typeface="標楷體" panose="03000509000000000000" pitchFamily="65" charset="-120"/>
              </a:rPr>
              <a:t>乾隆五十二年七月（缺）日立甘結效義字　劉立、黃元、張士</a:t>
            </a:r>
          </a:p>
          <a:p>
            <a:pPr lvl="1"/>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37904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3" name="文字方塊 2"/>
          <p:cNvSpPr txBox="1"/>
          <p:nvPr/>
        </p:nvSpPr>
        <p:spPr>
          <a:xfrm>
            <a:off x="6210761" y="139884"/>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岸番</a:t>
            </a: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橢圓 7">
            <a:extLst>
              <a:ext uri="{FF2B5EF4-FFF2-40B4-BE49-F238E27FC236}">
                <a16:creationId xmlns:a16="http://schemas.microsoft.com/office/drawing/2014/main" id="{127DE33F-5FAB-47A8-8A12-440812273A9A}"/>
              </a:ext>
            </a:extLst>
          </p:cNvPr>
          <p:cNvSpPr/>
          <p:nvPr/>
        </p:nvSpPr>
        <p:spPr>
          <a:xfrm>
            <a:off x="5868144" y="2564904"/>
            <a:ext cx="504056" cy="2589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a:extLst>
              <a:ext uri="{FF2B5EF4-FFF2-40B4-BE49-F238E27FC236}">
                <a16:creationId xmlns:a16="http://schemas.microsoft.com/office/drawing/2014/main" id="{3ACCF566-6AF3-45E4-A100-9F2E5FC90B85}"/>
              </a:ext>
            </a:extLst>
          </p:cNvPr>
          <p:cNvSpPr/>
          <p:nvPr/>
        </p:nvSpPr>
        <p:spPr>
          <a:xfrm>
            <a:off x="4707666" y="1885020"/>
            <a:ext cx="504056" cy="2478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123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892" y="188640"/>
            <a:ext cx="8352603" cy="6552728"/>
          </a:xfrm>
        </p:spPr>
        <p:txBody>
          <a:bodyPr/>
          <a:lstStyle/>
          <a:p>
            <a:pPr marL="0" indent="0">
              <a:buNone/>
            </a:pPr>
            <a:r>
              <a:rPr lang="zh-TW" altLang="zh-TW" sz="2400" dirty="0"/>
              <a:t>林爽文於起事後翌日（十一月二十九日）至彰化縣城南門外的教場舉行聚會，分授官職及公開處決俘獲的官員長庚、劉亨基等，並告知眾頭目：「你們不要害怕，只管跟了我去，就是不能成事，都逃到內山裡，可以躲避」</a:t>
            </a:r>
            <a:r>
              <a:rPr lang="zh-TW" altLang="zh-TW" sz="2400" dirty="0" smtClean="0"/>
              <a:t>。</a:t>
            </a:r>
            <a:endParaRPr lang="en-US" altLang="zh-TW" sz="2400" dirty="0" smtClean="0"/>
          </a:p>
          <a:p>
            <a:pPr marL="0" indent="0">
              <a:buNone/>
            </a:pPr>
            <a:r>
              <a:rPr lang="zh-TW" altLang="zh-TW" sz="2400" dirty="0" smtClean="0"/>
              <a:t>在</a:t>
            </a:r>
            <a:r>
              <a:rPr lang="zh-TW" altLang="zh-TW" sz="2400" dirty="0"/>
              <a:t>場同夥還有「在內山水沙連交界地方，拿鹽、布與生番貿易鹿皮、鹿筋等物」的</a:t>
            </a:r>
            <a:r>
              <a:rPr lang="zh-TW" altLang="zh-TW" sz="2400" dirty="0">
                <a:solidFill>
                  <a:srgbClr val="FF0000"/>
                </a:solidFill>
              </a:rPr>
              <a:t>生番通事杜美（杜敷、杜孚）。杜美為漳州人且加入天地會，那時與林爽文及眾人約定：「若逃往內山時，就可在那裡（水沙連內山）躲避」</a:t>
            </a:r>
            <a:r>
              <a:rPr lang="zh-TW" altLang="zh-TW" sz="2400" dirty="0"/>
              <a:t>。</a:t>
            </a:r>
            <a:endParaRPr lang="en-US" altLang="zh-TW" sz="2400" dirty="0"/>
          </a:p>
          <a:p>
            <a:pPr marL="0" indent="0">
              <a:buNone/>
            </a:pPr>
            <a:r>
              <a:rPr lang="zh-TW" altLang="en-US" sz="2400" dirty="0"/>
              <a:t>福康安訪實林爽文父母家屬藏匿在水裡番社，並透過楊振文、曾大源聯絡上舊曾相識的杜敷。福康安知道只有杜敷「素能駕馭番眾」，透過「剴切曉諭，示以重賞」，寄望他能協助「弋獲」家眷，並就之追出林爽文</a:t>
            </a:r>
            <a:r>
              <a:rPr lang="zh-TW" altLang="en-US" sz="2400" dirty="0" smtClean="0"/>
              <a:t>。</a:t>
            </a:r>
            <a:endParaRPr lang="en-US" altLang="zh-TW" sz="2400" dirty="0" smtClean="0"/>
          </a:p>
          <a:p>
            <a:pPr marL="0" indent="0">
              <a:buNone/>
            </a:pPr>
            <a:r>
              <a:rPr lang="zh-TW" altLang="en-US" sz="2400" dirty="0" smtClean="0"/>
              <a:t>先</a:t>
            </a:r>
            <a:r>
              <a:rPr lang="zh-TW" altLang="en-US" sz="2400" dirty="0"/>
              <a:t>曾下旨：「</a:t>
            </a:r>
            <a:r>
              <a:rPr lang="zh-TW" altLang="en-US" sz="2400" dirty="0">
                <a:solidFill>
                  <a:srgbClr val="FF0000"/>
                </a:solidFill>
              </a:rPr>
              <a:t>將杜美一犯嚴拿務獲，解京審辦</a:t>
            </a:r>
            <a:r>
              <a:rPr lang="zh-TW" altLang="en-US" sz="2400" dirty="0"/>
              <a:t>」的高宗，見到福康安奏內提出此議，無可奈何之下，硃批：「</a:t>
            </a:r>
            <a:r>
              <a:rPr lang="zh-TW" altLang="en-US" sz="2400" dirty="0">
                <a:solidFill>
                  <a:srgbClr val="FF0000"/>
                </a:solidFill>
              </a:rPr>
              <a:t>不能批，祇得如此</a:t>
            </a:r>
            <a:r>
              <a:rPr lang="zh-TW" altLang="en-US" sz="2400" dirty="0"/>
              <a:t>」。</a:t>
            </a:r>
            <a:endParaRPr lang="en-US" altLang="zh-TW" sz="2400" dirty="0"/>
          </a:p>
        </p:txBody>
      </p:sp>
    </p:spTree>
    <p:extLst>
      <p:ext uri="{BB962C8B-B14F-4D97-AF65-F5344CB8AC3E}">
        <p14:creationId xmlns:p14="http://schemas.microsoft.com/office/powerpoint/2010/main" val="29508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58432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2" name="橢圓 1"/>
          <p:cNvSpPr/>
          <p:nvPr/>
        </p:nvSpPr>
        <p:spPr>
          <a:xfrm>
            <a:off x="5940152" y="1772816"/>
            <a:ext cx="504056" cy="279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7380312" y="194400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橢圓 7"/>
          <p:cNvSpPr/>
          <p:nvPr/>
        </p:nvSpPr>
        <p:spPr>
          <a:xfrm>
            <a:off x="1907704" y="1124744"/>
            <a:ext cx="1152128"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a:off x="4211960" y="1340768"/>
            <a:ext cx="495672" cy="544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6192180" y="167342"/>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岸番</a:t>
            </a: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3" name="等腰三角形 2"/>
          <p:cNvSpPr/>
          <p:nvPr/>
        </p:nvSpPr>
        <p:spPr>
          <a:xfrm rot="20241384">
            <a:off x="6297922" y="1064924"/>
            <a:ext cx="1275296" cy="897402"/>
          </a:xfrm>
          <a:prstGeom prst="triangl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橢圓 5"/>
          <p:cNvSpPr/>
          <p:nvPr/>
        </p:nvSpPr>
        <p:spPr>
          <a:xfrm>
            <a:off x="4211960" y="1885020"/>
            <a:ext cx="428043" cy="53586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橢圓 9">
            <a:extLst>
              <a:ext uri="{FF2B5EF4-FFF2-40B4-BE49-F238E27FC236}">
                <a16:creationId xmlns:a16="http://schemas.microsoft.com/office/drawing/2014/main" id="{127DE33F-5FAB-47A8-8A12-440812273A9A}"/>
              </a:ext>
            </a:extLst>
          </p:cNvPr>
          <p:cNvSpPr/>
          <p:nvPr/>
        </p:nvSpPr>
        <p:spPr>
          <a:xfrm>
            <a:off x="5868144" y="2564904"/>
            <a:ext cx="504056" cy="2589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a:extLst>
              <a:ext uri="{FF2B5EF4-FFF2-40B4-BE49-F238E27FC236}">
                <a16:creationId xmlns:a16="http://schemas.microsoft.com/office/drawing/2014/main" id="{3ACCF566-6AF3-45E4-A100-9F2E5FC90B85}"/>
              </a:ext>
            </a:extLst>
          </p:cNvPr>
          <p:cNvSpPr/>
          <p:nvPr/>
        </p:nvSpPr>
        <p:spPr>
          <a:xfrm>
            <a:off x="4707666" y="1885020"/>
            <a:ext cx="504056" cy="2478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46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3"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6443465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
        <p:nvSpPr>
          <p:cNvPr id="3" name="文字方塊 2"/>
          <p:cNvSpPr txBox="1"/>
          <p:nvPr/>
        </p:nvSpPr>
        <p:spPr>
          <a:xfrm>
            <a:off x="4211960" y="4941168"/>
            <a:ext cx="307777" cy="50405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rPr>
              <a:t>爽文路</a:t>
            </a:r>
          </a:p>
        </p:txBody>
      </p:sp>
    </p:spTree>
    <p:extLst>
      <p:ext uri="{BB962C8B-B14F-4D97-AF65-F5344CB8AC3E}">
        <p14:creationId xmlns:p14="http://schemas.microsoft.com/office/powerpoint/2010/main" val="6193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10049738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21241138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11769002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4318015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8483432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260648"/>
            <a:ext cx="8784976" cy="6408712"/>
          </a:xfrm>
        </p:spPr>
        <p:txBody>
          <a:bodyPr vert="eaVert"/>
          <a:lstStyle/>
          <a:p>
            <a:pPr marL="0" indent="0">
              <a:lnSpc>
                <a:spcPts val="2800"/>
              </a:lnSpc>
              <a:spcBef>
                <a:spcPts val="600"/>
              </a:spcBef>
              <a:buNone/>
            </a:pPr>
            <a:r>
              <a:rPr lang="zh-TW" altLang="en-US" sz="2400" dirty="0">
                <a:latin typeface="標楷體" panose="03000509000000000000" pitchFamily="65" charset="-120"/>
                <a:ea typeface="標楷體" panose="03000509000000000000" pitchFamily="65" charset="-120"/>
              </a:rPr>
              <a:t>（海蘭察）於二十五日至搜捒社、麻薯社一帶，聞林爽文於二十四日夜間，在東勢角地方（按：</a:t>
            </a:r>
            <a:r>
              <a:rPr lang="zh-TW" altLang="en-US" sz="2400" dirty="0">
                <a:solidFill>
                  <a:srgbClr val="FF0000"/>
                </a:solidFill>
                <a:latin typeface="標楷體" panose="03000509000000000000" pitchFamily="65" charset="-120"/>
                <a:ea typeface="標楷體" panose="03000509000000000000" pitchFamily="65" charset="-120"/>
              </a:rPr>
              <a:t>今龍安橋一帶</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被生番截殺四百餘人，餘眾沿山北去</a:t>
            </a:r>
            <a:r>
              <a:rPr lang="zh-TW" altLang="en-US" sz="2400" dirty="0">
                <a:latin typeface="標楷體" panose="03000509000000000000" pitchFamily="65" charset="-120"/>
                <a:ea typeface="標楷體" panose="03000509000000000000" pitchFamily="65" charset="-120"/>
              </a:rPr>
              <a:t>。查看賊人蹤跡，</a:t>
            </a:r>
            <a:r>
              <a:rPr lang="zh-TW" altLang="en-US" sz="2400" dirty="0">
                <a:solidFill>
                  <a:srgbClr val="FF0000"/>
                </a:solidFill>
                <a:latin typeface="標楷體" panose="03000509000000000000" pitchFamily="65" charset="-120"/>
                <a:ea typeface="標楷體" panose="03000509000000000000" pitchFamily="65" charset="-120"/>
              </a:rPr>
              <a:t>係兩路逃走</a:t>
            </a:r>
            <a:r>
              <a:rPr lang="zh-TW" altLang="en-US" sz="2400" dirty="0">
                <a:latin typeface="標楷體" panose="03000509000000000000" pitchFamily="65" charset="-120"/>
                <a:ea typeface="標楷體" panose="03000509000000000000" pitchFamily="65" charset="-120"/>
              </a:rPr>
              <a:t>，隨將官兵分為兩路，海蘭察、舒亮、恆瑞、穆克登阿、許世亨、袁國璜</a:t>
            </a:r>
            <a:r>
              <a:rPr lang="zh-TW" altLang="en-US" sz="2400" dirty="0">
                <a:solidFill>
                  <a:srgbClr val="FF0000"/>
                </a:solidFill>
                <a:latin typeface="標楷體" panose="03000509000000000000" pitchFamily="65" charset="-120"/>
                <a:ea typeface="標楷體" panose="03000509000000000000" pitchFamily="65" charset="-120"/>
              </a:rPr>
              <a:t>由東勢角前進</a:t>
            </a:r>
            <a:r>
              <a:rPr lang="zh-TW" altLang="en-US" sz="2400" dirty="0">
                <a:latin typeface="標楷體" panose="03000509000000000000" pitchFamily="65" charset="-120"/>
                <a:ea typeface="標楷體" panose="03000509000000000000" pitchFamily="65" charset="-120"/>
              </a:rPr>
              <a:t>；鄂輝、普爾普、普吉保</a:t>
            </a:r>
            <a:r>
              <a:rPr lang="zh-TW" altLang="en-US" sz="2400" dirty="0">
                <a:solidFill>
                  <a:srgbClr val="FF0000"/>
                </a:solidFill>
                <a:latin typeface="標楷體" panose="03000509000000000000" pitchFamily="65" charset="-120"/>
                <a:ea typeface="標楷體" panose="03000509000000000000" pitchFamily="65" charset="-120"/>
              </a:rPr>
              <a:t>由樸仔離東山前進</a:t>
            </a:r>
            <a:r>
              <a:rPr lang="zh-TW" altLang="en-US" sz="2400" dirty="0">
                <a:latin typeface="標楷體" panose="03000509000000000000" pitchFamily="65" charset="-120"/>
                <a:ea typeface="標楷體" panose="03000509000000000000" pitchFamily="65" charset="-120"/>
              </a:rPr>
              <a:t>，山徑險窄，穿林越箐不能乘馬，均屬徒步登陟。官兵等沿山搜捕，殺死賊匪二千餘名，拏獲活賊四十餘名，奪獲大小砲五十餘位，鎗二百八十餘桿，刀矛四百九十餘件。</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400" dirty="0">
                <a:latin typeface="標楷體" panose="03000509000000000000" pitchFamily="65" charset="-120"/>
                <a:ea typeface="標楷體" panose="03000509000000000000" pitchFamily="65" charset="-120"/>
              </a:rPr>
              <a:t>（海蘭察）二十七日行至獅子頭社，</a:t>
            </a:r>
            <a:r>
              <a:rPr lang="zh-TW" altLang="en-US" sz="2400" dirty="0">
                <a:solidFill>
                  <a:srgbClr val="FF0000"/>
                </a:solidFill>
                <a:latin typeface="標楷體" panose="03000509000000000000" pitchFamily="65" charset="-120"/>
                <a:ea typeface="標楷體" panose="03000509000000000000" pitchFamily="65" charset="-120"/>
              </a:rPr>
              <a:t>山溝內賊屍縱橫遍地，數里不絕，而河內淹斃之賊亦多。</a:t>
            </a:r>
            <a:r>
              <a:rPr lang="zh-TW" altLang="en-US" sz="2400" dirty="0">
                <a:latin typeface="標楷體" panose="03000509000000000000" pitchFamily="65" charset="-120"/>
                <a:ea typeface="標楷體" panose="03000509000000000000" pitchFamily="65" charset="-120"/>
              </a:rPr>
              <a:t>據</a:t>
            </a:r>
            <a:r>
              <a:rPr lang="zh-TW" altLang="en-US" sz="2400" dirty="0">
                <a:solidFill>
                  <a:srgbClr val="FF0000"/>
                </a:solidFill>
                <a:latin typeface="標楷體" panose="03000509000000000000" pitchFamily="65" charset="-120"/>
                <a:ea typeface="標楷體" panose="03000509000000000000" pitchFamily="65" charset="-120"/>
              </a:rPr>
              <a:t>王松</a:t>
            </a:r>
            <a:r>
              <a:rPr lang="zh-TW" altLang="en-US" sz="2400" dirty="0">
                <a:latin typeface="標楷體" panose="03000509000000000000" pitchFamily="65" charset="-120"/>
                <a:ea typeface="標楷體" panose="03000509000000000000" pitchFamily="65" charset="-120"/>
              </a:rPr>
              <a:t>及生番等稟稱，林爽文於二十五日到獅子頭地方，賊匪等因日夜行走，腿腳俱已發腫，</a:t>
            </a:r>
            <a:r>
              <a:rPr lang="zh-TW" altLang="en-US" sz="2400" dirty="0">
                <a:solidFill>
                  <a:srgbClr val="FF0000"/>
                </a:solidFill>
                <a:latin typeface="標楷體" panose="03000509000000000000" pitchFamily="65" charset="-120"/>
                <a:ea typeface="標楷體" panose="03000509000000000000" pitchFamily="65" charset="-120"/>
              </a:rPr>
              <a:t>過河淹斃者一千餘名，社內生番堵截去路又殺死賊匪二千餘名</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只剩賊匪一、二百人過山逃去，大約從</a:t>
            </a:r>
            <a:r>
              <a:rPr lang="zh-TW" altLang="en-US" sz="2400" dirty="0">
                <a:solidFill>
                  <a:srgbClr val="FF0000"/>
                </a:solidFill>
                <a:latin typeface="標楷體" panose="03000509000000000000" pitchFamily="65" charset="-120"/>
                <a:ea typeface="標楷體" panose="03000509000000000000" pitchFamily="65" charset="-120"/>
                <a:cs typeface="華康楷書體W5(P)-UN" panose="03000500000000000000" pitchFamily="66" charset="-120"/>
              </a:rPr>
              <a:t>猫</a:t>
            </a:r>
            <a:r>
              <a:rPr lang="zh-TW" altLang="en-US" sz="2400" dirty="0">
                <a:solidFill>
                  <a:srgbClr val="FF0000"/>
                </a:solidFill>
                <a:latin typeface="標楷體" panose="03000509000000000000" pitchFamily="65" charset="-120"/>
                <a:ea typeface="標楷體" panose="03000509000000000000" pitchFamily="65" charset="-120"/>
              </a:rPr>
              <a:t>裡社逃往三貂去了，</a:t>
            </a:r>
            <a:r>
              <a:rPr lang="zh-TW" altLang="en-US" sz="2400" dirty="0">
                <a:latin typeface="標楷體" panose="03000509000000000000" pitchFamily="65" charset="-120"/>
                <a:ea typeface="標楷體" panose="03000509000000000000" pitchFamily="65" charset="-120"/>
              </a:rPr>
              <a:t>生番等不認得林爽文，不知道可曾殺死。等語。隨將生番所獻首級，令拏獲活賊逐一認識，俱非林爽文首級，仍即分路帶兵馳往追捕。（福康安、海蘭察奏乾隆五十二年十二月二十八日）</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3115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8" name="橢圓 7"/>
          <p:cNvSpPr/>
          <p:nvPr/>
        </p:nvSpPr>
        <p:spPr>
          <a:xfrm>
            <a:off x="1763688" y="1052736"/>
            <a:ext cx="194421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文字方塊 4"/>
          <p:cNvSpPr txBox="1"/>
          <p:nvPr/>
        </p:nvSpPr>
        <p:spPr>
          <a:xfrm>
            <a:off x="6192180" y="167342"/>
            <a:ext cx="2339102" cy="461665"/>
          </a:xfrm>
          <a:prstGeom prst="rect">
            <a:avLst/>
          </a:prstGeom>
          <a:noFill/>
        </p:spPr>
        <p:txBody>
          <a:bodyPr wrap="none" rtlCol="0">
            <a:spAutoFit/>
          </a:bodyPr>
          <a:lstStyle/>
          <a:p>
            <a:r>
              <a:rPr lang="zh-TW" altLang="zh-TW" sz="2400" dirty="0">
                <a:latin typeface="標楷體" panose="03000509000000000000" pitchFamily="65" charset="-120"/>
                <a:ea typeface="標楷體" panose="03000509000000000000" pitchFamily="65" charset="-120"/>
              </a:rPr>
              <a:t>林亂岸番把守圖</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654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39035</TotalTime>
  <Words>6458</Words>
  <Application>Microsoft Office PowerPoint</Application>
  <PresentationFormat>如螢幕大小 (4:3)</PresentationFormat>
  <Paragraphs>232</Paragraphs>
  <Slides>129</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129</vt:i4>
      </vt:variant>
    </vt:vector>
  </HeadingPairs>
  <TitlesOfParts>
    <vt:vector size="137" baseType="lpstr">
      <vt:lpstr>華康仿宋體W6(P)</vt:lpstr>
      <vt:lpstr>華康楷書體W5(P)-UN</vt:lpstr>
      <vt:lpstr>新細明體</vt:lpstr>
      <vt:lpstr>標楷體</vt:lpstr>
      <vt:lpstr>Arial</vt:lpstr>
      <vt:lpstr>Calibri</vt:lpstr>
      <vt:lpstr>Times New Roman</vt:lpstr>
      <vt:lpstr>PPT範本--三層制</vt:lpstr>
      <vt:lpstr>東勢角大眾爺廟: 林爽文軍民萬人塚考證與由來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奉憲勘定地界碑 勘定朴仔籬處，南北計長二百八十五丈五尺，共堆土牛一十九個。每土牛長二丈，底闊一丈，高八尺，頂寬六尺。每溝長一十五丈，闊一丈二尺，深六尺。永禁民人逾越私墾。 　乾隆二十六年正月　　日　彰化縣知縣張　立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界外私墾與岸裡地域土牛界外保留區的進入和開墾 </dc:title>
  <dc:creator>r419-130</dc:creator>
  <cp:lastModifiedBy>ka</cp:lastModifiedBy>
  <cp:revision>1393</cp:revision>
  <cp:lastPrinted>2021-10-30T02:55:41Z</cp:lastPrinted>
  <dcterms:created xsi:type="dcterms:W3CDTF">2011-09-22T01:16:49Z</dcterms:created>
  <dcterms:modified xsi:type="dcterms:W3CDTF">2024-03-08T09:17:36Z</dcterms:modified>
</cp:coreProperties>
</file>