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theme/themeOverride29.xml" ContentType="application/vnd.openxmlformats-officedocument.themeOverride+xml"/>
  <Override PartName="/ppt/theme/themeOverride30.xml" ContentType="application/vnd.openxmlformats-officedocument.themeOverride+xml"/>
  <Override PartName="/ppt/theme/themeOverride31.xml" ContentType="application/vnd.openxmlformats-officedocument.themeOverride+xml"/>
  <Override PartName="/ppt/theme/themeOverride32.xml" ContentType="application/vnd.openxmlformats-officedocument.themeOverride+xml"/>
  <Override PartName="/ppt/theme/themeOverride33.xml" ContentType="application/vnd.openxmlformats-officedocument.themeOverride+xml"/>
  <Override PartName="/ppt/theme/themeOverride34.xml" ContentType="application/vnd.openxmlformats-officedocument.themeOverride+xml"/>
  <Override PartName="/ppt/theme/themeOverride35.xml" ContentType="application/vnd.openxmlformats-officedocument.themeOverride+xml"/>
  <Override PartName="/ppt/theme/themeOverride36.xml" ContentType="application/vnd.openxmlformats-officedocument.themeOverride+xml"/>
  <Override PartName="/ppt/notesSlides/notesSlide1.xml" ContentType="application/vnd.openxmlformats-officedocument.presentationml.notesSlide+xml"/>
  <Override PartName="/ppt/theme/themeOverride37.xml" ContentType="application/vnd.openxmlformats-officedocument.themeOverride+xml"/>
  <Override PartName="/ppt/notesSlides/notesSlide2.xml" ContentType="application/vnd.openxmlformats-officedocument.presentationml.notesSlide+xml"/>
  <Override PartName="/ppt/theme/themeOverride38.xml" ContentType="application/vnd.openxmlformats-officedocument.themeOverride+xml"/>
  <Override PartName="/ppt/theme/themeOverride39.xml" ContentType="application/vnd.openxmlformats-officedocument.themeOverride+xml"/>
  <Override PartName="/ppt/theme/themeOverride40.xml" ContentType="application/vnd.openxmlformats-officedocument.themeOverride+xml"/>
  <Override PartName="/ppt/notesSlides/notesSlide3.xml" ContentType="application/vnd.openxmlformats-officedocument.presentationml.notesSlide+xml"/>
  <Override PartName="/ppt/theme/themeOverride41.xml" ContentType="application/vnd.openxmlformats-officedocument.themeOverride+xml"/>
  <Override PartName="/ppt/theme/themeOverride42.xml" ContentType="application/vnd.openxmlformats-officedocument.themeOverride+xml"/>
  <Override PartName="/ppt/theme/themeOverride43.xml" ContentType="application/vnd.openxmlformats-officedocument.themeOverride+xml"/>
  <Override PartName="/ppt/theme/themeOverride44.xml" ContentType="application/vnd.openxmlformats-officedocument.themeOverride+xml"/>
  <Override PartName="/ppt/theme/themeOverride45.xml" ContentType="application/vnd.openxmlformats-officedocument.themeOverride+xml"/>
  <Override PartName="/ppt/theme/themeOverride46.xml" ContentType="application/vnd.openxmlformats-officedocument.themeOverride+xml"/>
  <Override PartName="/ppt/notesSlides/notesSlide4.xml" ContentType="application/vnd.openxmlformats-officedocument.presentationml.notesSlide+xml"/>
  <Override PartName="/ppt/theme/themeOverride47.xml" ContentType="application/vnd.openxmlformats-officedocument.themeOverride+xml"/>
  <Override PartName="/ppt/theme/themeOverride48.xml" ContentType="application/vnd.openxmlformats-officedocument.themeOverride+xml"/>
  <Override PartName="/ppt/notesSlides/notesSlide5.xml" ContentType="application/vnd.openxmlformats-officedocument.presentationml.notesSlide+xml"/>
  <Override PartName="/ppt/theme/themeOverride49.xml" ContentType="application/vnd.openxmlformats-officedocument.themeOverride+xml"/>
  <Override PartName="/ppt/theme/themeOverride50.xml" ContentType="application/vnd.openxmlformats-officedocument.themeOverride+xml"/>
  <Override PartName="/ppt/notesSlides/notesSlide6.xml" ContentType="application/vnd.openxmlformats-officedocument.presentationml.notesSlide+xml"/>
  <Override PartName="/ppt/theme/themeOverride51.xml" ContentType="application/vnd.openxmlformats-officedocument.themeOverride+xml"/>
  <Override PartName="/ppt/theme/themeOverride52.xml" ContentType="application/vnd.openxmlformats-officedocument.themeOverride+xml"/>
  <Override PartName="/ppt/theme/themeOverride53.xml" ContentType="application/vnd.openxmlformats-officedocument.themeOverride+xml"/>
  <Override PartName="/ppt/theme/themeOverride54.xml" ContentType="application/vnd.openxmlformats-officedocument.themeOverride+xml"/>
  <Override PartName="/ppt/theme/themeOverride55.xml" ContentType="application/vnd.openxmlformats-officedocument.themeOverride+xml"/>
  <Override PartName="/ppt/theme/themeOverride56.xml" ContentType="application/vnd.openxmlformats-officedocument.themeOverride+xml"/>
  <Override PartName="/ppt/theme/themeOverride57.xml" ContentType="application/vnd.openxmlformats-officedocument.themeOverride+xml"/>
  <Override PartName="/ppt/theme/themeOverride58.xml" ContentType="application/vnd.openxmlformats-officedocument.themeOverride+xml"/>
  <Override PartName="/ppt/theme/themeOverride59.xml" ContentType="application/vnd.openxmlformats-officedocument.themeOverride+xml"/>
  <Override PartName="/ppt/theme/themeOverride60.xml" ContentType="application/vnd.openxmlformats-officedocument.themeOverride+xml"/>
  <Override PartName="/ppt/theme/themeOverride61.xml" ContentType="application/vnd.openxmlformats-officedocument.themeOverride+xml"/>
  <Override PartName="/ppt/theme/themeOverride62.xml" ContentType="application/vnd.openxmlformats-officedocument.themeOverride+xml"/>
  <Override PartName="/ppt/theme/themeOverride63.xml" ContentType="application/vnd.openxmlformats-officedocument.themeOverride+xml"/>
  <Override PartName="/ppt/notesSlides/notesSlide7.xml" ContentType="application/vnd.openxmlformats-officedocument.presentationml.notesSlide+xml"/>
  <Override PartName="/ppt/theme/themeOverride64.xml" ContentType="application/vnd.openxmlformats-officedocument.themeOverride+xml"/>
  <Override PartName="/ppt/theme/themeOverride65.xml" ContentType="application/vnd.openxmlformats-officedocument.themeOverride+xml"/>
  <Override PartName="/ppt/theme/themeOverride66.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0" r:id="rId2"/>
    <p:sldMasterId id="2147483702" r:id="rId3"/>
    <p:sldMasterId id="2147483714" r:id="rId4"/>
    <p:sldMasterId id="2147483738" r:id="rId5"/>
    <p:sldMasterId id="2147483774" r:id="rId6"/>
    <p:sldMasterId id="2147483786" r:id="rId7"/>
    <p:sldMasterId id="2147483798" r:id="rId8"/>
  </p:sldMasterIdLst>
  <p:notesMasterIdLst>
    <p:notesMasterId r:id="rId128"/>
  </p:notesMasterIdLst>
  <p:sldIdLst>
    <p:sldId id="585" r:id="rId9"/>
    <p:sldId id="847" r:id="rId10"/>
    <p:sldId id="837" r:id="rId11"/>
    <p:sldId id="672" r:id="rId12"/>
    <p:sldId id="667" r:id="rId13"/>
    <p:sldId id="668" r:id="rId14"/>
    <p:sldId id="671" r:id="rId15"/>
    <p:sldId id="704" r:id="rId16"/>
    <p:sldId id="679" r:id="rId17"/>
    <p:sldId id="686" r:id="rId18"/>
    <p:sldId id="687" r:id="rId19"/>
    <p:sldId id="850" r:id="rId20"/>
    <p:sldId id="1607" r:id="rId21"/>
    <p:sldId id="845" r:id="rId22"/>
    <p:sldId id="692" r:id="rId23"/>
    <p:sldId id="1608" r:id="rId24"/>
    <p:sldId id="494" r:id="rId25"/>
    <p:sldId id="389" r:id="rId26"/>
    <p:sldId id="535" r:id="rId27"/>
    <p:sldId id="561" r:id="rId28"/>
    <p:sldId id="562" r:id="rId29"/>
    <p:sldId id="454" r:id="rId30"/>
    <p:sldId id="514" r:id="rId31"/>
    <p:sldId id="601" r:id="rId32"/>
    <p:sldId id="587" r:id="rId33"/>
    <p:sldId id="644" r:id="rId34"/>
    <p:sldId id="518" r:id="rId35"/>
    <p:sldId id="456" r:id="rId36"/>
    <p:sldId id="457" r:id="rId37"/>
    <p:sldId id="564" r:id="rId38"/>
    <p:sldId id="568" r:id="rId39"/>
    <p:sldId id="702" r:id="rId40"/>
    <p:sldId id="588" r:id="rId41"/>
    <p:sldId id="773" r:id="rId42"/>
    <p:sldId id="774" r:id="rId43"/>
    <p:sldId id="799" r:id="rId44"/>
    <p:sldId id="899" r:id="rId45"/>
    <p:sldId id="775" r:id="rId46"/>
    <p:sldId id="783" r:id="rId47"/>
    <p:sldId id="785" r:id="rId48"/>
    <p:sldId id="776" r:id="rId49"/>
    <p:sldId id="789" r:id="rId50"/>
    <p:sldId id="786" r:id="rId51"/>
    <p:sldId id="787" r:id="rId52"/>
    <p:sldId id="901" r:id="rId53"/>
    <p:sldId id="788" r:id="rId54"/>
    <p:sldId id="780" r:id="rId55"/>
    <p:sldId id="790" r:id="rId56"/>
    <p:sldId id="791" r:id="rId57"/>
    <p:sldId id="854" r:id="rId58"/>
    <p:sldId id="792" r:id="rId59"/>
    <p:sldId id="793" r:id="rId60"/>
    <p:sldId id="796" r:id="rId61"/>
    <p:sldId id="797" r:id="rId62"/>
    <p:sldId id="798" r:id="rId63"/>
    <p:sldId id="856" r:id="rId64"/>
    <p:sldId id="890" r:id="rId65"/>
    <p:sldId id="857" r:id="rId66"/>
    <p:sldId id="800" r:id="rId67"/>
    <p:sldId id="891" r:id="rId68"/>
    <p:sldId id="892" r:id="rId69"/>
    <p:sldId id="801" r:id="rId70"/>
    <p:sldId id="893" r:id="rId71"/>
    <p:sldId id="894" r:id="rId72"/>
    <p:sldId id="802" r:id="rId73"/>
    <p:sldId id="803" r:id="rId74"/>
    <p:sldId id="794" r:id="rId75"/>
    <p:sldId id="895" r:id="rId76"/>
    <p:sldId id="896" r:id="rId77"/>
    <p:sldId id="804" r:id="rId78"/>
    <p:sldId id="805" r:id="rId79"/>
    <p:sldId id="806" r:id="rId80"/>
    <p:sldId id="807" r:id="rId81"/>
    <p:sldId id="808" r:id="rId82"/>
    <p:sldId id="809" r:id="rId83"/>
    <p:sldId id="810" r:id="rId84"/>
    <p:sldId id="864" r:id="rId85"/>
    <p:sldId id="865" r:id="rId86"/>
    <p:sldId id="866" r:id="rId87"/>
    <p:sldId id="897" r:id="rId88"/>
    <p:sldId id="887" r:id="rId89"/>
    <p:sldId id="811" r:id="rId90"/>
    <p:sldId id="812" r:id="rId91"/>
    <p:sldId id="888" r:id="rId92"/>
    <p:sldId id="868" r:id="rId93"/>
    <p:sldId id="813" r:id="rId94"/>
    <p:sldId id="889" r:id="rId95"/>
    <p:sldId id="814" r:id="rId96"/>
    <p:sldId id="815" r:id="rId97"/>
    <p:sldId id="816" r:id="rId98"/>
    <p:sldId id="900" r:id="rId99"/>
    <p:sldId id="871" r:id="rId100"/>
    <p:sldId id="821" r:id="rId101"/>
    <p:sldId id="819" r:id="rId102"/>
    <p:sldId id="817" r:id="rId103"/>
    <p:sldId id="820" r:id="rId104"/>
    <p:sldId id="818" r:id="rId105"/>
    <p:sldId id="822" r:id="rId106"/>
    <p:sldId id="823" r:id="rId107"/>
    <p:sldId id="824" r:id="rId108"/>
    <p:sldId id="898" r:id="rId109"/>
    <p:sldId id="906" r:id="rId110"/>
    <p:sldId id="907" r:id="rId111"/>
    <p:sldId id="905" r:id="rId112"/>
    <p:sldId id="903" r:id="rId113"/>
    <p:sldId id="902" r:id="rId114"/>
    <p:sldId id="873" r:id="rId115"/>
    <p:sldId id="872" r:id="rId116"/>
    <p:sldId id="825" r:id="rId117"/>
    <p:sldId id="910" r:id="rId118"/>
    <p:sldId id="874" r:id="rId119"/>
    <p:sldId id="875" r:id="rId120"/>
    <p:sldId id="828" r:id="rId121"/>
    <p:sldId id="829" r:id="rId122"/>
    <p:sldId id="830" r:id="rId123"/>
    <p:sldId id="831" r:id="rId124"/>
    <p:sldId id="832" r:id="rId125"/>
    <p:sldId id="909" r:id="rId126"/>
    <p:sldId id="445" r:id="rId127"/>
  </p:sldIdLst>
  <p:sldSz cx="9144000" cy="6858000" type="screen4x3"/>
  <p:notesSz cx="6797675" cy="9928225"/>
  <p:defaultTextStyle>
    <a:defPPr>
      <a:defRPr lang="zh-TW"/>
    </a:defPPr>
    <a:lvl1pPr algn="l" rtl="0" fontAlgn="base">
      <a:spcBef>
        <a:spcPct val="0"/>
      </a:spcBef>
      <a:spcAft>
        <a:spcPct val="0"/>
      </a:spcAft>
      <a:defRPr kumimoji="1" kern="1200">
        <a:solidFill>
          <a:schemeClr val="tx1"/>
        </a:solidFill>
        <a:latin typeface="Arial" charset="0"/>
        <a:ea typeface="新細明體" pitchFamily="18" charset="-120"/>
        <a:cs typeface="+mn-cs"/>
      </a:defRPr>
    </a:lvl1pPr>
    <a:lvl2pPr marL="457200" algn="l" rtl="0" fontAlgn="base">
      <a:spcBef>
        <a:spcPct val="0"/>
      </a:spcBef>
      <a:spcAft>
        <a:spcPct val="0"/>
      </a:spcAft>
      <a:defRPr kumimoji="1" kern="1200">
        <a:solidFill>
          <a:schemeClr val="tx1"/>
        </a:solidFill>
        <a:latin typeface="Arial"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charset="0"/>
        <a:ea typeface="新細明體" pitchFamily="18" charset="-120"/>
        <a:cs typeface="+mn-cs"/>
      </a:defRPr>
    </a:lvl5pPr>
    <a:lvl6pPr marL="2286000" algn="l" defTabSz="914400" rtl="0" eaLnBrk="1" latinLnBrk="0" hangingPunct="1">
      <a:defRPr kumimoji="1" kern="1200">
        <a:solidFill>
          <a:schemeClr val="tx1"/>
        </a:solidFill>
        <a:latin typeface="Arial" charset="0"/>
        <a:ea typeface="新細明體" pitchFamily="18" charset="-120"/>
        <a:cs typeface="+mn-cs"/>
      </a:defRPr>
    </a:lvl6pPr>
    <a:lvl7pPr marL="2743200" algn="l" defTabSz="914400" rtl="0" eaLnBrk="1" latinLnBrk="0" hangingPunct="1">
      <a:defRPr kumimoji="1" kern="1200">
        <a:solidFill>
          <a:schemeClr val="tx1"/>
        </a:solidFill>
        <a:latin typeface="Arial" charset="0"/>
        <a:ea typeface="新細明體" pitchFamily="18" charset="-120"/>
        <a:cs typeface="+mn-cs"/>
      </a:defRPr>
    </a:lvl7pPr>
    <a:lvl8pPr marL="3200400" algn="l" defTabSz="914400" rtl="0" eaLnBrk="1" latinLnBrk="0" hangingPunct="1">
      <a:defRPr kumimoji="1" kern="1200">
        <a:solidFill>
          <a:schemeClr val="tx1"/>
        </a:solidFill>
        <a:latin typeface="Arial" charset="0"/>
        <a:ea typeface="新細明體" pitchFamily="18" charset="-120"/>
        <a:cs typeface="+mn-cs"/>
      </a:defRPr>
    </a:lvl8pPr>
    <a:lvl9pPr marL="3657600" algn="l" defTabSz="914400" rtl="0" eaLnBrk="1" latinLnBrk="0" hangingPunct="1">
      <a:defRPr kumimoji="1" kern="1200">
        <a:solidFill>
          <a:schemeClr val="tx1"/>
        </a:solidFill>
        <a:latin typeface="Arial"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660066"/>
    <a:srgbClr val="CC3300"/>
    <a:srgbClr val="008000"/>
    <a:srgbClr val="9900FF"/>
    <a:srgbClr val="6600CC"/>
    <a:srgbClr val="BBE0E3"/>
    <a:srgbClr val="FDAC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21" autoAdjust="0"/>
    <p:restoredTop sz="95388" autoAdjust="0"/>
  </p:normalViewPr>
  <p:slideViewPr>
    <p:cSldViewPr>
      <p:cViewPr varScale="1">
        <p:scale>
          <a:sx n="117" d="100"/>
          <a:sy n="117" d="100"/>
        </p:scale>
        <p:origin x="1293"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28" Type="http://schemas.openxmlformats.org/officeDocument/2006/relationships/notesMaster" Target="notesMasters/notesMaster1.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slide" Target="slides/slide110.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124" Type="http://schemas.openxmlformats.org/officeDocument/2006/relationships/slide" Target="slides/slide116.xml"/><Relationship Id="rId129" Type="http://schemas.openxmlformats.org/officeDocument/2006/relationships/presProps" Target="presProps.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119" Type="http://schemas.openxmlformats.org/officeDocument/2006/relationships/slide" Target="slides/slide111.xml"/><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130" Type="http://schemas.openxmlformats.org/officeDocument/2006/relationships/viewProps" Target="viewProps.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theme" Target="theme/theme1.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tableStyles" Target="tableStyles.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4" Type="http://schemas.openxmlformats.org/officeDocument/2006/relationships/slideMaster" Target="slideMasters/slideMaster4.xml"/><Relationship Id="rId9" Type="http://schemas.openxmlformats.org/officeDocument/2006/relationships/slide" Target="slides/slide1.xml"/><Relationship Id="rId26"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B9E6EAD5-BDCE-47CF-B55C-8DF114AB0720}" type="datetimeFigureOut">
              <a:rPr lang="zh-TW" altLang="en-US" smtClean="0"/>
              <a:t>2025/7/3</a:t>
            </a:fld>
            <a:endParaRPr lang="zh-TW" altLang="en-US"/>
          </a:p>
        </p:txBody>
      </p:sp>
      <p:sp>
        <p:nvSpPr>
          <p:cNvPr id="4" name="投影片圖像版面配置區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79450" y="4716463"/>
            <a:ext cx="5438775" cy="4467225"/>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B645DAAC-35ED-44C3-8069-D93D22461AD2}" type="slidenum">
              <a:rPr lang="zh-TW" altLang="en-US" smtClean="0"/>
              <a:t>‹#›</a:t>
            </a:fld>
            <a:endParaRPr lang="zh-TW" altLang="en-US"/>
          </a:p>
        </p:txBody>
      </p:sp>
    </p:spTree>
    <p:extLst>
      <p:ext uri="{BB962C8B-B14F-4D97-AF65-F5344CB8AC3E}">
        <p14:creationId xmlns:p14="http://schemas.microsoft.com/office/powerpoint/2010/main" val="276998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645DAAC-35ED-44C3-8069-D93D22461AD2}" type="slidenum">
              <a:rPr lang="zh-TW" altLang="en-US" smtClean="0"/>
              <a:t>75</a:t>
            </a:fld>
            <a:endParaRPr lang="zh-TW" altLang="en-US"/>
          </a:p>
        </p:txBody>
      </p:sp>
    </p:spTree>
    <p:extLst>
      <p:ext uri="{BB962C8B-B14F-4D97-AF65-F5344CB8AC3E}">
        <p14:creationId xmlns:p14="http://schemas.microsoft.com/office/powerpoint/2010/main" val="21246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645DAAC-35ED-44C3-8069-D93D22461AD2}" type="slidenum">
              <a:rPr lang="zh-TW" altLang="en-US" smtClean="0"/>
              <a:t>76</a:t>
            </a:fld>
            <a:endParaRPr lang="zh-TW" altLang="en-US"/>
          </a:p>
        </p:txBody>
      </p:sp>
    </p:spTree>
    <p:extLst>
      <p:ext uri="{BB962C8B-B14F-4D97-AF65-F5344CB8AC3E}">
        <p14:creationId xmlns:p14="http://schemas.microsoft.com/office/powerpoint/2010/main" val="300858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645DAAC-35ED-44C3-8069-D93D22461AD2}" type="slidenum">
              <a:rPr lang="zh-TW" altLang="en-US" smtClean="0"/>
              <a:t>83</a:t>
            </a:fld>
            <a:endParaRPr lang="zh-TW" altLang="en-US"/>
          </a:p>
        </p:txBody>
      </p:sp>
    </p:spTree>
    <p:extLst>
      <p:ext uri="{BB962C8B-B14F-4D97-AF65-F5344CB8AC3E}">
        <p14:creationId xmlns:p14="http://schemas.microsoft.com/office/powerpoint/2010/main" val="3515731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645DAAC-35ED-44C3-8069-D93D22461AD2}" type="slidenum">
              <a:rPr lang="zh-TW" altLang="en-US" smtClean="0"/>
              <a:t>94</a:t>
            </a:fld>
            <a:endParaRPr lang="zh-TW" altLang="en-US"/>
          </a:p>
        </p:txBody>
      </p:sp>
    </p:spTree>
    <p:extLst>
      <p:ext uri="{BB962C8B-B14F-4D97-AF65-F5344CB8AC3E}">
        <p14:creationId xmlns:p14="http://schemas.microsoft.com/office/powerpoint/2010/main" val="1479171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645DAAC-35ED-44C3-8069-D93D22461AD2}" type="slidenum">
              <a:rPr lang="zh-TW" altLang="en-US" smtClean="0"/>
              <a:t>96</a:t>
            </a:fld>
            <a:endParaRPr lang="zh-TW" altLang="en-US"/>
          </a:p>
        </p:txBody>
      </p:sp>
    </p:spTree>
    <p:extLst>
      <p:ext uri="{BB962C8B-B14F-4D97-AF65-F5344CB8AC3E}">
        <p14:creationId xmlns:p14="http://schemas.microsoft.com/office/powerpoint/2010/main" val="3053380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645DAAC-35ED-44C3-8069-D93D22461AD2}" type="slidenum">
              <a:rPr lang="zh-TW" altLang="en-US" smtClean="0"/>
              <a:t>98</a:t>
            </a:fld>
            <a:endParaRPr lang="zh-TW" altLang="en-US"/>
          </a:p>
        </p:txBody>
      </p:sp>
    </p:spTree>
    <p:extLst>
      <p:ext uri="{BB962C8B-B14F-4D97-AF65-F5344CB8AC3E}">
        <p14:creationId xmlns:p14="http://schemas.microsoft.com/office/powerpoint/2010/main" val="1294880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645DAAC-35ED-44C3-8069-D93D22461AD2}" type="slidenum">
              <a:rPr lang="zh-TW" altLang="en-US" smtClean="0"/>
              <a:t>115</a:t>
            </a:fld>
            <a:endParaRPr lang="zh-TW" altLang="en-US"/>
          </a:p>
        </p:txBody>
      </p:sp>
    </p:spTree>
    <p:extLst>
      <p:ext uri="{BB962C8B-B14F-4D97-AF65-F5344CB8AC3E}">
        <p14:creationId xmlns:p14="http://schemas.microsoft.com/office/powerpoint/2010/main" val="2303602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F07C1B60-8764-4C9A-982B-3DE378A1799E}" type="slidenum">
              <a:rPr lang="en-US" altLang="zh-TW"/>
              <a:pPr>
                <a:defRPr/>
              </a:pPr>
              <a:t>‹#›</a:t>
            </a:fld>
            <a:endParaRPr lang="en-US" altLang="zh-TW"/>
          </a:p>
        </p:txBody>
      </p:sp>
    </p:spTree>
    <p:extLst>
      <p:ext uri="{BB962C8B-B14F-4D97-AF65-F5344CB8AC3E}">
        <p14:creationId xmlns:p14="http://schemas.microsoft.com/office/powerpoint/2010/main" val="792707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76A55B74-98B1-4950-97D2-759BA6BD4A95}" type="slidenum">
              <a:rPr lang="en-US" altLang="zh-TW"/>
              <a:pPr>
                <a:defRPr/>
              </a:pPr>
              <a:t>‹#›</a:t>
            </a:fld>
            <a:endParaRPr lang="en-US" altLang="zh-TW"/>
          </a:p>
        </p:txBody>
      </p:sp>
    </p:spTree>
    <p:extLst>
      <p:ext uri="{BB962C8B-B14F-4D97-AF65-F5344CB8AC3E}">
        <p14:creationId xmlns:p14="http://schemas.microsoft.com/office/powerpoint/2010/main" val="3031306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C9192985-6FAC-4E5D-BD3E-1E7D03A6CF35}" type="slidenum">
              <a:rPr lang="en-US" altLang="zh-TW"/>
              <a:pPr>
                <a:defRPr/>
              </a:pPr>
              <a:t>‹#›</a:t>
            </a:fld>
            <a:endParaRPr lang="en-US" altLang="zh-TW"/>
          </a:p>
        </p:txBody>
      </p:sp>
    </p:spTree>
    <p:extLst>
      <p:ext uri="{BB962C8B-B14F-4D97-AF65-F5344CB8AC3E}">
        <p14:creationId xmlns:p14="http://schemas.microsoft.com/office/powerpoint/2010/main" val="37820725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457200" y="274638"/>
            <a:ext cx="8229600" cy="585152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7B215DE0-CE3B-4B6C-8C60-E2A8CFB88F69}" type="slidenum">
              <a:rPr lang="en-US" altLang="zh-TW"/>
              <a:pPr>
                <a:defRPr/>
              </a:pPr>
              <a:t>‹#›</a:t>
            </a:fld>
            <a:endParaRPr lang="en-US" altLang="zh-TW"/>
          </a:p>
        </p:txBody>
      </p:sp>
    </p:spTree>
    <p:extLst>
      <p:ext uri="{BB962C8B-B14F-4D97-AF65-F5344CB8AC3E}">
        <p14:creationId xmlns:p14="http://schemas.microsoft.com/office/powerpoint/2010/main" val="7533686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457200" y="1600200"/>
            <a:ext cx="40386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1588187D-CDA0-410D-B645-F0F3B11267DF}" type="slidenum">
              <a:rPr lang="en-US" altLang="zh-TW"/>
              <a:pPr>
                <a:defRPr/>
              </a:pPr>
              <a:t>‹#›</a:t>
            </a:fld>
            <a:endParaRPr lang="en-US" altLang="zh-TW"/>
          </a:p>
        </p:txBody>
      </p:sp>
    </p:spTree>
    <p:extLst>
      <p:ext uri="{BB962C8B-B14F-4D97-AF65-F5344CB8AC3E}">
        <p14:creationId xmlns:p14="http://schemas.microsoft.com/office/powerpoint/2010/main" val="42619983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標題，文字及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457200" y="1600200"/>
            <a:ext cx="40386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quarter" idx="2"/>
          </p:nvPr>
        </p:nvSpPr>
        <p:spPr>
          <a:xfrm>
            <a:off x="4648200" y="1600200"/>
            <a:ext cx="4038600" cy="21859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內容版面配置區 4"/>
          <p:cNvSpPr>
            <a:spLocks noGrp="1"/>
          </p:cNvSpPr>
          <p:nvPr>
            <p:ph sz="quarter" idx="3"/>
          </p:nvPr>
        </p:nvSpPr>
        <p:spPr>
          <a:xfrm>
            <a:off x="4648200" y="3938588"/>
            <a:ext cx="4038600" cy="218757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8" name="Rectangle 6"/>
          <p:cNvSpPr>
            <a:spLocks noGrp="1" noChangeArrowheads="1"/>
          </p:cNvSpPr>
          <p:nvPr>
            <p:ph type="sldNum" sz="quarter" idx="12"/>
          </p:nvPr>
        </p:nvSpPr>
        <p:spPr>
          <a:ln/>
        </p:spPr>
        <p:txBody>
          <a:bodyPr/>
          <a:lstStyle>
            <a:lvl1pPr>
              <a:defRPr/>
            </a:lvl1pPr>
          </a:lstStyle>
          <a:p>
            <a:pPr>
              <a:defRPr/>
            </a:pPr>
            <a:fld id="{D954DEFA-2109-4BE7-BB36-9C7E5FAA7184}" type="slidenum">
              <a:rPr lang="en-US" altLang="zh-TW"/>
              <a:pPr>
                <a:defRPr/>
              </a:pPr>
              <a:t>‹#›</a:t>
            </a:fld>
            <a:endParaRPr lang="en-US" altLang="zh-TW"/>
          </a:p>
        </p:txBody>
      </p:sp>
    </p:spTree>
    <p:extLst>
      <p:ext uri="{BB962C8B-B14F-4D97-AF65-F5344CB8AC3E}">
        <p14:creationId xmlns:p14="http://schemas.microsoft.com/office/powerpoint/2010/main" val="42031467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9839A4D-B884-4CB8-B6D9-75BEDA8B07C6}"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8810907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35FE80E-F01F-4D7A-B8E5-28134365BFC6}"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38459491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4141415-A9E6-4838-B9F6-C2D19BE7A0ED}"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34255857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4D09356-4FC8-4E5C-AEB3-9B08D95D3913}"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15219552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D764E46-AA92-46A9-A150-AFCCCAD853FF}"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1102971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5C7C428C-303F-44F9-82D0-EC067114DC7C}" type="slidenum">
              <a:rPr lang="en-US" altLang="zh-TW"/>
              <a:pPr>
                <a:defRPr/>
              </a:pPr>
              <a:t>‹#›</a:t>
            </a:fld>
            <a:endParaRPr lang="en-US" altLang="zh-TW"/>
          </a:p>
        </p:txBody>
      </p:sp>
    </p:spTree>
    <p:extLst>
      <p:ext uri="{BB962C8B-B14F-4D97-AF65-F5344CB8AC3E}">
        <p14:creationId xmlns:p14="http://schemas.microsoft.com/office/powerpoint/2010/main" val="1489816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F64FF14-7A32-4F38-B209-EC27E0451173}"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23369210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4D2D29C-4CD5-4105-B63E-4A0128B97B26}"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24744766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6248E3E-43DF-4D70-88D5-61CBC0D089AD}"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42188881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AF15F4C-F266-4CC1-A074-B6A987D67B39}"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9612407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C858480-5F13-44EF-8463-CF5161B307AC}"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5753686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609600"/>
            <a:ext cx="1943100" cy="5486400"/>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85800" y="609600"/>
            <a:ext cx="5676900" cy="5486400"/>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D8A51F1-093B-4018-B09B-E3DD86C770B9}"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3763763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9839A4D-B884-4CB8-B6D9-75BEDA8B07C6}"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20305303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35FE80E-F01F-4D7A-B8E5-28134365BFC6}"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25980664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4141415-A9E6-4838-B9F6-C2D19BE7A0ED}"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15965812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4D09356-4FC8-4E5C-AEB3-9B08D95D3913}"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1068514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8E8BD920-A2F8-4FFC-AB3E-02F29D5C940E}" type="slidenum">
              <a:rPr lang="en-US" altLang="zh-TW"/>
              <a:pPr>
                <a:defRPr/>
              </a:pPr>
              <a:t>‹#›</a:t>
            </a:fld>
            <a:endParaRPr lang="en-US" altLang="zh-TW"/>
          </a:p>
        </p:txBody>
      </p:sp>
    </p:spTree>
    <p:extLst>
      <p:ext uri="{BB962C8B-B14F-4D97-AF65-F5344CB8AC3E}">
        <p14:creationId xmlns:p14="http://schemas.microsoft.com/office/powerpoint/2010/main" val="20227912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D764E46-AA92-46A9-A150-AFCCCAD853FF}"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28545822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F64FF14-7A32-4F38-B209-EC27E0451173}"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31633133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4D2D29C-4CD5-4105-B63E-4A0128B97B26}"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23746179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6248E3E-43DF-4D70-88D5-61CBC0D089AD}"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21323974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AF15F4C-F266-4CC1-A074-B6A987D67B39}"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32626312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C858480-5F13-44EF-8463-CF5161B307AC}"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42470184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609600"/>
            <a:ext cx="1943100" cy="5486400"/>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85800" y="609600"/>
            <a:ext cx="5676900" cy="5486400"/>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D8A51F1-093B-4018-B09B-E3DD86C770B9}"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23149558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9839A4D-B884-4CB8-B6D9-75BEDA8B07C6}"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39530280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35FE80E-F01F-4D7A-B8E5-28134365BFC6}"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8581806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4141415-A9E6-4838-B9F6-C2D19BE7A0ED}"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2146340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BD577146-E881-4DB6-8662-6AE2604A92CE}" type="slidenum">
              <a:rPr lang="en-US" altLang="zh-TW"/>
              <a:pPr>
                <a:defRPr/>
              </a:pPr>
              <a:t>‹#›</a:t>
            </a:fld>
            <a:endParaRPr lang="en-US" altLang="zh-TW"/>
          </a:p>
        </p:txBody>
      </p:sp>
    </p:spTree>
    <p:extLst>
      <p:ext uri="{BB962C8B-B14F-4D97-AF65-F5344CB8AC3E}">
        <p14:creationId xmlns:p14="http://schemas.microsoft.com/office/powerpoint/2010/main" val="31990336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4D09356-4FC8-4E5C-AEB3-9B08D95D3913}"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26947035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D764E46-AA92-46A9-A150-AFCCCAD853FF}"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3952057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F64FF14-7A32-4F38-B209-EC27E0451173}"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42295165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4D2D29C-4CD5-4105-B63E-4A0128B97B26}"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30040702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6248E3E-43DF-4D70-88D5-61CBC0D089AD}"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33774486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AF15F4C-F266-4CC1-A074-B6A987D67B39}"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32395810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C858480-5F13-44EF-8463-CF5161B307AC}"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36312880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609600"/>
            <a:ext cx="1943100" cy="5486400"/>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85800" y="609600"/>
            <a:ext cx="5676900" cy="5486400"/>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D8A51F1-093B-4018-B09B-E3DD86C770B9}"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17019784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9839A4D-B884-4CB8-B6D9-75BEDA8B07C6}"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41866142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35FE80E-F01F-4D7A-B8E5-28134365BFC6}"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1006229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2CB30A1A-FF7B-4F37-9D0A-E22C38265A9F}" type="slidenum">
              <a:rPr lang="en-US" altLang="zh-TW"/>
              <a:pPr>
                <a:defRPr/>
              </a:pPr>
              <a:t>‹#›</a:t>
            </a:fld>
            <a:endParaRPr lang="en-US" altLang="zh-TW"/>
          </a:p>
        </p:txBody>
      </p:sp>
    </p:spTree>
    <p:extLst>
      <p:ext uri="{BB962C8B-B14F-4D97-AF65-F5344CB8AC3E}">
        <p14:creationId xmlns:p14="http://schemas.microsoft.com/office/powerpoint/2010/main" val="35332298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4141415-A9E6-4838-B9F6-C2D19BE7A0ED}"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9431308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4D09356-4FC8-4E5C-AEB3-9B08D95D3913}"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14633501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D764E46-AA92-46A9-A150-AFCCCAD853FF}"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1089426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F64FF14-7A32-4F38-B209-EC27E0451173}"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25960768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4D2D29C-4CD5-4105-B63E-4A0128B97B26}"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9411987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6248E3E-43DF-4D70-88D5-61CBC0D089AD}"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4422898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AF15F4C-F266-4CC1-A074-B6A987D67B39}"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33046098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C858480-5F13-44EF-8463-CF5161B307AC}"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37853739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609600"/>
            <a:ext cx="1943100" cy="5486400"/>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85800" y="609600"/>
            <a:ext cx="5676900" cy="5486400"/>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D8A51F1-093B-4018-B09B-E3DD86C770B9}"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17600541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9839A4D-B884-4CB8-B6D9-75BEDA8B07C6}"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2529122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0645A3EA-5AF2-4626-94AB-527EB44C2336}" type="slidenum">
              <a:rPr lang="en-US" altLang="zh-TW"/>
              <a:pPr>
                <a:defRPr/>
              </a:pPr>
              <a:t>‹#›</a:t>
            </a:fld>
            <a:endParaRPr lang="en-US" altLang="zh-TW"/>
          </a:p>
        </p:txBody>
      </p:sp>
    </p:spTree>
    <p:extLst>
      <p:ext uri="{BB962C8B-B14F-4D97-AF65-F5344CB8AC3E}">
        <p14:creationId xmlns:p14="http://schemas.microsoft.com/office/powerpoint/2010/main" val="7953411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35FE80E-F01F-4D7A-B8E5-28134365BFC6}"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28946046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4141415-A9E6-4838-B9F6-C2D19BE7A0ED}"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40239431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4D09356-4FC8-4E5C-AEB3-9B08D95D3913}"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12556086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D764E46-AA92-46A9-A150-AFCCCAD853FF}"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28853508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F64FF14-7A32-4F38-B209-EC27E0451173}"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301567528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4D2D29C-4CD5-4105-B63E-4A0128B97B26}"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3928291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6248E3E-43DF-4D70-88D5-61CBC0D089AD}"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38346635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AF15F4C-F266-4CC1-A074-B6A987D67B39}"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3171128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C858480-5F13-44EF-8463-CF5161B307AC}"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8096064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609600"/>
            <a:ext cx="1943100" cy="5486400"/>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85800" y="609600"/>
            <a:ext cx="5676900" cy="5486400"/>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D8A51F1-093B-4018-B09B-E3DD86C770B9}"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2373294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6A67044D-1AE3-4D35-B81A-5C0763462849}" type="slidenum">
              <a:rPr lang="en-US" altLang="zh-TW"/>
              <a:pPr>
                <a:defRPr/>
              </a:pPr>
              <a:t>‹#›</a:t>
            </a:fld>
            <a:endParaRPr lang="en-US" altLang="zh-TW"/>
          </a:p>
        </p:txBody>
      </p:sp>
    </p:spTree>
    <p:extLst>
      <p:ext uri="{BB962C8B-B14F-4D97-AF65-F5344CB8AC3E}">
        <p14:creationId xmlns:p14="http://schemas.microsoft.com/office/powerpoint/2010/main" val="9157676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19839A4D-B884-4CB8-B6D9-75BEDA8B07C6}" type="slidenum">
              <a:rPr lang="en-US" altLang="zh-TW"/>
              <a:pPr>
                <a:defRPr/>
              </a:pPr>
              <a:t>‹#›</a:t>
            </a:fld>
            <a:endParaRPr lang="en-US" altLang="zh-TW"/>
          </a:p>
        </p:txBody>
      </p:sp>
    </p:spTree>
    <p:extLst>
      <p:ext uri="{BB962C8B-B14F-4D97-AF65-F5344CB8AC3E}">
        <p14:creationId xmlns:p14="http://schemas.microsoft.com/office/powerpoint/2010/main" val="31393593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235FE80E-F01F-4D7A-B8E5-28134365BFC6}" type="slidenum">
              <a:rPr lang="en-US" altLang="zh-TW"/>
              <a:pPr>
                <a:defRPr/>
              </a:pPr>
              <a:t>‹#›</a:t>
            </a:fld>
            <a:endParaRPr lang="en-US" altLang="zh-TW"/>
          </a:p>
        </p:txBody>
      </p:sp>
    </p:spTree>
    <p:extLst>
      <p:ext uri="{BB962C8B-B14F-4D97-AF65-F5344CB8AC3E}">
        <p14:creationId xmlns:p14="http://schemas.microsoft.com/office/powerpoint/2010/main" val="24866787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64141415-A9E6-4838-B9F6-C2D19BE7A0ED}" type="slidenum">
              <a:rPr lang="en-US" altLang="zh-TW"/>
              <a:pPr>
                <a:defRPr/>
              </a:pPr>
              <a:t>‹#›</a:t>
            </a:fld>
            <a:endParaRPr lang="en-US" altLang="zh-TW"/>
          </a:p>
        </p:txBody>
      </p:sp>
    </p:spTree>
    <p:extLst>
      <p:ext uri="{BB962C8B-B14F-4D97-AF65-F5344CB8AC3E}">
        <p14:creationId xmlns:p14="http://schemas.microsoft.com/office/powerpoint/2010/main" val="28335912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D4D09356-4FC8-4E5C-AEB3-9B08D95D3913}" type="slidenum">
              <a:rPr lang="en-US" altLang="zh-TW"/>
              <a:pPr>
                <a:defRPr/>
              </a:pPr>
              <a:t>‹#›</a:t>
            </a:fld>
            <a:endParaRPr lang="en-US" altLang="zh-TW"/>
          </a:p>
        </p:txBody>
      </p:sp>
    </p:spTree>
    <p:extLst>
      <p:ext uri="{BB962C8B-B14F-4D97-AF65-F5344CB8AC3E}">
        <p14:creationId xmlns:p14="http://schemas.microsoft.com/office/powerpoint/2010/main" val="19807936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6D764E46-AA92-46A9-A150-AFCCCAD853FF}" type="slidenum">
              <a:rPr lang="en-US" altLang="zh-TW"/>
              <a:pPr>
                <a:defRPr/>
              </a:pPr>
              <a:t>‹#›</a:t>
            </a:fld>
            <a:endParaRPr lang="en-US" altLang="zh-TW"/>
          </a:p>
        </p:txBody>
      </p:sp>
    </p:spTree>
    <p:extLst>
      <p:ext uri="{BB962C8B-B14F-4D97-AF65-F5344CB8AC3E}">
        <p14:creationId xmlns:p14="http://schemas.microsoft.com/office/powerpoint/2010/main" val="345022866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AF64FF14-7A32-4F38-B209-EC27E0451173}" type="slidenum">
              <a:rPr lang="en-US" altLang="zh-TW"/>
              <a:pPr>
                <a:defRPr/>
              </a:pPr>
              <a:t>‹#›</a:t>
            </a:fld>
            <a:endParaRPr lang="en-US" altLang="zh-TW"/>
          </a:p>
        </p:txBody>
      </p:sp>
    </p:spTree>
    <p:extLst>
      <p:ext uri="{BB962C8B-B14F-4D97-AF65-F5344CB8AC3E}">
        <p14:creationId xmlns:p14="http://schemas.microsoft.com/office/powerpoint/2010/main" val="9636264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A4D2D29C-4CD5-4105-B63E-4A0128B97B26}" type="slidenum">
              <a:rPr lang="en-US" altLang="zh-TW"/>
              <a:pPr>
                <a:defRPr/>
              </a:pPr>
              <a:t>‹#›</a:t>
            </a:fld>
            <a:endParaRPr lang="en-US" altLang="zh-TW"/>
          </a:p>
        </p:txBody>
      </p:sp>
    </p:spTree>
    <p:extLst>
      <p:ext uri="{BB962C8B-B14F-4D97-AF65-F5344CB8AC3E}">
        <p14:creationId xmlns:p14="http://schemas.microsoft.com/office/powerpoint/2010/main" val="31752235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C6248E3E-43DF-4D70-88D5-61CBC0D089AD}" type="slidenum">
              <a:rPr lang="en-US" altLang="zh-TW"/>
              <a:pPr>
                <a:defRPr/>
              </a:pPr>
              <a:t>‹#›</a:t>
            </a:fld>
            <a:endParaRPr lang="en-US" altLang="zh-TW"/>
          </a:p>
        </p:txBody>
      </p:sp>
    </p:spTree>
    <p:extLst>
      <p:ext uri="{BB962C8B-B14F-4D97-AF65-F5344CB8AC3E}">
        <p14:creationId xmlns:p14="http://schemas.microsoft.com/office/powerpoint/2010/main" val="34486857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8AF15F4C-F266-4CC1-A074-B6A987D67B39}" type="slidenum">
              <a:rPr lang="en-US" altLang="zh-TW"/>
              <a:pPr>
                <a:defRPr/>
              </a:pPr>
              <a:t>‹#›</a:t>
            </a:fld>
            <a:endParaRPr lang="en-US" altLang="zh-TW"/>
          </a:p>
        </p:txBody>
      </p:sp>
    </p:spTree>
    <p:extLst>
      <p:ext uri="{BB962C8B-B14F-4D97-AF65-F5344CB8AC3E}">
        <p14:creationId xmlns:p14="http://schemas.microsoft.com/office/powerpoint/2010/main" val="235808297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BC858480-5F13-44EF-8463-CF5161B307AC}" type="slidenum">
              <a:rPr lang="en-US" altLang="zh-TW"/>
              <a:pPr>
                <a:defRPr/>
              </a:pPr>
              <a:t>‹#›</a:t>
            </a:fld>
            <a:endParaRPr lang="en-US" altLang="zh-TW"/>
          </a:p>
        </p:txBody>
      </p:sp>
    </p:spTree>
    <p:extLst>
      <p:ext uri="{BB962C8B-B14F-4D97-AF65-F5344CB8AC3E}">
        <p14:creationId xmlns:p14="http://schemas.microsoft.com/office/powerpoint/2010/main" val="1156287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76E72E89-7AB8-469D-B346-2323D8B98D83}" type="slidenum">
              <a:rPr lang="en-US" altLang="zh-TW"/>
              <a:pPr>
                <a:defRPr/>
              </a:pPr>
              <a:t>‹#›</a:t>
            </a:fld>
            <a:endParaRPr lang="en-US" altLang="zh-TW"/>
          </a:p>
        </p:txBody>
      </p:sp>
    </p:spTree>
    <p:extLst>
      <p:ext uri="{BB962C8B-B14F-4D97-AF65-F5344CB8AC3E}">
        <p14:creationId xmlns:p14="http://schemas.microsoft.com/office/powerpoint/2010/main" val="26696672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609600"/>
            <a:ext cx="1943100" cy="5486400"/>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85800" y="609600"/>
            <a:ext cx="5676900" cy="5486400"/>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2D8A51F1-093B-4018-B09B-E3DD86C770B9}" type="slidenum">
              <a:rPr lang="en-US" altLang="zh-TW"/>
              <a:pPr>
                <a:defRPr/>
              </a:pPr>
              <a:t>‹#›</a:t>
            </a:fld>
            <a:endParaRPr lang="en-US" altLang="zh-TW"/>
          </a:p>
        </p:txBody>
      </p:sp>
    </p:spTree>
    <p:extLst>
      <p:ext uri="{BB962C8B-B14F-4D97-AF65-F5344CB8AC3E}">
        <p14:creationId xmlns:p14="http://schemas.microsoft.com/office/powerpoint/2010/main" val="233331113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頁尾版面配置區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投影片編號版面配置區 5"/>
          <p:cNvSpPr>
            <a:spLocks noGrp="1"/>
          </p:cNvSpPr>
          <p:nvPr>
            <p:ph type="sldNum" sz="quarter" idx="12"/>
          </p:nvPr>
        </p:nvSpPr>
        <p:spPr/>
        <p:txBody>
          <a:bodyPr/>
          <a:lstStyle>
            <a:lvl1pPr>
              <a:defRPr/>
            </a:lvl1pPr>
          </a:lstStyle>
          <a:p>
            <a:fld id="{F9B64DD3-11E9-4E5B-95DF-A806DB57ACD2}"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417605817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頁尾版面配置區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投影片編號版面配置區 5"/>
          <p:cNvSpPr>
            <a:spLocks noGrp="1"/>
          </p:cNvSpPr>
          <p:nvPr>
            <p:ph type="sldNum" sz="quarter" idx="12"/>
          </p:nvPr>
        </p:nvSpPr>
        <p:spPr/>
        <p:txBody>
          <a:bodyPr/>
          <a:lstStyle>
            <a:lvl1pPr>
              <a:defRPr/>
            </a:lvl1pPr>
          </a:lstStyle>
          <a:p>
            <a:fld id="{E8D7237D-C5BB-4E2C-B3CA-9D6E64278141}"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365413082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頁尾版面配置區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投影片編號版面配置區 5"/>
          <p:cNvSpPr>
            <a:spLocks noGrp="1"/>
          </p:cNvSpPr>
          <p:nvPr>
            <p:ph type="sldNum" sz="quarter" idx="12"/>
          </p:nvPr>
        </p:nvSpPr>
        <p:spPr/>
        <p:txBody>
          <a:bodyPr/>
          <a:lstStyle>
            <a:lvl1pPr>
              <a:defRPr/>
            </a:lvl1pPr>
          </a:lstStyle>
          <a:p>
            <a:fld id="{26929C09-5825-48D8-8AD6-ABD7FE9C4ED7}"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34048590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lvl1pPr>
              <a:defRPr/>
            </a:lvl1pPr>
          </a:lstStyle>
          <a:p>
            <a:endParaRPr lang="en-US" altLang="zh-TW">
              <a:solidFill>
                <a:srgbClr val="000000"/>
              </a:solidFill>
            </a:endParaRPr>
          </a:p>
        </p:txBody>
      </p:sp>
      <p:sp>
        <p:nvSpPr>
          <p:cNvPr id="6" name="頁尾版面配置區 5"/>
          <p:cNvSpPr>
            <a:spLocks noGrp="1"/>
          </p:cNvSpPr>
          <p:nvPr>
            <p:ph type="ftr" sz="quarter" idx="11"/>
          </p:nvPr>
        </p:nvSpPr>
        <p:spPr/>
        <p:txBody>
          <a:bodyPr/>
          <a:lstStyle>
            <a:lvl1pPr>
              <a:defRPr/>
            </a:lvl1pPr>
          </a:lstStyle>
          <a:p>
            <a:endParaRPr lang="en-US" altLang="zh-TW">
              <a:solidFill>
                <a:srgbClr val="000000"/>
              </a:solidFill>
            </a:endParaRPr>
          </a:p>
        </p:txBody>
      </p:sp>
      <p:sp>
        <p:nvSpPr>
          <p:cNvPr id="7" name="投影片編號版面配置區 6"/>
          <p:cNvSpPr>
            <a:spLocks noGrp="1"/>
          </p:cNvSpPr>
          <p:nvPr>
            <p:ph type="sldNum" sz="quarter" idx="12"/>
          </p:nvPr>
        </p:nvSpPr>
        <p:spPr/>
        <p:txBody>
          <a:bodyPr/>
          <a:lstStyle>
            <a:lvl1pPr>
              <a:defRPr/>
            </a:lvl1pPr>
          </a:lstStyle>
          <a:p>
            <a:fld id="{E70AE596-8FF7-4C55-943F-E9E8D5A40032}"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185517052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lvl1pPr>
              <a:defRPr/>
            </a:lvl1pPr>
          </a:lstStyle>
          <a:p>
            <a:endParaRPr lang="en-US" altLang="zh-TW">
              <a:solidFill>
                <a:srgbClr val="000000"/>
              </a:solidFill>
            </a:endParaRPr>
          </a:p>
        </p:txBody>
      </p:sp>
      <p:sp>
        <p:nvSpPr>
          <p:cNvPr id="8" name="頁尾版面配置區 7"/>
          <p:cNvSpPr>
            <a:spLocks noGrp="1"/>
          </p:cNvSpPr>
          <p:nvPr>
            <p:ph type="ftr" sz="quarter" idx="11"/>
          </p:nvPr>
        </p:nvSpPr>
        <p:spPr/>
        <p:txBody>
          <a:bodyPr/>
          <a:lstStyle>
            <a:lvl1pPr>
              <a:defRPr/>
            </a:lvl1pPr>
          </a:lstStyle>
          <a:p>
            <a:endParaRPr lang="en-US" altLang="zh-TW">
              <a:solidFill>
                <a:srgbClr val="000000"/>
              </a:solidFill>
            </a:endParaRPr>
          </a:p>
        </p:txBody>
      </p:sp>
      <p:sp>
        <p:nvSpPr>
          <p:cNvPr id="9" name="投影片編號版面配置區 8"/>
          <p:cNvSpPr>
            <a:spLocks noGrp="1"/>
          </p:cNvSpPr>
          <p:nvPr>
            <p:ph type="sldNum" sz="quarter" idx="12"/>
          </p:nvPr>
        </p:nvSpPr>
        <p:spPr/>
        <p:txBody>
          <a:bodyPr/>
          <a:lstStyle>
            <a:lvl1pPr>
              <a:defRPr/>
            </a:lvl1pPr>
          </a:lstStyle>
          <a:p>
            <a:fld id="{5A9F880E-F590-41DF-A6BA-7DE8D3E63C7A}"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20586935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lvl1pPr>
              <a:defRPr/>
            </a:lvl1pPr>
          </a:lstStyle>
          <a:p>
            <a:endParaRPr lang="en-US" altLang="zh-TW">
              <a:solidFill>
                <a:srgbClr val="000000"/>
              </a:solidFill>
            </a:endParaRPr>
          </a:p>
        </p:txBody>
      </p:sp>
      <p:sp>
        <p:nvSpPr>
          <p:cNvPr id="4" name="頁尾版面配置區 3"/>
          <p:cNvSpPr>
            <a:spLocks noGrp="1"/>
          </p:cNvSpPr>
          <p:nvPr>
            <p:ph type="ftr" sz="quarter" idx="11"/>
          </p:nvPr>
        </p:nvSpPr>
        <p:spPr/>
        <p:txBody>
          <a:bodyPr/>
          <a:lstStyle>
            <a:lvl1pPr>
              <a:defRPr/>
            </a:lvl1pPr>
          </a:lstStyle>
          <a:p>
            <a:endParaRPr lang="en-US" altLang="zh-TW">
              <a:solidFill>
                <a:srgbClr val="000000"/>
              </a:solidFill>
            </a:endParaRPr>
          </a:p>
        </p:txBody>
      </p:sp>
      <p:sp>
        <p:nvSpPr>
          <p:cNvPr id="5" name="投影片編號版面配置區 4"/>
          <p:cNvSpPr>
            <a:spLocks noGrp="1"/>
          </p:cNvSpPr>
          <p:nvPr>
            <p:ph type="sldNum" sz="quarter" idx="12"/>
          </p:nvPr>
        </p:nvSpPr>
        <p:spPr/>
        <p:txBody>
          <a:bodyPr/>
          <a:lstStyle>
            <a:lvl1pPr>
              <a:defRPr/>
            </a:lvl1pPr>
          </a:lstStyle>
          <a:p>
            <a:fld id="{4740D97C-C678-4964-9FAB-7225717972A7}"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234156279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lvl1pPr>
              <a:defRPr/>
            </a:lvl1pPr>
          </a:lstStyle>
          <a:p>
            <a:endParaRPr lang="en-US" altLang="zh-TW">
              <a:solidFill>
                <a:srgbClr val="000000"/>
              </a:solidFill>
            </a:endParaRPr>
          </a:p>
        </p:txBody>
      </p:sp>
      <p:sp>
        <p:nvSpPr>
          <p:cNvPr id="3" name="頁尾版面配置區 2"/>
          <p:cNvSpPr>
            <a:spLocks noGrp="1"/>
          </p:cNvSpPr>
          <p:nvPr>
            <p:ph type="ftr" sz="quarter" idx="11"/>
          </p:nvPr>
        </p:nvSpPr>
        <p:spPr/>
        <p:txBody>
          <a:bodyPr/>
          <a:lstStyle>
            <a:lvl1pPr>
              <a:defRPr/>
            </a:lvl1pPr>
          </a:lstStyle>
          <a:p>
            <a:endParaRPr lang="en-US" altLang="zh-TW">
              <a:solidFill>
                <a:srgbClr val="000000"/>
              </a:solidFill>
            </a:endParaRPr>
          </a:p>
        </p:txBody>
      </p:sp>
      <p:sp>
        <p:nvSpPr>
          <p:cNvPr id="4" name="投影片編號版面配置區 3"/>
          <p:cNvSpPr>
            <a:spLocks noGrp="1"/>
          </p:cNvSpPr>
          <p:nvPr>
            <p:ph type="sldNum" sz="quarter" idx="12"/>
          </p:nvPr>
        </p:nvSpPr>
        <p:spPr/>
        <p:txBody>
          <a:bodyPr/>
          <a:lstStyle>
            <a:lvl1pPr>
              <a:defRPr/>
            </a:lvl1pPr>
          </a:lstStyle>
          <a:p>
            <a:fld id="{71F8C372-272E-45AE-9C6B-05CC63A97BE1}"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167115761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lvl1pPr>
              <a:defRPr/>
            </a:lvl1pPr>
          </a:lstStyle>
          <a:p>
            <a:endParaRPr lang="en-US" altLang="zh-TW">
              <a:solidFill>
                <a:srgbClr val="000000"/>
              </a:solidFill>
            </a:endParaRPr>
          </a:p>
        </p:txBody>
      </p:sp>
      <p:sp>
        <p:nvSpPr>
          <p:cNvPr id="6" name="頁尾版面配置區 5"/>
          <p:cNvSpPr>
            <a:spLocks noGrp="1"/>
          </p:cNvSpPr>
          <p:nvPr>
            <p:ph type="ftr" sz="quarter" idx="11"/>
          </p:nvPr>
        </p:nvSpPr>
        <p:spPr/>
        <p:txBody>
          <a:bodyPr/>
          <a:lstStyle>
            <a:lvl1pPr>
              <a:defRPr/>
            </a:lvl1pPr>
          </a:lstStyle>
          <a:p>
            <a:endParaRPr lang="en-US" altLang="zh-TW">
              <a:solidFill>
                <a:srgbClr val="000000"/>
              </a:solidFill>
            </a:endParaRPr>
          </a:p>
        </p:txBody>
      </p:sp>
      <p:sp>
        <p:nvSpPr>
          <p:cNvPr id="7" name="投影片編號版面配置區 6"/>
          <p:cNvSpPr>
            <a:spLocks noGrp="1"/>
          </p:cNvSpPr>
          <p:nvPr>
            <p:ph type="sldNum" sz="quarter" idx="12"/>
          </p:nvPr>
        </p:nvSpPr>
        <p:spPr/>
        <p:txBody>
          <a:bodyPr/>
          <a:lstStyle>
            <a:lvl1pPr>
              <a:defRPr/>
            </a:lvl1pPr>
          </a:lstStyle>
          <a:p>
            <a:fld id="{9E08C0AE-1E0D-4C82-8499-7AD5926853CD}"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105105843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lvl1pPr>
              <a:defRPr/>
            </a:lvl1pPr>
          </a:lstStyle>
          <a:p>
            <a:endParaRPr lang="en-US" altLang="zh-TW">
              <a:solidFill>
                <a:srgbClr val="000000"/>
              </a:solidFill>
            </a:endParaRPr>
          </a:p>
        </p:txBody>
      </p:sp>
      <p:sp>
        <p:nvSpPr>
          <p:cNvPr id="6" name="頁尾版面配置區 5"/>
          <p:cNvSpPr>
            <a:spLocks noGrp="1"/>
          </p:cNvSpPr>
          <p:nvPr>
            <p:ph type="ftr" sz="quarter" idx="11"/>
          </p:nvPr>
        </p:nvSpPr>
        <p:spPr/>
        <p:txBody>
          <a:bodyPr/>
          <a:lstStyle>
            <a:lvl1pPr>
              <a:defRPr/>
            </a:lvl1pPr>
          </a:lstStyle>
          <a:p>
            <a:endParaRPr lang="en-US" altLang="zh-TW">
              <a:solidFill>
                <a:srgbClr val="000000"/>
              </a:solidFill>
            </a:endParaRPr>
          </a:p>
        </p:txBody>
      </p:sp>
      <p:sp>
        <p:nvSpPr>
          <p:cNvPr id="7" name="投影片編號版面配置區 6"/>
          <p:cNvSpPr>
            <a:spLocks noGrp="1"/>
          </p:cNvSpPr>
          <p:nvPr>
            <p:ph type="sldNum" sz="quarter" idx="12"/>
          </p:nvPr>
        </p:nvSpPr>
        <p:spPr/>
        <p:txBody>
          <a:bodyPr/>
          <a:lstStyle>
            <a:lvl1pPr>
              <a:defRPr/>
            </a:lvl1pPr>
          </a:lstStyle>
          <a:p>
            <a:fld id="{9684808F-C178-4795-ADFC-9D30F3FA791C}"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2397375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47BFD83A-1745-43FB-966D-D159DEB36D34}" type="slidenum">
              <a:rPr lang="en-US" altLang="zh-TW"/>
              <a:pPr>
                <a:defRPr/>
              </a:pPr>
              <a:t>‹#›</a:t>
            </a:fld>
            <a:endParaRPr lang="en-US" altLang="zh-TW"/>
          </a:p>
        </p:txBody>
      </p:sp>
    </p:spTree>
    <p:extLst>
      <p:ext uri="{BB962C8B-B14F-4D97-AF65-F5344CB8AC3E}">
        <p14:creationId xmlns:p14="http://schemas.microsoft.com/office/powerpoint/2010/main" val="297582961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頁尾版面配置區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投影片編號版面配置區 5"/>
          <p:cNvSpPr>
            <a:spLocks noGrp="1"/>
          </p:cNvSpPr>
          <p:nvPr>
            <p:ph type="sldNum" sz="quarter" idx="12"/>
          </p:nvPr>
        </p:nvSpPr>
        <p:spPr/>
        <p:txBody>
          <a:bodyPr/>
          <a:lstStyle>
            <a:lvl1pPr>
              <a:defRPr/>
            </a:lvl1pPr>
          </a:lstStyle>
          <a:p>
            <a:fld id="{0CD7795B-6382-46EF-88E7-2D2CF8967D38}"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155575972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頁尾版面配置區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投影片編號版面配置區 5"/>
          <p:cNvSpPr>
            <a:spLocks noGrp="1"/>
          </p:cNvSpPr>
          <p:nvPr>
            <p:ph type="sldNum" sz="quarter" idx="12"/>
          </p:nvPr>
        </p:nvSpPr>
        <p:spPr/>
        <p:txBody>
          <a:bodyPr/>
          <a:lstStyle>
            <a:lvl1pPr>
              <a:defRPr/>
            </a:lvl1pPr>
          </a:lstStyle>
          <a:p>
            <a:fld id="{8C033C36-899D-4A4C-9762-738FD9C52355}"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3047662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1.jpe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1.jpe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1.jpe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zh-TW"/>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zh-TW"/>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D83E18B1-B763-4305-B2B8-0226326563A0}"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新細明體" pitchFamily="18" charset="-120"/>
        </a:defRPr>
      </a:lvl2pPr>
      <a:lvl3pPr algn="ctr" rtl="0" eaLnBrk="0" fontAlgn="base" hangingPunct="0">
        <a:spcBef>
          <a:spcPct val="0"/>
        </a:spcBef>
        <a:spcAft>
          <a:spcPct val="0"/>
        </a:spcAft>
        <a:defRPr kumimoji="1" sz="4400">
          <a:solidFill>
            <a:schemeClr val="tx2"/>
          </a:solidFill>
          <a:latin typeface="Arial" charset="0"/>
          <a:ea typeface="新細明體" pitchFamily="18" charset="-120"/>
        </a:defRPr>
      </a:lvl3pPr>
      <a:lvl4pPr algn="ctr" rtl="0" eaLnBrk="0" fontAlgn="base" hangingPunct="0">
        <a:spcBef>
          <a:spcPct val="0"/>
        </a:spcBef>
        <a:spcAft>
          <a:spcPct val="0"/>
        </a:spcAft>
        <a:defRPr kumimoji="1" sz="4400">
          <a:solidFill>
            <a:schemeClr val="tx2"/>
          </a:solidFill>
          <a:latin typeface="Arial" charset="0"/>
          <a:ea typeface="新細明體" pitchFamily="18" charset="-120"/>
        </a:defRPr>
      </a:lvl4pPr>
      <a:lvl5pPr algn="ctr" rtl="0" eaLnBrk="0" fontAlgn="base" hangingPunct="0">
        <a:spcBef>
          <a:spcPct val="0"/>
        </a:spcBef>
        <a:spcAft>
          <a:spcPct val="0"/>
        </a:spcAft>
        <a:defRPr kumimoji="1" sz="4400">
          <a:solidFill>
            <a:schemeClr val="tx2"/>
          </a:solidFill>
          <a:latin typeface="Arial" charset="0"/>
          <a:ea typeface="新細明體" pitchFamily="18" charset="-12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DAF4A0D-AB61-41A2-8AEB-00C02B421D8B}"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10790206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2pPr>
      <a:lvl3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3pPr>
      <a:lvl4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4pPr>
      <a:lvl5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5pPr>
      <a:lvl6pPr marL="457200" algn="ctr" rtl="0" fontAlgn="base">
        <a:spcBef>
          <a:spcPct val="0"/>
        </a:spcBef>
        <a:spcAft>
          <a:spcPct val="0"/>
        </a:spcAft>
        <a:defRPr kumimoji="1" sz="4400">
          <a:solidFill>
            <a:schemeClr val="tx2"/>
          </a:solidFill>
          <a:latin typeface="Times New Roman" pitchFamily="18" charset="0"/>
          <a:ea typeface="新細明體" pitchFamily="18" charset="-120"/>
        </a:defRPr>
      </a:lvl6pPr>
      <a:lvl7pPr marL="914400" algn="ctr" rtl="0" fontAlgn="base">
        <a:spcBef>
          <a:spcPct val="0"/>
        </a:spcBef>
        <a:spcAft>
          <a:spcPct val="0"/>
        </a:spcAft>
        <a:defRPr kumimoji="1" sz="4400">
          <a:solidFill>
            <a:schemeClr val="tx2"/>
          </a:solidFill>
          <a:latin typeface="Times New Roman" pitchFamily="18" charset="0"/>
          <a:ea typeface="新細明體" pitchFamily="18" charset="-120"/>
        </a:defRPr>
      </a:lvl7pPr>
      <a:lvl8pPr marL="1371600" algn="ctr" rtl="0" fontAlgn="base">
        <a:spcBef>
          <a:spcPct val="0"/>
        </a:spcBef>
        <a:spcAft>
          <a:spcPct val="0"/>
        </a:spcAft>
        <a:defRPr kumimoji="1" sz="4400">
          <a:solidFill>
            <a:schemeClr val="tx2"/>
          </a:solidFill>
          <a:latin typeface="Times New Roman" pitchFamily="18" charset="0"/>
          <a:ea typeface="新細明體" pitchFamily="18" charset="-120"/>
        </a:defRPr>
      </a:lvl8pPr>
      <a:lvl9pPr marL="1828800" algn="ctr" rtl="0" fontAlgn="base">
        <a:spcBef>
          <a:spcPct val="0"/>
        </a:spcBef>
        <a:spcAft>
          <a:spcPct val="0"/>
        </a:spcAft>
        <a:defRPr kumimoji="1" sz="4400">
          <a:solidFill>
            <a:schemeClr val="tx2"/>
          </a:solidFill>
          <a:latin typeface="Times New Roman" pitchFamily="18"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DAF4A0D-AB61-41A2-8AEB-00C02B421D8B}"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424294394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2pPr>
      <a:lvl3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3pPr>
      <a:lvl4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4pPr>
      <a:lvl5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5pPr>
      <a:lvl6pPr marL="457200" algn="ctr" rtl="0" fontAlgn="base">
        <a:spcBef>
          <a:spcPct val="0"/>
        </a:spcBef>
        <a:spcAft>
          <a:spcPct val="0"/>
        </a:spcAft>
        <a:defRPr kumimoji="1" sz="4400">
          <a:solidFill>
            <a:schemeClr val="tx2"/>
          </a:solidFill>
          <a:latin typeface="Times New Roman" pitchFamily="18" charset="0"/>
          <a:ea typeface="新細明體" pitchFamily="18" charset="-120"/>
        </a:defRPr>
      </a:lvl6pPr>
      <a:lvl7pPr marL="914400" algn="ctr" rtl="0" fontAlgn="base">
        <a:spcBef>
          <a:spcPct val="0"/>
        </a:spcBef>
        <a:spcAft>
          <a:spcPct val="0"/>
        </a:spcAft>
        <a:defRPr kumimoji="1" sz="4400">
          <a:solidFill>
            <a:schemeClr val="tx2"/>
          </a:solidFill>
          <a:latin typeface="Times New Roman" pitchFamily="18" charset="0"/>
          <a:ea typeface="新細明體" pitchFamily="18" charset="-120"/>
        </a:defRPr>
      </a:lvl7pPr>
      <a:lvl8pPr marL="1371600" algn="ctr" rtl="0" fontAlgn="base">
        <a:spcBef>
          <a:spcPct val="0"/>
        </a:spcBef>
        <a:spcAft>
          <a:spcPct val="0"/>
        </a:spcAft>
        <a:defRPr kumimoji="1" sz="4400">
          <a:solidFill>
            <a:schemeClr val="tx2"/>
          </a:solidFill>
          <a:latin typeface="Times New Roman" pitchFamily="18" charset="0"/>
          <a:ea typeface="新細明體" pitchFamily="18" charset="-120"/>
        </a:defRPr>
      </a:lvl8pPr>
      <a:lvl9pPr marL="1828800" algn="ctr" rtl="0" fontAlgn="base">
        <a:spcBef>
          <a:spcPct val="0"/>
        </a:spcBef>
        <a:spcAft>
          <a:spcPct val="0"/>
        </a:spcAft>
        <a:defRPr kumimoji="1" sz="4400">
          <a:solidFill>
            <a:schemeClr val="tx2"/>
          </a:solidFill>
          <a:latin typeface="Times New Roman" pitchFamily="18"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DAF4A0D-AB61-41A2-8AEB-00C02B421D8B}"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189574231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2pPr>
      <a:lvl3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3pPr>
      <a:lvl4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4pPr>
      <a:lvl5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5pPr>
      <a:lvl6pPr marL="457200" algn="ctr" rtl="0" fontAlgn="base">
        <a:spcBef>
          <a:spcPct val="0"/>
        </a:spcBef>
        <a:spcAft>
          <a:spcPct val="0"/>
        </a:spcAft>
        <a:defRPr kumimoji="1" sz="4400">
          <a:solidFill>
            <a:schemeClr val="tx2"/>
          </a:solidFill>
          <a:latin typeface="Times New Roman" pitchFamily="18" charset="0"/>
          <a:ea typeface="新細明體" pitchFamily="18" charset="-120"/>
        </a:defRPr>
      </a:lvl6pPr>
      <a:lvl7pPr marL="914400" algn="ctr" rtl="0" fontAlgn="base">
        <a:spcBef>
          <a:spcPct val="0"/>
        </a:spcBef>
        <a:spcAft>
          <a:spcPct val="0"/>
        </a:spcAft>
        <a:defRPr kumimoji="1" sz="4400">
          <a:solidFill>
            <a:schemeClr val="tx2"/>
          </a:solidFill>
          <a:latin typeface="Times New Roman" pitchFamily="18" charset="0"/>
          <a:ea typeface="新細明體" pitchFamily="18" charset="-120"/>
        </a:defRPr>
      </a:lvl7pPr>
      <a:lvl8pPr marL="1371600" algn="ctr" rtl="0" fontAlgn="base">
        <a:spcBef>
          <a:spcPct val="0"/>
        </a:spcBef>
        <a:spcAft>
          <a:spcPct val="0"/>
        </a:spcAft>
        <a:defRPr kumimoji="1" sz="4400">
          <a:solidFill>
            <a:schemeClr val="tx2"/>
          </a:solidFill>
          <a:latin typeface="Times New Roman" pitchFamily="18" charset="0"/>
          <a:ea typeface="新細明體" pitchFamily="18" charset="-120"/>
        </a:defRPr>
      </a:lvl8pPr>
      <a:lvl9pPr marL="1828800" algn="ctr" rtl="0" fontAlgn="base">
        <a:spcBef>
          <a:spcPct val="0"/>
        </a:spcBef>
        <a:spcAft>
          <a:spcPct val="0"/>
        </a:spcAft>
        <a:defRPr kumimoji="1" sz="4400">
          <a:solidFill>
            <a:schemeClr val="tx2"/>
          </a:solidFill>
          <a:latin typeface="Times New Roman" pitchFamily="18"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DAF4A0D-AB61-41A2-8AEB-00C02B421D8B}"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1576985455"/>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2pPr>
      <a:lvl3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3pPr>
      <a:lvl4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4pPr>
      <a:lvl5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5pPr>
      <a:lvl6pPr marL="457200" algn="ctr" rtl="0" fontAlgn="base">
        <a:spcBef>
          <a:spcPct val="0"/>
        </a:spcBef>
        <a:spcAft>
          <a:spcPct val="0"/>
        </a:spcAft>
        <a:defRPr kumimoji="1" sz="4400">
          <a:solidFill>
            <a:schemeClr val="tx2"/>
          </a:solidFill>
          <a:latin typeface="Times New Roman" pitchFamily="18" charset="0"/>
          <a:ea typeface="新細明體" pitchFamily="18" charset="-120"/>
        </a:defRPr>
      </a:lvl6pPr>
      <a:lvl7pPr marL="914400" algn="ctr" rtl="0" fontAlgn="base">
        <a:spcBef>
          <a:spcPct val="0"/>
        </a:spcBef>
        <a:spcAft>
          <a:spcPct val="0"/>
        </a:spcAft>
        <a:defRPr kumimoji="1" sz="4400">
          <a:solidFill>
            <a:schemeClr val="tx2"/>
          </a:solidFill>
          <a:latin typeface="Times New Roman" pitchFamily="18" charset="0"/>
          <a:ea typeface="新細明體" pitchFamily="18" charset="-120"/>
        </a:defRPr>
      </a:lvl7pPr>
      <a:lvl8pPr marL="1371600" algn="ctr" rtl="0" fontAlgn="base">
        <a:spcBef>
          <a:spcPct val="0"/>
        </a:spcBef>
        <a:spcAft>
          <a:spcPct val="0"/>
        </a:spcAft>
        <a:defRPr kumimoji="1" sz="4400">
          <a:solidFill>
            <a:schemeClr val="tx2"/>
          </a:solidFill>
          <a:latin typeface="Times New Roman" pitchFamily="18" charset="0"/>
          <a:ea typeface="新細明體" pitchFamily="18" charset="-120"/>
        </a:defRPr>
      </a:lvl8pPr>
      <a:lvl9pPr marL="1828800" algn="ctr" rtl="0" fontAlgn="base">
        <a:spcBef>
          <a:spcPct val="0"/>
        </a:spcBef>
        <a:spcAft>
          <a:spcPct val="0"/>
        </a:spcAft>
        <a:defRPr kumimoji="1" sz="4400">
          <a:solidFill>
            <a:schemeClr val="tx2"/>
          </a:solidFill>
          <a:latin typeface="Times New Roman" pitchFamily="18"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DAF4A0D-AB61-41A2-8AEB-00C02B421D8B}"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2538047598"/>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2pPr>
      <a:lvl3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3pPr>
      <a:lvl4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4pPr>
      <a:lvl5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5pPr>
      <a:lvl6pPr marL="457200" algn="ctr" rtl="0" fontAlgn="base">
        <a:spcBef>
          <a:spcPct val="0"/>
        </a:spcBef>
        <a:spcAft>
          <a:spcPct val="0"/>
        </a:spcAft>
        <a:defRPr kumimoji="1" sz="4400">
          <a:solidFill>
            <a:schemeClr val="tx2"/>
          </a:solidFill>
          <a:latin typeface="Times New Roman" pitchFamily="18" charset="0"/>
          <a:ea typeface="新細明體" pitchFamily="18" charset="-120"/>
        </a:defRPr>
      </a:lvl6pPr>
      <a:lvl7pPr marL="914400" algn="ctr" rtl="0" fontAlgn="base">
        <a:spcBef>
          <a:spcPct val="0"/>
        </a:spcBef>
        <a:spcAft>
          <a:spcPct val="0"/>
        </a:spcAft>
        <a:defRPr kumimoji="1" sz="4400">
          <a:solidFill>
            <a:schemeClr val="tx2"/>
          </a:solidFill>
          <a:latin typeface="Times New Roman" pitchFamily="18" charset="0"/>
          <a:ea typeface="新細明體" pitchFamily="18" charset="-120"/>
        </a:defRPr>
      </a:lvl7pPr>
      <a:lvl8pPr marL="1371600" algn="ctr" rtl="0" fontAlgn="base">
        <a:spcBef>
          <a:spcPct val="0"/>
        </a:spcBef>
        <a:spcAft>
          <a:spcPct val="0"/>
        </a:spcAft>
        <a:defRPr kumimoji="1" sz="4400">
          <a:solidFill>
            <a:schemeClr val="tx2"/>
          </a:solidFill>
          <a:latin typeface="Times New Roman" pitchFamily="18" charset="0"/>
          <a:ea typeface="新細明體" pitchFamily="18" charset="-120"/>
        </a:defRPr>
      </a:lvl8pPr>
      <a:lvl9pPr marL="1828800" algn="ctr" rtl="0" fontAlgn="base">
        <a:spcBef>
          <a:spcPct val="0"/>
        </a:spcBef>
        <a:spcAft>
          <a:spcPct val="0"/>
        </a:spcAft>
        <a:defRPr kumimoji="1" sz="4400">
          <a:solidFill>
            <a:schemeClr val="tx2"/>
          </a:solidFill>
          <a:latin typeface="Times New Roman" pitchFamily="18"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zh-TW"/>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zh-TW"/>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2DAF4A0D-AB61-41A2-8AEB-00C02B421D8B}" type="slidenum">
              <a:rPr lang="en-US" altLang="zh-TW"/>
              <a:pPr>
                <a:defRPr/>
              </a:pPr>
              <a:t>‹#›</a:t>
            </a:fld>
            <a:endParaRPr lang="en-US" altLang="zh-TW"/>
          </a:p>
        </p:txBody>
      </p:sp>
    </p:spTree>
    <p:extLst>
      <p:ext uri="{BB962C8B-B14F-4D97-AF65-F5344CB8AC3E}">
        <p14:creationId xmlns:p14="http://schemas.microsoft.com/office/powerpoint/2010/main" val="2587172052"/>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2pPr>
      <a:lvl3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3pPr>
      <a:lvl4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4pPr>
      <a:lvl5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5pPr>
      <a:lvl6pPr marL="457200" algn="ctr" rtl="0" fontAlgn="base">
        <a:spcBef>
          <a:spcPct val="0"/>
        </a:spcBef>
        <a:spcAft>
          <a:spcPct val="0"/>
        </a:spcAft>
        <a:defRPr kumimoji="1" sz="4400">
          <a:solidFill>
            <a:schemeClr val="tx2"/>
          </a:solidFill>
          <a:latin typeface="Times New Roman" pitchFamily="18" charset="0"/>
          <a:ea typeface="新細明體" pitchFamily="18" charset="-120"/>
        </a:defRPr>
      </a:lvl6pPr>
      <a:lvl7pPr marL="914400" algn="ctr" rtl="0" fontAlgn="base">
        <a:spcBef>
          <a:spcPct val="0"/>
        </a:spcBef>
        <a:spcAft>
          <a:spcPct val="0"/>
        </a:spcAft>
        <a:defRPr kumimoji="1" sz="4400">
          <a:solidFill>
            <a:schemeClr val="tx2"/>
          </a:solidFill>
          <a:latin typeface="Times New Roman" pitchFamily="18" charset="0"/>
          <a:ea typeface="新細明體" pitchFamily="18" charset="-120"/>
        </a:defRPr>
      </a:lvl7pPr>
      <a:lvl8pPr marL="1371600" algn="ctr" rtl="0" fontAlgn="base">
        <a:spcBef>
          <a:spcPct val="0"/>
        </a:spcBef>
        <a:spcAft>
          <a:spcPct val="0"/>
        </a:spcAft>
        <a:defRPr kumimoji="1" sz="4400">
          <a:solidFill>
            <a:schemeClr val="tx2"/>
          </a:solidFill>
          <a:latin typeface="Times New Roman" pitchFamily="18" charset="0"/>
          <a:ea typeface="新細明體" pitchFamily="18" charset="-120"/>
        </a:defRPr>
      </a:lvl8pPr>
      <a:lvl9pPr marL="1828800" algn="ctr" rtl="0" fontAlgn="base">
        <a:spcBef>
          <a:spcPct val="0"/>
        </a:spcBef>
        <a:spcAft>
          <a:spcPct val="0"/>
        </a:spcAft>
        <a:defRPr kumimoji="1" sz="4400">
          <a:solidFill>
            <a:schemeClr val="tx2"/>
          </a:solidFill>
          <a:latin typeface="Times New Roman" pitchFamily="18"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zh-TW">
              <a:solidFill>
                <a:srgbClr val="000000"/>
              </a:solidFill>
              <a:ea typeface="新細明體" charset="-12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zh-TW">
              <a:solidFill>
                <a:srgbClr val="000000"/>
              </a:solidFill>
              <a:ea typeface="新細明體" charset="-12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1061335-12D4-432A-A202-39FD300981DE}" type="slidenum">
              <a:rPr lang="en-US" altLang="zh-TW" smtClean="0">
                <a:solidFill>
                  <a:srgbClr val="000000"/>
                </a:solidFill>
                <a:ea typeface="新細明體" charset="-120"/>
              </a:rPr>
              <a:pPr/>
              <a:t>‹#›</a:t>
            </a:fld>
            <a:endParaRPr lang="en-US" altLang="zh-TW">
              <a:solidFill>
                <a:srgbClr val="000000"/>
              </a:solidFill>
              <a:ea typeface="新細明體" charset="-120"/>
            </a:endParaRPr>
          </a:p>
        </p:txBody>
      </p:sp>
    </p:spTree>
    <p:extLst>
      <p:ext uri="{BB962C8B-B14F-4D97-AF65-F5344CB8AC3E}">
        <p14:creationId xmlns:p14="http://schemas.microsoft.com/office/powerpoint/2010/main" val="2521007401"/>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新細明體" charset="-120"/>
        </a:defRPr>
      </a:lvl2pPr>
      <a:lvl3pPr algn="ctr" rtl="0" fontAlgn="base">
        <a:spcBef>
          <a:spcPct val="0"/>
        </a:spcBef>
        <a:spcAft>
          <a:spcPct val="0"/>
        </a:spcAft>
        <a:defRPr kumimoji="1" sz="4400">
          <a:solidFill>
            <a:schemeClr val="tx2"/>
          </a:solidFill>
          <a:latin typeface="Arial" charset="0"/>
          <a:ea typeface="新細明體" charset="-120"/>
        </a:defRPr>
      </a:lvl3pPr>
      <a:lvl4pPr algn="ctr" rtl="0" fontAlgn="base">
        <a:spcBef>
          <a:spcPct val="0"/>
        </a:spcBef>
        <a:spcAft>
          <a:spcPct val="0"/>
        </a:spcAft>
        <a:defRPr kumimoji="1" sz="4400">
          <a:solidFill>
            <a:schemeClr val="tx2"/>
          </a:solidFill>
          <a:latin typeface="Arial" charset="0"/>
          <a:ea typeface="新細明體" charset="-120"/>
        </a:defRPr>
      </a:lvl4pPr>
      <a:lvl5pPr algn="ctr" rtl="0" fontAlgn="base">
        <a:spcBef>
          <a:spcPct val="0"/>
        </a:spcBef>
        <a:spcAft>
          <a:spcPct val="0"/>
        </a:spcAft>
        <a:defRPr kumimoji="1" sz="4400">
          <a:solidFill>
            <a:schemeClr val="tx2"/>
          </a:solidFill>
          <a:latin typeface="Arial" charset="0"/>
          <a:ea typeface="新細明體" charset="-120"/>
        </a:defRPr>
      </a:lvl5pPr>
      <a:lvl6pPr marL="457200" algn="ctr" rtl="0" fontAlgn="base">
        <a:spcBef>
          <a:spcPct val="0"/>
        </a:spcBef>
        <a:spcAft>
          <a:spcPct val="0"/>
        </a:spcAft>
        <a:defRPr kumimoji="1" sz="4400">
          <a:solidFill>
            <a:schemeClr val="tx2"/>
          </a:solidFill>
          <a:latin typeface="Arial" charset="0"/>
          <a:ea typeface="新細明體" charset="-120"/>
        </a:defRPr>
      </a:lvl6pPr>
      <a:lvl7pPr marL="914400" algn="ctr" rtl="0" fontAlgn="base">
        <a:spcBef>
          <a:spcPct val="0"/>
        </a:spcBef>
        <a:spcAft>
          <a:spcPct val="0"/>
        </a:spcAft>
        <a:defRPr kumimoji="1" sz="4400">
          <a:solidFill>
            <a:schemeClr val="tx2"/>
          </a:solidFill>
          <a:latin typeface="Arial" charset="0"/>
          <a:ea typeface="新細明體" charset="-120"/>
        </a:defRPr>
      </a:lvl7pPr>
      <a:lvl8pPr marL="1371600" algn="ctr" rtl="0" fontAlgn="base">
        <a:spcBef>
          <a:spcPct val="0"/>
        </a:spcBef>
        <a:spcAft>
          <a:spcPct val="0"/>
        </a:spcAft>
        <a:defRPr kumimoji="1" sz="4400">
          <a:solidFill>
            <a:schemeClr val="tx2"/>
          </a:solidFill>
          <a:latin typeface="Arial" charset="0"/>
          <a:ea typeface="新細明體" charset="-120"/>
        </a:defRPr>
      </a:lvl8pPr>
      <a:lvl9pPr marL="1828800" algn="ctr" rtl="0" fontAlgn="base">
        <a:spcBef>
          <a:spcPct val="0"/>
        </a:spcBef>
        <a:spcAft>
          <a:spcPct val="0"/>
        </a:spcAft>
        <a:defRPr kumimoji="1" sz="4400">
          <a:solidFill>
            <a:schemeClr val="tx2"/>
          </a:solidFill>
          <a:latin typeface="Arial" charset="0"/>
          <a:ea typeface="新細明體" charset="-120"/>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1.xml"/><Relationship Id="rId1" Type="http://schemas.openxmlformats.org/officeDocument/2006/relationships/themeOverride" Target="../theme/themeOverride8.xml"/></Relationships>
</file>

<file path=ppt/slides/_rels/slide10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52.xml"/></Relationships>
</file>

<file path=ppt/slides/_rels/slide10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hemeOverride" Target="../theme/themeOverride53.xml"/></Relationships>
</file>

<file path=ppt/slides/_rels/slide10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54.xml"/></Relationships>
</file>

<file path=ppt/slides/_rels/slide10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55.xml"/><Relationship Id="rId4" Type="http://schemas.openxmlformats.org/officeDocument/2006/relationships/image" Target="../media/image31.jpeg"/></Relationships>
</file>

<file path=ppt/slides/_rels/slide10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hemeOverride" Target="../theme/themeOverride56.xml"/></Relationships>
</file>

<file path=ppt/slides/_rels/slide10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57.xml"/></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1.xml"/><Relationship Id="rId1" Type="http://schemas.openxmlformats.org/officeDocument/2006/relationships/themeOverride" Target="../theme/themeOverride9.xml"/></Relationships>
</file>

<file path=ppt/slides/_rels/slide1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58.xml"/></Relationships>
</file>

<file path=ppt/slides/_rels/slide1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59.xml"/></Relationships>
</file>

<file path=ppt/slides/_rels/slide1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60.xml"/></Relationships>
</file>

<file path=ppt/slides/_rels/slide1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61.xml"/><Relationship Id="rId4" Type="http://schemas.openxmlformats.org/officeDocument/2006/relationships/image" Target="../media/image32.emf"/></Relationships>
</file>

<file path=ppt/slides/_rels/slide1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62.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hemeOverride" Target="../theme/themeOverride63.xml"/><Relationship Id="rId5" Type="http://schemas.openxmlformats.org/officeDocument/2006/relationships/image" Target="../media/image33.emf"/><Relationship Id="rId4" Type="http://schemas.openxmlformats.org/officeDocument/2006/relationships/image" Target="../media/image3.jpg"/></Relationships>
</file>

<file path=ppt/slides/_rels/slide1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64.xml"/></Relationships>
</file>

<file path=ppt/slides/_rels/slide1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65.xml"/></Relationships>
</file>

<file path=ppt/slides/_rels/slide1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66.xml"/></Relationships>
</file>

<file path=ppt/slides/_rels/slide1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60.xml"/><Relationship Id="rId1" Type="http://schemas.openxmlformats.org/officeDocument/2006/relationships/themeOverride" Target="../theme/themeOverr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jpg"/><Relationship Id="rId1" Type="http://schemas.openxmlformats.org/officeDocument/2006/relationships/slideLayout" Target="../slideLayouts/slideLayout71.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g"/><Relationship Id="rId1" Type="http://schemas.openxmlformats.org/officeDocument/2006/relationships/slideLayout" Target="../slideLayouts/slideLayout71.xml"/></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60.xml"/><Relationship Id="rId1" Type="http://schemas.openxmlformats.org/officeDocument/2006/relationships/themeOverride" Target="../theme/themeOverride11.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1.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jpg"/><Relationship Id="rId1" Type="http://schemas.openxmlformats.org/officeDocument/2006/relationships/slideLayout" Target="../slideLayouts/slideLayout7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49.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1.xml"/></Relationships>
</file>

<file path=ppt/slides/_rels/slide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1.xml"/></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1.xml"/><Relationship Id="rId1" Type="http://schemas.openxmlformats.org/officeDocument/2006/relationships/themeOverride" Target="../theme/themeOverride12.xml"/><Relationship Id="rId4" Type="http://schemas.openxmlformats.org/officeDocument/2006/relationships/image" Target="../media/image12.jpeg"/></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1.xml"/></Relationships>
</file>

<file path=ppt/slides/_rels/slide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1.xml"/></Relationships>
</file>

<file path=ppt/slides/_rels/slide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1.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jpg"/><Relationship Id="rId1" Type="http://schemas.openxmlformats.org/officeDocument/2006/relationships/slideLayout" Target="../slideLayouts/slideLayout71.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jpg"/><Relationship Id="rId1" Type="http://schemas.openxmlformats.org/officeDocument/2006/relationships/slideLayout" Target="../slideLayouts/slideLayout71.xml"/></Relationships>
</file>

<file path=ppt/slides/_rels/slide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1.xml"/><Relationship Id="rId1" Type="http://schemas.openxmlformats.org/officeDocument/2006/relationships/themeOverride" Target="../theme/themeOverride13.xml"/><Relationship Id="rId4" Type="http://schemas.openxmlformats.org/officeDocument/2006/relationships/image" Target="../media/image15.jpeg"/></Relationships>
</file>

<file path=ppt/slides/_rels/slide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1.xml"/><Relationship Id="rId1" Type="http://schemas.openxmlformats.org/officeDocument/2006/relationships/themeOverride" Target="../theme/themeOverride14.xml"/><Relationship Id="rId4" Type="http://schemas.openxmlformats.org/officeDocument/2006/relationships/image" Target="../media/image16.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6.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jpg"/><Relationship Id="rId1" Type="http://schemas.openxmlformats.org/officeDocument/2006/relationships/slideLayout" Target="../slideLayouts/slideLayout71.xml"/></Relationships>
</file>

<file path=ppt/slides/_rels/slide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1.xml"/></Relationships>
</file>

<file path=ppt/slides/_rels/slide3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1.xml"/><Relationship Id="rId1" Type="http://schemas.openxmlformats.org/officeDocument/2006/relationships/themeOverride" Target="../theme/themeOverride15.xml"/></Relationships>
</file>

<file path=ppt/slides/_rels/slide3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1.xml"/><Relationship Id="rId1" Type="http://schemas.openxmlformats.org/officeDocument/2006/relationships/themeOverride" Target="../theme/themeOverride16.xml"/></Relationships>
</file>

<file path=ppt/slides/_rels/slide3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17.xml"/></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hemeOverride" Target="../theme/themeOverride18.xml"/></Relationships>
</file>

<file path=ppt/slides/_rels/slide3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19.xml"/></Relationships>
</file>

<file path=ppt/slides/_rels/slide3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20.xml"/></Relationships>
</file>

<file path=ppt/slides/_rels/slide3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hemeOverride" Target="../theme/themeOverride21.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1.xml"/><Relationship Id="rId1" Type="http://schemas.openxmlformats.org/officeDocument/2006/relationships/themeOverride" Target="../theme/themeOverride3.xml"/></Relationships>
</file>

<file path=ppt/slides/_rels/slide4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hemeOverride" Target="../theme/themeOverride22.xml"/></Relationships>
</file>

<file path=ppt/slides/_rels/slide4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hemeOverride" Target="../theme/themeOverride23.xml"/></Relationships>
</file>

<file path=ppt/slides/_rels/slide4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hemeOverride" Target="../theme/themeOverride24.xml"/></Relationships>
</file>

<file path=ppt/slides/_rels/slide4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25.xml"/></Relationships>
</file>

<file path=ppt/slides/_rels/slide4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26.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1.xml"/><Relationship Id="rId1" Type="http://schemas.openxmlformats.org/officeDocument/2006/relationships/themeOverride" Target="../theme/themeOverr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27.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1.xml"/><Relationship Id="rId1" Type="http://schemas.openxmlformats.org/officeDocument/2006/relationships/themeOverride" Target="../theme/themeOverride5.xml"/></Relationships>
</file>

<file path=ppt/slides/_rels/slide6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28.xml"/></Relationships>
</file>

<file path=ppt/slides/_rels/slide6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29.xml"/></Relationships>
</file>

<file path=ppt/slides/_rels/slide6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hemeOverride" Target="../theme/themeOverride30.xml"/></Relationships>
</file>

<file path=ppt/slides/_rels/slide6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1.xml"/><Relationship Id="rId1" Type="http://schemas.openxmlformats.org/officeDocument/2006/relationships/themeOverride" Target="../theme/themeOverride6.xml"/></Relationships>
</file>

<file path=ppt/slides/_rels/slide7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31.xml"/></Relationships>
</file>

<file path=ppt/slides/_rels/slide7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hemeOverride" Target="../theme/themeOverride32.xml"/></Relationships>
</file>

<file path=ppt/slides/_rels/slide7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hemeOverride" Target="../theme/themeOverride33.xml"/></Relationships>
</file>

<file path=ppt/slides/_rels/slide7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hemeOverride" Target="../theme/themeOverride34.xml"/></Relationships>
</file>

<file path=ppt/slides/_rels/slide7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hemeOverride" Target="../theme/themeOverride35.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hemeOverride" Target="../theme/themeOverride36.xml"/><Relationship Id="rId4" Type="http://schemas.openxmlformats.org/officeDocument/2006/relationships/image" Target="../media/image4.jpe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hemeOverride" Target="../theme/themeOverride37.xml"/><Relationship Id="rId4" Type="http://schemas.openxmlformats.org/officeDocument/2006/relationships/image" Target="../media/image4.jpeg"/></Relationships>
</file>

<file path=ppt/slides/_rels/slide7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7.xml"/></Relationships>
</file>

<file path=ppt/slides/_rels/slide8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38.xml"/></Relationships>
</file>

<file path=ppt/slides/_rels/slide8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39.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hemeOverride" Target="../theme/themeOverride40.xml"/><Relationship Id="rId4" Type="http://schemas.openxmlformats.org/officeDocument/2006/relationships/image" Target="../media/image4.jpeg"/></Relationships>
</file>

<file path=ppt/slides/_rels/slide8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41.xml"/></Relationships>
</file>

<file path=ppt/slides/_rels/slide8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42.xml"/></Relationships>
</file>

<file path=ppt/slides/_rels/slide8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43.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1.xml"/><Relationship Id="rId1" Type="http://schemas.openxmlformats.org/officeDocument/2006/relationships/themeOverride" Target="../theme/themeOverride7.xml"/></Relationships>
</file>

<file path=ppt/slides/_rels/slide9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44.xml"/></Relationships>
</file>

<file path=ppt/slides/_rels/slide9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45.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hemeOverride" Target="../theme/themeOverride46.xml"/><Relationship Id="rId4" Type="http://schemas.openxmlformats.org/officeDocument/2006/relationships/image" Target="../media/image4.jpeg"/></Relationships>
</file>

<file path=ppt/slides/_rels/slide9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47.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hemeOverride" Target="../theme/themeOverride48.xml"/><Relationship Id="rId4" Type="http://schemas.openxmlformats.org/officeDocument/2006/relationships/image" Target="../media/image4.jpeg"/></Relationships>
</file>

<file path=ppt/slides/_rels/slide9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49.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hemeOverride" Target="../theme/themeOverride50.xml"/><Relationship Id="rId4" Type="http://schemas.openxmlformats.org/officeDocument/2006/relationships/image" Target="../media/image4.jpeg"/></Relationships>
</file>

<file path=ppt/slides/_rels/slide9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5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51520" y="1412776"/>
            <a:ext cx="8784431" cy="1944786"/>
          </a:xfrm>
        </p:spPr>
        <p:txBody>
          <a:bodyPr/>
          <a:lstStyle/>
          <a:p>
            <a:pPr>
              <a:spcBef>
                <a:spcPts val="0"/>
              </a:spcBef>
              <a:spcAft>
                <a:spcPts val="3600"/>
              </a:spcAft>
              <a:defRPr/>
            </a:pPr>
            <a:r>
              <a:rPr lang="zh-TW" altLang="en-US" sz="3600" dirty="0">
                <a:latin typeface="標楷體" panose="03000509000000000000" pitchFamily="65" charset="-120"/>
                <a:ea typeface="標楷體" panose="03000509000000000000" pitchFamily="65" charset="-120"/>
              </a:rPr>
              <a:t>平埔族埔里大流亡：</a:t>
            </a:r>
            <a:br>
              <a:rPr lang="en-US" altLang="zh-TW" sz="3600" dirty="0">
                <a:latin typeface="標楷體" panose="03000509000000000000" pitchFamily="65" charset="-120"/>
                <a:ea typeface="標楷體" panose="03000509000000000000" pitchFamily="65" charset="-120"/>
              </a:rPr>
            </a:br>
            <a:r>
              <a:rPr lang="zh-TW" altLang="en-US" sz="3600" dirty="0">
                <a:latin typeface="標楷體" panose="03000509000000000000" pitchFamily="65" charset="-120"/>
                <a:ea typeface="標楷體" panose="03000509000000000000" pitchFamily="65" charset="-120"/>
              </a:rPr>
              <a:t>清代中部熟番的第二次集體出走</a:t>
            </a:r>
            <a:endParaRPr lang="zh-TW" altLang="zh-TW" sz="3200" dirty="0">
              <a:solidFill>
                <a:schemeClr val="tx1"/>
              </a:solidFill>
              <a:latin typeface="標楷體" pitchFamily="65" charset="-120"/>
              <a:ea typeface="標楷體" pitchFamily="65" charset="-120"/>
              <a:cs typeface="+mn-cs"/>
            </a:endParaRPr>
          </a:p>
        </p:txBody>
      </p:sp>
      <p:sp>
        <p:nvSpPr>
          <p:cNvPr id="3075" name="Rectangle 3"/>
          <p:cNvSpPr>
            <a:spLocks noGrp="1" noChangeArrowheads="1"/>
          </p:cNvSpPr>
          <p:nvPr>
            <p:ph type="subTitle" idx="1"/>
          </p:nvPr>
        </p:nvSpPr>
        <p:spPr>
          <a:xfrm>
            <a:off x="2051720" y="4077072"/>
            <a:ext cx="5113337" cy="1152128"/>
          </a:xfrm>
        </p:spPr>
        <p:txBody>
          <a:bodyPr/>
          <a:lstStyle/>
          <a:p>
            <a:pPr eaLnBrk="1" hangingPunct="1">
              <a:lnSpc>
                <a:spcPts val="2400"/>
              </a:lnSpc>
              <a:spcBef>
                <a:spcPts val="0"/>
              </a:spcBef>
              <a:spcAft>
                <a:spcPts val="0"/>
              </a:spcAft>
            </a:pPr>
            <a:r>
              <a:rPr lang="zh-TW" altLang="en-US" sz="2400" dirty="0">
                <a:latin typeface="標楷體" panose="03000509000000000000" pitchFamily="65" charset="-120"/>
                <a:ea typeface="標楷體" panose="03000509000000000000" pitchFamily="65" charset="-120"/>
              </a:rPr>
              <a:t>柯志明</a:t>
            </a:r>
            <a:endParaRPr lang="en-US" altLang="zh-TW" sz="2400" dirty="0">
              <a:latin typeface="標楷體" panose="03000509000000000000" pitchFamily="65" charset="-120"/>
              <a:ea typeface="標楷體" panose="03000509000000000000" pitchFamily="65" charset="-120"/>
            </a:endParaRPr>
          </a:p>
          <a:p>
            <a:pPr eaLnBrk="1" hangingPunct="1">
              <a:lnSpc>
                <a:spcPts val="2400"/>
              </a:lnSpc>
              <a:spcBef>
                <a:spcPts val="0"/>
              </a:spcBef>
              <a:spcAft>
                <a:spcPts val="0"/>
              </a:spcAft>
            </a:pPr>
            <a:r>
              <a:rPr lang="zh-TW" altLang="en-US" sz="2400" dirty="0">
                <a:latin typeface="標楷體" panose="03000509000000000000" pitchFamily="65" charset="-120"/>
                <a:ea typeface="標楷體" panose="03000509000000000000" pitchFamily="65" charset="-120"/>
              </a:rPr>
              <a:t>特聘研究員</a:t>
            </a:r>
            <a:endParaRPr lang="en-US" altLang="zh-TW" sz="2400" dirty="0">
              <a:latin typeface="標楷體" panose="03000509000000000000" pitchFamily="65" charset="-120"/>
              <a:ea typeface="標楷體" panose="03000509000000000000" pitchFamily="65" charset="-120"/>
            </a:endParaRPr>
          </a:p>
          <a:p>
            <a:pPr eaLnBrk="1" hangingPunct="1">
              <a:lnSpc>
                <a:spcPts val="2400"/>
              </a:lnSpc>
              <a:spcBef>
                <a:spcPts val="0"/>
              </a:spcBef>
              <a:spcAft>
                <a:spcPts val="0"/>
              </a:spcAft>
            </a:pPr>
            <a:r>
              <a:rPr lang="zh-TW" altLang="en-US" sz="2400" dirty="0">
                <a:latin typeface="標楷體" panose="03000509000000000000" pitchFamily="65" charset="-120"/>
                <a:ea typeface="標楷體" panose="03000509000000000000" pitchFamily="65" charset="-120"/>
              </a:rPr>
              <a:t>中央研究院社會學研究所</a:t>
            </a:r>
          </a:p>
        </p:txBody>
      </p:sp>
      <p:sp>
        <p:nvSpPr>
          <p:cNvPr id="2" name="文字方塊 1"/>
          <p:cNvSpPr txBox="1"/>
          <p:nvPr/>
        </p:nvSpPr>
        <p:spPr>
          <a:xfrm>
            <a:off x="251520" y="404664"/>
            <a:ext cx="4968552" cy="1200329"/>
          </a:xfrm>
          <a:prstGeom prst="rect">
            <a:avLst/>
          </a:prstGeom>
          <a:noFill/>
        </p:spPr>
        <p:txBody>
          <a:bodyPr wrap="square" rtlCol="0">
            <a:spAutoFit/>
          </a:bodyPr>
          <a:lstStyle/>
          <a:p>
            <a:r>
              <a:rPr lang="zh-TW" altLang="en-US" sz="2400" dirty="0"/>
              <a:t>國史館臺灣文獻館原住民專題講座</a:t>
            </a:r>
            <a:endParaRPr lang="en-US" altLang="zh-TW" sz="2400" dirty="0"/>
          </a:p>
          <a:p>
            <a:r>
              <a:rPr lang="zh-TW" altLang="en-US" sz="2400" dirty="0"/>
              <a:t>臺北長沙街國史館</a:t>
            </a:r>
            <a:endParaRPr lang="en-US" altLang="zh-TW" sz="2400" dirty="0"/>
          </a:p>
          <a:p>
            <a:r>
              <a:rPr lang="en-US" altLang="zh-TW" sz="2400" dirty="0"/>
              <a:t>2025</a:t>
            </a:r>
            <a:r>
              <a:rPr lang="zh-TW" altLang="en-US" sz="2400" dirty="0"/>
              <a:t>年</a:t>
            </a:r>
            <a:r>
              <a:rPr lang="en-US" altLang="zh-TW" sz="2400" dirty="0"/>
              <a:t>6</a:t>
            </a:r>
            <a:r>
              <a:rPr lang="zh-TW" altLang="en-US" sz="2400" dirty="0"/>
              <a:t>月</a:t>
            </a:r>
            <a:r>
              <a:rPr lang="en-US" altLang="zh-TW" sz="2400" dirty="0"/>
              <a:t>5</a:t>
            </a:r>
            <a:r>
              <a:rPr lang="zh-TW" altLang="en-US" sz="2400" dirty="0"/>
              <a:t>日下午</a:t>
            </a:r>
            <a:r>
              <a:rPr lang="en-US" altLang="zh-TW" sz="2400" dirty="0"/>
              <a:t>2</a:t>
            </a:r>
            <a:r>
              <a:rPr lang="zh-TW" altLang="en-US" sz="2400" dirty="0"/>
              <a:t>時至</a:t>
            </a:r>
            <a:r>
              <a:rPr lang="en-US" altLang="zh-TW" sz="2400" dirty="0"/>
              <a:t>4</a:t>
            </a:r>
            <a:r>
              <a:rPr lang="zh-TW" altLang="en-US" sz="2400" dirty="0"/>
              <a:t>時</a:t>
            </a:r>
          </a:p>
        </p:txBody>
      </p:sp>
    </p:spTree>
    <p:extLst>
      <p:ext uri="{BB962C8B-B14F-4D97-AF65-F5344CB8AC3E}">
        <p14:creationId xmlns:p14="http://schemas.microsoft.com/office/powerpoint/2010/main" val="2142947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146" name="Rectangle 3"/>
          <p:cNvSpPr>
            <a:spLocks noGrp="1" noChangeArrowheads="1"/>
          </p:cNvSpPr>
          <p:nvPr>
            <p:ph idx="1"/>
          </p:nvPr>
        </p:nvSpPr>
        <p:spPr>
          <a:xfrm>
            <a:off x="611560" y="260648"/>
            <a:ext cx="8280920" cy="6552728"/>
          </a:xfrm>
        </p:spPr>
        <p:txBody>
          <a:bodyPr/>
          <a:lstStyle/>
          <a:p>
            <a:pPr marL="0" indent="0" eaLnBrk="1" hangingPunct="1">
              <a:lnSpc>
                <a:spcPts val="3000"/>
              </a:lnSpc>
              <a:spcBef>
                <a:spcPts val="600"/>
              </a:spcBef>
              <a:spcAft>
                <a:spcPts val="0"/>
              </a:spcAft>
              <a:buNone/>
              <a:defRPr/>
            </a:pPr>
            <a:r>
              <a:rPr lang="zh-TW" altLang="en-US" sz="2800" dirty="0"/>
              <a:t>狡兔死走狗烹</a:t>
            </a:r>
            <a:endParaRPr lang="en-US" altLang="zh-TW" sz="2800" dirty="0"/>
          </a:p>
          <a:p>
            <a:pPr marL="0" indent="0" eaLnBrk="1" hangingPunct="1">
              <a:lnSpc>
                <a:spcPts val="3200"/>
              </a:lnSpc>
              <a:spcBef>
                <a:spcPts val="600"/>
              </a:spcBef>
              <a:spcAft>
                <a:spcPts val="0"/>
              </a:spcAft>
              <a:buNone/>
              <a:defRPr/>
            </a:pPr>
            <a:r>
              <a:rPr lang="zh-TW" altLang="en-US" sz="2400" dirty="0"/>
              <a:t>海盜消滅後，官方對潘賢文等的態度丕變。</a:t>
            </a:r>
            <a:endParaRPr lang="en-US" altLang="zh-TW" sz="2400" dirty="0">
              <a:solidFill>
                <a:srgbClr val="FF0000"/>
              </a:solidFill>
            </a:endParaRPr>
          </a:p>
          <a:p>
            <a:pPr marL="0" indent="0" eaLnBrk="1" hangingPunct="1">
              <a:lnSpc>
                <a:spcPts val="3200"/>
              </a:lnSpc>
              <a:spcBef>
                <a:spcPts val="600"/>
              </a:spcBef>
              <a:spcAft>
                <a:spcPts val="0"/>
              </a:spcAft>
              <a:buNone/>
              <a:defRPr/>
            </a:pPr>
            <a:r>
              <a:rPr lang="zh-TW" altLang="en-US" sz="2400" dirty="0"/>
              <a:t>原先皇帝諭旨內以海盜盤踞作為對象，擔心噶瑪蘭若不收入版圖恐怕會有「</a:t>
            </a:r>
            <a:r>
              <a:rPr lang="zh-TW" altLang="en-US" sz="2400" dirty="0">
                <a:solidFill>
                  <a:srgbClr val="FF0000"/>
                </a:solidFill>
              </a:rPr>
              <a:t>肘腋之患</a:t>
            </a:r>
            <a:r>
              <a:rPr lang="zh-TW" altLang="en-US" sz="2400" dirty="0"/>
              <a:t>」， 此時由於漳泉分類械鬥問題嚴重，在嘉慶十五年</a:t>
            </a:r>
            <a:r>
              <a:rPr lang="en-US" altLang="zh-TW" sz="2400" dirty="0"/>
              <a:t>1810</a:t>
            </a:r>
            <a:r>
              <a:rPr lang="zh-TW" altLang="en-US" sz="2400" dirty="0"/>
              <a:t>閩浙總督方維甸奏文裡，已經轉變成</a:t>
            </a:r>
            <a:r>
              <a:rPr lang="zh-TW" altLang="en-US" sz="2400" dirty="0">
                <a:solidFill>
                  <a:srgbClr val="FF0000"/>
                </a:solidFill>
              </a:rPr>
              <a:t>漳人獨大「以強凌弱」</a:t>
            </a:r>
            <a:r>
              <a:rPr lang="zh-TW" altLang="en-US" sz="2400" dirty="0"/>
              <a:t>的治安問題。</a:t>
            </a:r>
            <a:endParaRPr lang="en-US" altLang="zh-TW" sz="2400" dirty="0"/>
          </a:p>
          <a:p>
            <a:pPr marL="0" indent="0" eaLnBrk="1" hangingPunct="1">
              <a:lnSpc>
                <a:spcPts val="3200"/>
              </a:lnSpc>
              <a:spcBef>
                <a:spcPts val="600"/>
              </a:spcBef>
              <a:spcAft>
                <a:spcPts val="0"/>
              </a:spcAft>
              <a:buNone/>
              <a:defRPr/>
            </a:pPr>
            <a:r>
              <a:rPr lang="zh-TW" altLang="en-US" sz="2400" dirty="0"/>
              <a:t>總督既認定熟番與漢人雜處並相互勾結，「上年（十四年）</a:t>
            </a:r>
            <a:r>
              <a:rPr lang="zh-TW" altLang="en-US" sz="2400" dirty="0">
                <a:solidFill>
                  <a:srgbClr val="FF0000"/>
                </a:solidFill>
              </a:rPr>
              <a:t>漳人亦曾與泉人械鬥，熟番互相黨護</a:t>
            </a:r>
            <a:r>
              <a:rPr lang="zh-TW" altLang="en-US" sz="2400" dirty="0"/>
              <a:t>」，也</a:t>
            </a:r>
            <a:r>
              <a:rPr lang="zh-TW" altLang="en-US" sz="2400" dirty="0">
                <a:solidFill>
                  <a:srgbClr val="FF0000"/>
                </a:solidFill>
              </a:rPr>
              <a:t>採信溪南生番對潘賢文等侵佔土地的指控</a:t>
            </a:r>
            <a:r>
              <a:rPr lang="zh-TW" altLang="en-US" sz="2400" dirty="0"/>
              <a:t>，對於噶瑪蘭熟番</a:t>
            </a:r>
            <a:r>
              <a:rPr lang="zh-TW" altLang="en-US" sz="2400" dirty="0">
                <a:solidFill>
                  <a:srgbClr val="FF0000"/>
                </a:solidFill>
              </a:rPr>
              <a:t>設屯原議</a:t>
            </a:r>
            <a:r>
              <a:rPr lang="zh-TW" altLang="en-US" sz="2400" dirty="0"/>
              <a:t>，當即逕予擱置，</a:t>
            </a:r>
            <a:r>
              <a:rPr lang="zh-TW" altLang="en-US" sz="2400" dirty="0">
                <a:solidFill>
                  <a:srgbClr val="FF0000"/>
                </a:solidFill>
              </a:rPr>
              <a:t>預定的屯官潘賢文</a:t>
            </a:r>
            <a:r>
              <a:rPr lang="zh-TW" altLang="en-US" sz="2400" dirty="0"/>
              <a:t>等也變成亟待處理的「問題」。</a:t>
            </a:r>
            <a:endParaRPr lang="en-US" altLang="zh-TW" sz="2400" dirty="0"/>
          </a:p>
          <a:p>
            <a:pPr marL="0" indent="0" eaLnBrk="1" hangingPunct="1">
              <a:lnSpc>
                <a:spcPts val="3200"/>
              </a:lnSpc>
              <a:spcBef>
                <a:spcPts val="600"/>
              </a:spcBef>
              <a:spcAft>
                <a:spcPts val="0"/>
              </a:spcAft>
              <a:buNone/>
              <a:defRPr/>
            </a:pPr>
            <a:r>
              <a:rPr lang="zh-TW" altLang="en-US" sz="2400" dirty="0"/>
              <a:t>知府楊廷理、巡檢胡桂於</a:t>
            </a:r>
            <a:r>
              <a:rPr lang="en-US" altLang="zh-TW" sz="2400" dirty="0"/>
              <a:t>1810</a:t>
            </a:r>
            <a:r>
              <a:rPr lang="zh-TW" altLang="en-US" sz="2400" dirty="0"/>
              <a:t>四月四日奉總督委任前往噶瑪蘭「清查田甲、分劃地界」，進行設治前的調查準備工作，共歷時三個月。除「</a:t>
            </a:r>
            <a:r>
              <a:rPr lang="zh-TW" altLang="en-US" sz="2400" dirty="0">
                <a:solidFill>
                  <a:srgbClr val="FF0000"/>
                </a:solidFill>
              </a:rPr>
              <a:t>清查田甲、分劃地界</a:t>
            </a:r>
            <a:r>
              <a:rPr lang="zh-TW" altLang="en-US" sz="2400" dirty="0"/>
              <a:t>」的工作外，楊廷理也一併處理了總督關心的「</a:t>
            </a:r>
            <a:r>
              <a:rPr lang="zh-TW" altLang="en-US" sz="2400" dirty="0">
                <a:solidFill>
                  <a:srgbClr val="FF0000"/>
                </a:solidFill>
              </a:rPr>
              <a:t>肘腋之患</a:t>
            </a:r>
            <a:r>
              <a:rPr lang="zh-TW" altLang="en-US" sz="2400" dirty="0"/>
              <a:t>」。</a:t>
            </a:r>
          </a:p>
        </p:txBody>
      </p:sp>
    </p:spTree>
    <p:extLst>
      <p:ext uri="{BB962C8B-B14F-4D97-AF65-F5344CB8AC3E}">
        <p14:creationId xmlns:p14="http://schemas.microsoft.com/office/powerpoint/2010/main" val="145698127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4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內容版面配置區 2"/>
          <p:cNvSpPr>
            <a:spLocks noGrp="1"/>
          </p:cNvSpPr>
          <p:nvPr>
            <p:ph idx="1"/>
          </p:nvPr>
        </p:nvSpPr>
        <p:spPr>
          <a:xfrm>
            <a:off x="539552" y="44624"/>
            <a:ext cx="8604448" cy="6768752"/>
          </a:xfrm>
        </p:spPr>
        <p:txBody>
          <a:bodyPr/>
          <a:lstStyle/>
          <a:p>
            <a:pPr marL="0" indent="0">
              <a:lnSpc>
                <a:spcPts val="3200"/>
              </a:lnSpc>
              <a:spcBef>
                <a:spcPts val="600"/>
              </a:spcBef>
              <a:buNone/>
            </a:pPr>
            <a:r>
              <a:rPr lang="zh-TW" altLang="en-US" sz="2800" dirty="0"/>
              <a:t>埔里熟番人口結構的嬗變與利益衝突</a:t>
            </a:r>
            <a:endParaRPr lang="en-US" altLang="zh-TW" sz="2800" dirty="0"/>
          </a:p>
          <a:p>
            <a:pPr marL="0" indent="0">
              <a:lnSpc>
                <a:spcPts val="2600"/>
              </a:lnSpc>
              <a:spcBef>
                <a:spcPts val="600"/>
              </a:spcBef>
              <a:buNone/>
            </a:pP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平埔蕃調查書</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入墾埔里與留住原居地的平埔蕃族別及熟番社別人口</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(1908-1910)</a:t>
            </a:r>
          </a:p>
          <a:p>
            <a:pPr marL="0" indent="0">
              <a:lnSpc>
                <a:spcPts val="2600"/>
              </a:lnSpc>
              <a:spcBef>
                <a:spcPts val="600"/>
              </a:spcBef>
              <a:buNone/>
            </a:pPr>
            <a:r>
              <a:rPr lang="zh-TW" altLang="en-US" sz="2400" dirty="0">
                <a:solidFill>
                  <a:srgbClr val="FF0000"/>
                </a:solidFill>
                <a:latin typeface="Times New Roman" panose="02020603050405020304" pitchFamily="18" charset="0"/>
                <a:cs typeface="Times New Roman" panose="02020603050405020304" pitchFamily="18" charset="0"/>
              </a:rPr>
              <a:t>大肚溪以北</a:t>
            </a:r>
            <a:r>
              <a:rPr lang="zh-TW" altLang="en-US" sz="2400" dirty="0">
                <a:latin typeface="Times New Roman" panose="02020603050405020304" pitchFamily="18" charset="0"/>
                <a:cs typeface="Times New Roman" panose="02020603050405020304" pitchFamily="18" charset="0"/>
              </a:rPr>
              <a:t>巴則海族岸裡社群、道卡斯族崩山社群與巴布蘭族的大肚社、水裡社、猫霧捒社</a:t>
            </a:r>
            <a:r>
              <a:rPr lang="zh-TW" altLang="en-US" sz="2400" dirty="0">
                <a:solidFill>
                  <a:srgbClr val="FF0000"/>
                </a:solidFill>
                <a:latin typeface="Times New Roman" panose="02020603050405020304" pitchFamily="18" charset="0"/>
                <a:cs typeface="Times New Roman" panose="02020603050405020304" pitchFamily="18" charset="0"/>
              </a:rPr>
              <a:t>後來居上</a:t>
            </a:r>
            <a:r>
              <a:rPr lang="zh-TW" altLang="en-US" sz="2400" dirty="0">
                <a:latin typeface="Times New Roman" panose="02020603050405020304" pitchFamily="18" charset="0"/>
                <a:cs typeface="Times New Roman" panose="02020603050405020304" pitchFamily="18" charset="0"/>
              </a:rPr>
              <a:t>，人口分占</a:t>
            </a:r>
            <a:r>
              <a:rPr lang="en-US" altLang="zh-TW" sz="2400" dirty="0">
                <a:latin typeface="Times New Roman" panose="02020603050405020304" pitchFamily="18" charset="0"/>
                <a:cs typeface="Times New Roman" panose="02020603050405020304" pitchFamily="18" charset="0"/>
              </a:rPr>
              <a:t>23.84%</a:t>
            </a:r>
            <a:r>
              <a:rPr lang="zh-TW" altLang="en-US" sz="2400" dirty="0">
                <a:latin typeface="Times New Roman" panose="02020603050405020304" pitchFamily="18" charset="0"/>
                <a:cs typeface="Times New Roman" panose="02020603050405020304" pitchFamily="18" charset="0"/>
              </a:rPr>
              <a:t>、</a:t>
            </a:r>
            <a:r>
              <a:rPr lang="en-US" altLang="zh-TW" sz="2400" dirty="0">
                <a:latin typeface="Times New Roman" panose="02020603050405020304" pitchFamily="18" charset="0"/>
                <a:cs typeface="Times New Roman" panose="02020603050405020304" pitchFamily="18" charset="0"/>
              </a:rPr>
              <a:t>32.65%</a:t>
            </a:r>
            <a:r>
              <a:rPr lang="zh-TW" altLang="en-US" sz="2400" dirty="0">
                <a:latin typeface="Times New Roman" panose="02020603050405020304" pitchFamily="18" charset="0"/>
                <a:cs typeface="Times New Roman" panose="02020603050405020304" pitchFamily="18" charset="0"/>
              </a:rPr>
              <a:t>及</a:t>
            </a:r>
            <a:r>
              <a:rPr lang="en-US" altLang="zh-TW" sz="2400" dirty="0">
                <a:latin typeface="Times New Roman" panose="02020603050405020304" pitchFamily="18" charset="0"/>
                <a:cs typeface="Times New Roman" panose="02020603050405020304" pitchFamily="18" charset="0"/>
              </a:rPr>
              <a:t>14.30%</a:t>
            </a:r>
            <a:r>
              <a:rPr lang="zh-TW" altLang="en-US" sz="2400" dirty="0">
                <a:latin typeface="Times New Roman" panose="02020603050405020304" pitchFamily="18" charset="0"/>
                <a:cs typeface="Times New Roman" panose="02020603050405020304" pitchFamily="18" charset="0"/>
              </a:rPr>
              <a:t>，合計高達</a:t>
            </a:r>
            <a:r>
              <a:rPr lang="en-US" altLang="zh-TW" sz="2400" dirty="0">
                <a:solidFill>
                  <a:srgbClr val="FF0000"/>
                </a:solidFill>
                <a:latin typeface="Times New Roman" panose="02020603050405020304" pitchFamily="18" charset="0"/>
                <a:cs typeface="Times New Roman" panose="02020603050405020304" pitchFamily="18" charset="0"/>
              </a:rPr>
              <a:t>70.80%</a:t>
            </a:r>
            <a:r>
              <a:rPr lang="zh-TW" altLang="en-US" sz="2400" dirty="0">
                <a:latin typeface="Times New Roman" panose="02020603050405020304" pitchFamily="18" charset="0"/>
                <a:cs typeface="Times New Roman" panose="02020603050405020304" pitchFamily="18" charset="0"/>
              </a:rPr>
              <a:t>；原占多數的先墾者</a:t>
            </a:r>
            <a:r>
              <a:rPr lang="zh-TW" altLang="en-US" sz="2400" dirty="0">
                <a:solidFill>
                  <a:srgbClr val="FF0000"/>
                </a:solidFill>
                <a:latin typeface="Times New Roman" panose="02020603050405020304" pitchFamily="18" charset="0"/>
                <a:cs typeface="Times New Roman" panose="02020603050405020304" pitchFamily="18" charset="0"/>
              </a:rPr>
              <a:t>阿里昆族</a:t>
            </a:r>
            <a:r>
              <a:rPr lang="zh-TW" altLang="en-US" sz="2400" dirty="0">
                <a:latin typeface="Times New Roman" panose="02020603050405020304" pitchFamily="18" charset="0"/>
                <a:cs typeface="Times New Roman" panose="02020603050405020304" pitchFamily="18" charset="0"/>
              </a:rPr>
              <a:t>北投社、南投社、猫羅社、柴坑仔社等社則僅占人口數的</a:t>
            </a:r>
            <a:r>
              <a:rPr lang="en-US" altLang="zh-TW" sz="2400" dirty="0">
                <a:solidFill>
                  <a:srgbClr val="FF0000"/>
                </a:solidFill>
                <a:latin typeface="Times New Roman" panose="02020603050405020304" pitchFamily="18" charset="0"/>
                <a:cs typeface="Times New Roman" panose="02020603050405020304" pitchFamily="18" charset="0"/>
              </a:rPr>
              <a:t>14.38%</a:t>
            </a:r>
            <a:r>
              <a:rPr lang="zh-TW" altLang="en-US" sz="2400" dirty="0">
                <a:latin typeface="Times New Roman" panose="02020603050405020304" pitchFamily="18" charset="0"/>
                <a:cs typeface="Times New Roman" panose="02020603050405020304" pitchFamily="18" charset="0"/>
              </a:rPr>
              <a:t>。</a:t>
            </a:r>
            <a:endParaRPr lang="en-US" altLang="zh-TW" sz="2400" dirty="0">
              <a:latin typeface="Times New Roman" panose="02020603050405020304" pitchFamily="18" charset="0"/>
              <a:cs typeface="Times New Roman" panose="02020603050405020304" pitchFamily="18" charset="0"/>
            </a:endParaRPr>
          </a:p>
          <a:p>
            <a:pPr marL="0" indent="0">
              <a:lnSpc>
                <a:spcPts val="2600"/>
              </a:lnSpc>
              <a:spcBef>
                <a:spcPts val="600"/>
              </a:spcBef>
              <a:buNone/>
            </a:pPr>
            <a:r>
              <a:rPr lang="zh-TW" altLang="en-US" sz="2400" dirty="0">
                <a:latin typeface="Times New Roman" panose="02020603050405020304" pitchFamily="18" charset="0"/>
                <a:cs typeface="Times New Roman" panose="02020603050405020304" pitchFamily="18" charset="0"/>
              </a:rPr>
              <a:t>頂九、下九、大肚等社所構成的「</a:t>
            </a:r>
            <a:r>
              <a:rPr lang="zh-TW" altLang="en-US" sz="2400" dirty="0">
                <a:solidFill>
                  <a:srgbClr val="FF0000"/>
                </a:solidFill>
                <a:latin typeface="Times New Roman" panose="02020603050405020304" pitchFamily="18" charset="0"/>
                <a:cs typeface="Times New Roman" panose="02020603050405020304" pitchFamily="18" charset="0"/>
              </a:rPr>
              <a:t>北番</a:t>
            </a:r>
            <a:r>
              <a:rPr lang="zh-TW" altLang="en-US" sz="2400" dirty="0">
                <a:latin typeface="Times New Roman" panose="02020603050405020304" pitchFamily="18" charset="0"/>
                <a:cs typeface="Times New Roman" panose="02020603050405020304" pitchFamily="18" charset="0"/>
              </a:rPr>
              <a:t>」所指即前者，也就是</a:t>
            </a:r>
            <a:r>
              <a:rPr lang="zh-TW" altLang="en-US" sz="2400" dirty="0">
                <a:solidFill>
                  <a:srgbClr val="FF0000"/>
                </a:solidFill>
                <a:latin typeface="Times New Roman" panose="02020603050405020304" pitchFamily="18" charset="0"/>
                <a:cs typeface="Times New Roman" panose="02020603050405020304" pitchFamily="18" charset="0"/>
              </a:rPr>
              <a:t>大肚溪以北的各社群</a:t>
            </a:r>
            <a:r>
              <a:rPr lang="zh-TW" altLang="en-US" sz="2400" dirty="0">
                <a:latin typeface="Times New Roman" panose="02020603050405020304" pitchFamily="18" charset="0"/>
                <a:cs typeface="Times New Roman" panose="02020603050405020304" pitchFamily="18" charset="0"/>
              </a:rPr>
              <a:t>。「</a:t>
            </a:r>
            <a:r>
              <a:rPr lang="zh-TW" altLang="en-US" sz="2400" dirty="0">
                <a:solidFill>
                  <a:srgbClr val="FF0000"/>
                </a:solidFill>
                <a:latin typeface="Times New Roman" panose="02020603050405020304" pitchFamily="18" charset="0"/>
                <a:cs typeface="Times New Roman" panose="02020603050405020304" pitchFamily="18" charset="0"/>
              </a:rPr>
              <a:t>南番</a:t>
            </a:r>
            <a:r>
              <a:rPr lang="zh-TW" altLang="en-US" sz="2400" dirty="0">
                <a:latin typeface="Times New Roman" panose="02020603050405020304" pitchFamily="18" charset="0"/>
                <a:cs typeface="Times New Roman" panose="02020603050405020304" pitchFamily="18" charset="0"/>
              </a:rPr>
              <a:t>」所指的後者（</a:t>
            </a:r>
            <a:r>
              <a:rPr lang="zh-TW" altLang="en-US" sz="2400" dirty="0">
                <a:solidFill>
                  <a:srgbClr val="FF0000"/>
                </a:solidFill>
                <a:latin typeface="Times New Roman" panose="02020603050405020304" pitchFamily="18" charset="0"/>
                <a:cs typeface="Times New Roman" panose="02020603050405020304" pitchFamily="18" charset="0"/>
              </a:rPr>
              <a:t>阿里昆族各社</a:t>
            </a:r>
            <a:r>
              <a:rPr lang="zh-TW" altLang="en-US" sz="2400" dirty="0">
                <a:latin typeface="Times New Roman" panose="02020603050405020304" pitchFamily="18" charset="0"/>
                <a:cs typeface="Times New Roman" panose="02020603050405020304" pitchFamily="18" charset="0"/>
              </a:rPr>
              <a:t>），當時（咸豐、同治年間）即使並非絕對少數，也處於相對比例日減的狀況。</a:t>
            </a:r>
            <a:endParaRPr lang="en-US" altLang="zh-TW" sz="2400" dirty="0">
              <a:latin typeface="Times New Roman" panose="02020603050405020304" pitchFamily="18" charset="0"/>
              <a:cs typeface="Times New Roman" panose="02020603050405020304" pitchFamily="18" charset="0"/>
            </a:endParaRPr>
          </a:p>
          <a:p>
            <a:pPr marL="0" indent="0">
              <a:lnSpc>
                <a:spcPts val="2600"/>
              </a:lnSpc>
              <a:spcBef>
                <a:spcPts val="600"/>
              </a:spcBef>
              <a:buNone/>
            </a:pPr>
            <a:r>
              <a:rPr lang="zh-TW" altLang="en-US" sz="2400" dirty="0">
                <a:latin typeface="Times New Roman" panose="02020603050405020304" pitchFamily="18" charset="0"/>
                <a:cs typeface="Times New Roman" panose="02020603050405020304" pitchFamily="18" charset="0"/>
              </a:rPr>
              <a:t>由史密任命的首任總通事巫春榮，在官方撤出之後，雖然繼續執行職務，但隨著埔里熟番人口結構的改變，原先構成開墾主力及佔有較適耕土地的南北投社及猫羅社人口逐漸屈居少數。</a:t>
            </a:r>
            <a:r>
              <a:rPr lang="zh-TW" altLang="en-US" sz="2400" dirty="0">
                <a:solidFill>
                  <a:srgbClr val="FF0000"/>
                </a:solidFill>
                <a:latin typeface="Times New Roman" panose="02020603050405020304" pitchFamily="18" charset="0"/>
                <a:cs typeface="Times New Roman" panose="02020603050405020304" pitchFamily="18" charset="0"/>
              </a:rPr>
              <a:t>少數者的總通事不免急於從外界及官方尋求支持。</a:t>
            </a:r>
            <a:r>
              <a:rPr lang="zh-TW" altLang="en-US" sz="2400" dirty="0">
                <a:latin typeface="Times New Roman" panose="02020603050405020304" pitchFamily="18" charset="0"/>
                <a:cs typeface="Times New Roman" panose="02020603050405020304" pitchFamily="18" charset="0"/>
              </a:rPr>
              <a:t>巫春榮固然想要積極拉攏奉派代理督導治理的屯外委潘維和，與同屬岸裡社群的阿四老六官爭奪眉社牛睏山埔地的潘永成，亦不無尋求潘維和助力並與他交換利益的可能。</a:t>
            </a:r>
            <a:endParaRPr lang="en-US" altLang="zh-TW"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579433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文字方塊 2"/>
          <p:cNvSpPr txBox="1"/>
          <p:nvPr/>
        </p:nvSpPr>
        <p:spPr>
          <a:xfrm>
            <a:off x="7162367" y="1997839"/>
            <a:ext cx="553998" cy="2862322"/>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北大埔生番股的佔墾</a:t>
            </a:r>
          </a:p>
        </p:txBody>
      </p:sp>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5" name="文字方塊 4"/>
          <p:cNvSpPr txBox="1"/>
          <p:nvPr/>
        </p:nvSpPr>
        <p:spPr>
          <a:xfrm>
            <a:off x="3966272" y="2841711"/>
            <a:ext cx="307777" cy="936104"/>
          </a:xfrm>
          <a:prstGeom prst="rect">
            <a:avLst/>
          </a:prstGeom>
          <a:noFill/>
        </p:spPr>
        <p:txBody>
          <a:bodyPr vert="eaVert" wrap="square" rtlCol="0">
            <a:spAutoFit/>
          </a:bodyPr>
          <a:lstStyle/>
          <a:p>
            <a:r>
              <a:rPr lang="zh-TW" altLang="en-US" sz="800" dirty="0">
                <a:solidFill>
                  <a:srgbClr val="FF0000"/>
                </a:solidFill>
              </a:rPr>
              <a:t>生        番       股</a:t>
            </a:r>
          </a:p>
        </p:txBody>
      </p:sp>
      <p:sp>
        <p:nvSpPr>
          <p:cNvPr id="2" name="文字方塊 1"/>
          <p:cNvSpPr txBox="1"/>
          <p:nvPr/>
        </p:nvSpPr>
        <p:spPr>
          <a:xfrm>
            <a:off x="4079862" y="2474892"/>
            <a:ext cx="307777" cy="605294"/>
          </a:xfrm>
          <a:prstGeom prst="rect">
            <a:avLst/>
          </a:prstGeom>
          <a:noFill/>
        </p:spPr>
        <p:txBody>
          <a:bodyPr vert="eaVert" wrap="none" rtlCol="0">
            <a:spAutoFit/>
          </a:bodyPr>
          <a:lstStyle/>
          <a:p>
            <a:r>
              <a:rPr lang="zh-TW" altLang="en-US" sz="800" dirty="0">
                <a:solidFill>
                  <a:srgbClr val="FF0000"/>
                </a:solidFill>
              </a:rPr>
              <a:t>東螺社地方</a:t>
            </a:r>
          </a:p>
        </p:txBody>
      </p:sp>
      <p:sp>
        <p:nvSpPr>
          <p:cNvPr id="6" name="文字方塊 5"/>
          <p:cNvSpPr txBox="1"/>
          <p:nvPr/>
        </p:nvSpPr>
        <p:spPr>
          <a:xfrm>
            <a:off x="4079861" y="3356992"/>
            <a:ext cx="307777" cy="605294"/>
          </a:xfrm>
          <a:prstGeom prst="rect">
            <a:avLst/>
          </a:prstGeom>
          <a:noFill/>
        </p:spPr>
        <p:txBody>
          <a:bodyPr vert="eaVert" wrap="none" rtlCol="0">
            <a:spAutoFit/>
          </a:bodyPr>
          <a:lstStyle/>
          <a:p>
            <a:r>
              <a:rPr lang="zh-TW" altLang="en-US" sz="800" dirty="0">
                <a:solidFill>
                  <a:srgbClr val="FF0000"/>
                </a:solidFill>
              </a:rPr>
              <a:t>恆吉城地方</a:t>
            </a:r>
          </a:p>
        </p:txBody>
      </p:sp>
    </p:spTree>
    <p:extLst>
      <p:ext uri="{BB962C8B-B14F-4D97-AF65-F5344CB8AC3E}">
        <p14:creationId xmlns:p14="http://schemas.microsoft.com/office/powerpoint/2010/main" val="229581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6" grpId="0"/>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6407" y="0"/>
            <a:ext cx="4851185" cy="6858000"/>
          </a:xfrm>
          <a:prstGeom prst="rect">
            <a:avLst/>
          </a:prstGeom>
        </p:spPr>
      </p:pic>
    </p:spTree>
    <p:extLst>
      <p:ext uri="{BB962C8B-B14F-4D97-AF65-F5344CB8AC3E}">
        <p14:creationId xmlns:p14="http://schemas.microsoft.com/office/powerpoint/2010/main" val="202132043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79512" y="44624"/>
            <a:ext cx="8784976" cy="6768752"/>
          </a:xfrm>
        </p:spPr>
        <p:txBody>
          <a:bodyPr vert="eaVert"/>
          <a:lstStyle/>
          <a:p>
            <a:pPr marL="0" indent="0">
              <a:lnSpc>
                <a:spcPts val="2800"/>
              </a:lnSpc>
              <a:spcBef>
                <a:spcPts val="0"/>
              </a:spcBef>
              <a:buNone/>
            </a:pPr>
            <a:r>
              <a:rPr lang="zh-TW" altLang="en-US" sz="2000" dirty="0">
                <a:latin typeface="華康仿宋體W6" panose="02020609000000000000" pitchFamily="49" charset="-120"/>
                <a:ea typeface="華康仿宋體W6" panose="02020609000000000000" pitchFamily="49" charset="-120"/>
              </a:rPr>
              <a:t>立均份給契付據字埔眉社正通事巫春榮，情因於道光拾伍年間四大股併玖股、化番頭目、眾社等合議，有</a:t>
            </a:r>
            <a:r>
              <a:rPr lang="zh-TW" altLang="en-US" sz="2000" dirty="0">
                <a:solidFill>
                  <a:srgbClr val="FF0000"/>
                </a:solidFill>
                <a:latin typeface="華康仿宋體W6" panose="02020609000000000000" pitchFamily="49" charset="-120"/>
                <a:ea typeface="華康仿宋體W6" panose="02020609000000000000" pitchFamily="49" charset="-120"/>
              </a:rPr>
              <a:t>公踏出草地捌拾伍甲，坐落土名在興吉城</a:t>
            </a:r>
            <a:r>
              <a:rPr lang="zh-TW" altLang="en-US" sz="2000" dirty="0">
                <a:latin typeface="華康仿宋體W6" panose="02020609000000000000" pitchFamily="49" charset="-120"/>
                <a:ea typeface="華康仿宋體W6" panose="02020609000000000000" pitchFamily="49" charset="-120"/>
              </a:rPr>
              <a:t>（</a:t>
            </a:r>
            <a:r>
              <a:rPr lang="zh-TW" altLang="en-US" sz="2000" dirty="0">
                <a:solidFill>
                  <a:srgbClr val="FF0000"/>
                </a:solidFill>
                <a:latin typeface="華康仿宋體W6" panose="02020609000000000000" pitchFamily="49" charset="-120"/>
                <a:ea typeface="華康仿宋體W6" panose="02020609000000000000" pitchFamily="49" charset="-120"/>
              </a:rPr>
              <a:t>恒吉城</a:t>
            </a:r>
            <a:r>
              <a:rPr lang="zh-TW" altLang="en-US" sz="2000" dirty="0">
                <a:latin typeface="華康仿宋體W6" panose="02020609000000000000" pitchFamily="49" charset="-120"/>
                <a:ea typeface="華康仿宋體W6" panose="02020609000000000000" pitchFamily="49" charset="-120"/>
              </a:rPr>
              <a:t>）埔地。念起榮前情，功莫大焉，交付前去可分拆大小功力，有立約炳據付榮執掌。茲據</a:t>
            </a:r>
            <a:r>
              <a:rPr lang="zh-TW" altLang="en-US" sz="2000" dirty="0">
                <a:solidFill>
                  <a:srgbClr val="FF0000"/>
                </a:solidFill>
                <a:latin typeface="華康仿宋體W6" panose="02020609000000000000" pitchFamily="49" charset="-120"/>
                <a:ea typeface="華康仿宋體W6" panose="02020609000000000000" pitchFamily="49" charset="-120"/>
              </a:rPr>
              <a:t>岸裡社潘春文後丁潘加已、德和、打必里等前來創業</a:t>
            </a:r>
            <a:r>
              <a:rPr lang="zh-TW" altLang="en-US" sz="2000" dirty="0">
                <a:latin typeface="華康仿宋體W6" panose="02020609000000000000" pitchFamily="49" charset="-120"/>
                <a:ea typeface="華康仿宋體W6" panose="02020609000000000000" pitchFamily="49" charset="-120"/>
              </a:rPr>
              <a:t>，榮等憐念於道光參年間有埔水社生番頭目阿密等計六社，并榮四股、九股社番、列頭目等，相率親到岸裡社公議，各敘慘情，即立合約四張，四股各據，社頭各存照。</a:t>
            </a:r>
            <a:r>
              <a:rPr lang="zh-TW" altLang="en-US" sz="2000" dirty="0">
                <a:solidFill>
                  <a:srgbClr val="FF0000"/>
                </a:solidFill>
                <a:latin typeface="華康仿宋體W6" panose="02020609000000000000" pitchFamily="49" charset="-120"/>
                <a:ea typeface="華康仿宋體W6" panose="02020609000000000000" pitchFamily="49" charset="-120"/>
              </a:rPr>
              <a:t>時春文備辦課鹽、色布、朱吱、貨物犒賞生番</a:t>
            </a:r>
            <a:r>
              <a:rPr lang="zh-TW" altLang="en-US" sz="2000" dirty="0">
                <a:latin typeface="華康仿宋體W6" panose="02020609000000000000" pitchFamily="49" charset="-120"/>
                <a:ea typeface="華康仿宋體W6" panose="02020609000000000000" pitchFamily="49" charset="-120"/>
              </a:rPr>
              <a:t>。茲榮憐前情，即向埔社主篤律、眉社主斗禮，併向四股、九股番耆，請來恭議面敘前情報恩，無不喜悅，願將給付榮手內捌拾伍甲內，抽出貳拾甲交付春文後丁已等前去掌管招佃墾耕永為已業。自此墾成之後，照丈按甲納租。該田每甲配納生番租穀貳石，該園每甲配納租穀壹石，分作早晚兩季均納，以為生番口糧養贍之需。後仍靜候聖旨恩准六社生番歸化獻土。若是配隘、設屯，官定界址。此係仁義，榮、化番等原念前情，口恐無憑，立均分給契付據字壹紙付為執照。</a:t>
            </a:r>
          </a:p>
          <a:p>
            <a:pPr marL="0" indent="0">
              <a:lnSpc>
                <a:spcPts val="2800"/>
              </a:lnSpc>
              <a:spcBef>
                <a:spcPts val="0"/>
              </a:spcBef>
              <a:buNone/>
            </a:pPr>
            <a:r>
              <a:rPr lang="zh-TW" altLang="en-US" sz="2000" dirty="0">
                <a:latin typeface="華康仿宋體W6" panose="02020609000000000000" pitchFamily="49" charset="-120"/>
                <a:ea typeface="華康仿宋體W6" panose="02020609000000000000" pitchFamily="49" charset="-120"/>
              </a:rPr>
              <a:t>道光參拾年參月　　日立均份給契付據字巫春榮（分府史給埔眉社正通事巫春榮戳記）</a:t>
            </a:r>
          </a:p>
          <a:p>
            <a:pPr marL="0" indent="0">
              <a:lnSpc>
                <a:spcPts val="2000"/>
              </a:lnSpc>
              <a:spcBef>
                <a:spcPts val="0"/>
              </a:spcBef>
              <a:buNone/>
            </a:pPr>
            <a:endParaRPr lang="zh-TW" altLang="en-US" sz="2000" dirty="0">
              <a:latin typeface="華康仿宋體W6" panose="02020609000000000000" pitchFamily="49" charset="-120"/>
              <a:ea typeface="華康仿宋體W6" panose="02020609000000000000" pitchFamily="49" charset="-120"/>
            </a:endParaRPr>
          </a:p>
        </p:txBody>
      </p:sp>
    </p:spTree>
    <p:extLst>
      <p:ext uri="{BB962C8B-B14F-4D97-AF65-F5344CB8AC3E}">
        <p14:creationId xmlns:p14="http://schemas.microsoft.com/office/powerpoint/2010/main" val="2678554212"/>
      </p:ext>
    </p:extLst>
  </p:cSld>
  <p:clrMapOvr>
    <a:overrideClrMapping bg1="lt1" tx1="dk1" bg2="lt2" tx2="dk2" accent1="accent1" accent2="accent2" accent3="accent3" accent4="accent4" accent5="accent5" accent6="accent6" hlink="hlink" folHlink="folHlink"/>
  </p:clrMapOvr>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圖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3688" y="20943"/>
            <a:ext cx="5710082" cy="6429948"/>
          </a:xfrm>
          <a:prstGeom prst="rect">
            <a:avLst/>
          </a:prstGeom>
        </p:spPr>
      </p:pic>
      <p:sp>
        <p:nvSpPr>
          <p:cNvPr id="3" name="文字方塊 2">
            <a:extLst>
              <a:ext uri="{FF2B5EF4-FFF2-40B4-BE49-F238E27FC236}">
                <a16:creationId xmlns:a16="http://schemas.microsoft.com/office/drawing/2014/main" id="{3EB0364A-8F76-4221-8D8E-B8F0C6EB6E6D}"/>
              </a:ext>
            </a:extLst>
          </p:cNvPr>
          <p:cNvSpPr txBox="1"/>
          <p:nvPr/>
        </p:nvSpPr>
        <p:spPr>
          <a:xfrm>
            <a:off x="7489299" y="1196752"/>
            <a:ext cx="461665" cy="4104456"/>
          </a:xfrm>
          <a:prstGeom prst="rect">
            <a:avLst/>
          </a:prstGeom>
          <a:noFill/>
        </p:spPr>
        <p:txBody>
          <a:bodyPr vert="eaVert" wrap="square" rtlCol="0">
            <a:spAutoFit/>
          </a:bodyPr>
          <a:lstStyle/>
          <a:p>
            <a:r>
              <a:rPr lang="zh-TW" altLang="en-US" dirty="0"/>
              <a:t>咸豐二年四月埔社化番篤律招佃永耕字</a:t>
            </a:r>
          </a:p>
        </p:txBody>
      </p:sp>
      <p:sp>
        <p:nvSpPr>
          <p:cNvPr id="4" name="文字方塊 3">
            <a:extLst>
              <a:ext uri="{FF2B5EF4-FFF2-40B4-BE49-F238E27FC236}">
                <a16:creationId xmlns:a16="http://schemas.microsoft.com/office/drawing/2014/main" id="{FE40731B-A78B-4A85-9889-296776728D4E}"/>
              </a:ext>
            </a:extLst>
          </p:cNvPr>
          <p:cNvSpPr txBox="1"/>
          <p:nvPr/>
        </p:nvSpPr>
        <p:spPr>
          <a:xfrm>
            <a:off x="2123728" y="6457053"/>
            <a:ext cx="5596404" cy="369332"/>
          </a:xfrm>
          <a:prstGeom prst="rect">
            <a:avLst/>
          </a:prstGeom>
          <a:noFill/>
        </p:spPr>
        <p:txBody>
          <a:bodyPr vert="horz" wrap="none" rtlCol="0">
            <a:spAutoFit/>
          </a:bodyPr>
          <a:lstStyle/>
          <a:p>
            <a:r>
              <a:rPr lang="zh-TW" altLang="en-US" dirty="0"/>
              <a:t>東勢郡戶田浩氏所藏古文書</a:t>
            </a:r>
            <a:r>
              <a:rPr lang="en-US" altLang="zh-TW" dirty="0"/>
              <a:t> (</a:t>
            </a:r>
            <a:r>
              <a:rPr lang="zh-TW" altLang="en-US" dirty="0"/>
              <a:t>台中州立圖書館 </a:t>
            </a:r>
            <a:r>
              <a:rPr lang="en-US" altLang="zh-TW" dirty="0"/>
              <a:t>1936</a:t>
            </a:r>
            <a:r>
              <a:rPr lang="zh-TW" altLang="en-US" dirty="0"/>
              <a:t>年</a:t>
            </a:r>
            <a:r>
              <a:rPr lang="en-US" altLang="zh-TW" dirty="0"/>
              <a:t>)</a:t>
            </a:r>
            <a:endParaRPr lang="zh-TW" altLang="en-US" dirty="0"/>
          </a:p>
        </p:txBody>
      </p:sp>
    </p:spTree>
    <p:extLst>
      <p:ext uri="{BB962C8B-B14F-4D97-AF65-F5344CB8AC3E}">
        <p14:creationId xmlns:p14="http://schemas.microsoft.com/office/powerpoint/2010/main" val="190715659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內容版面配置區 2"/>
          <p:cNvSpPr>
            <a:spLocks noGrp="1"/>
          </p:cNvSpPr>
          <p:nvPr>
            <p:ph idx="1"/>
          </p:nvPr>
        </p:nvSpPr>
        <p:spPr>
          <a:xfrm>
            <a:off x="107504" y="116632"/>
            <a:ext cx="9020236" cy="6624736"/>
          </a:xfrm>
        </p:spPr>
        <p:txBody>
          <a:bodyPr vert="eaVert"/>
          <a:lstStyle/>
          <a:p>
            <a:pPr marL="0" indent="0">
              <a:lnSpc>
                <a:spcPts val="2400"/>
              </a:lnSpc>
              <a:spcBef>
                <a:spcPts val="600"/>
              </a:spcBef>
              <a:buNone/>
            </a:pPr>
            <a:r>
              <a:rPr lang="zh-TW" altLang="en-US" sz="2000" dirty="0">
                <a:latin typeface="華康仿宋體W6" panose="02020609000000000000" pitchFamily="49" charset="-120"/>
                <a:ea typeface="華康仿宋體W6" panose="02020609000000000000" pitchFamily="49" charset="-120"/>
              </a:rPr>
              <a:t>立出招佃耕字埔社化番篤律仝番眾等，有承祖遺下埔社草地，東至內烘，西至內國勝，南至審鹿埔，北至眉溪為界，四至界址分明。切自祖父以來不諳耕種，往郡僉墾，蒙本府准其招佃耕種以為口糧。律托得埔眉通事巫春榮招得外平埔番親</a:t>
            </a:r>
            <a:r>
              <a:rPr lang="zh-TW" altLang="en-US" sz="2000" dirty="0">
                <a:latin typeface="標楷體" panose="03000509000000000000" pitchFamily="65" charset="-120"/>
                <a:ea typeface="標楷體" panose="03000509000000000000" pitchFamily="65" charset="-120"/>
              </a:rPr>
              <a:t>猫</a:t>
            </a:r>
            <a:r>
              <a:rPr lang="zh-TW" altLang="en-US" sz="2000" dirty="0">
                <a:latin typeface="華康仿宋體W6" panose="02020609000000000000" pitchFamily="49" charset="-120"/>
                <a:ea typeface="華康仿宋體W6" panose="02020609000000000000" pitchFamily="49" charset="-120"/>
              </a:rPr>
              <a:t>成、巫春元、劉塩、乃金水、</a:t>
            </a:r>
            <a:r>
              <a:rPr lang="zh-TW" altLang="en-US" sz="2000" dirty="0">
                <a:latin typeface="標楷體" panose="03000509000000000000" pitchFamily="65" charset="-120"/>
                <a:ea typeface="標楷體" panose="03000509000000000000" pitchFamily="65" charset="-120"/>
              </a:rPr>
              <a:t>猫</a:t>
            </a:r>
            <a:r>
              <a:rPr lang="zh-TW" altLang="en-US" sz="2000" dirty="0">
                <a:latin typeface="華康仿宋體W6" panose="02020609000000000000" pitchFamily="49" charset="-120"/>
                <a:ea typeface="華康仿宋體W6" panose="02020609000000000000" pitchFamily="49" charset="-120"/>
              </a:rPr>
              <a:t>社首李招</a:t>
            </a:r>
            <a:r>
              <a:rPr lang="zh-TW" altLang="en-US" sz="2000" dirty="0">
                <a:latin typeface="標楷體" panose="03000509000000000000" pitchFamily="65" charset="-120"/>
                <a:ea typeface="標楷體" panose="03000509000000000000" pitchFamily="65" charset="-120"/>
              </a:rPr>
              <a:t>猫</a:t>
            </a:r>
            <a:r>
              <a:rPr lang="zh-TW" altLang="en-US" sz="2000" dirty="0">
                <a:latin typeface="華康仿宋體W6" panose="02020609000000000000" pitchFamily="49" charset="-120"/>
                <a:ea typeface="華康仿宋體W6" panose="02020609000000000000" pitchFamily="49" charset="-120"/>
              </a:rPr>
              <a:t>、打留、元仔陣等自備物件朱支拾丈、淺布拾疋、色布拾疋、塩拾担、豬參隻、酒拾砣*等件，請諸番□賞各物，律仝番眾等愿將踏出界土名</a:t>
            </a:r>
            <a:r>
              <a:rPr lang="zh-TW" altLang="en-US" sz="2000" dirty="0">
                <a:solidFill>
                  <a:srgbClr val="FF0000"/>
                </a:solidFill>
                <a:latin typeface="華康仿宋體W6" panose="02020609000000000000" pitchFamily="49" charset="-120"/>
                <a:ea typeface="華康仿宋體W6" panose="02020609000000000000" pitchFamily="49" charset="-120"/>
              </a:rPr>
              <a:t>籃仔城（林仔城）荒埔壹所</a:t>
            </a:r>
            <a:r>
              <a:rPr lang="zh-TW" altLang="en-US" sz="2000" dirty="0">
                <a:latin typeface="華康仿宋體W6" panose="02020609000000000000" pitchFamily="49" charset="-120"/>
                <a:ea typeface="華康仿宋體W6" panose="02020609000000000000" pitchFamily="49" charset="-120"/>
              </a:rPr>
              <a:t>，東至林乞園份毗連為界，西至籃仔城下厚壳樹為界，南至二林、眉（東眉社，按：東螺、眉裡）、大突、灣裡園尾為界，北至眉溪畔為界，四至界址踏明付為番佃成、元等永遠耕種，前去開築埤圳引水通流灌溉以及農器牛土種籽等件佃人自理，與草地主無干。明約逐年</a:t>
            </a:r>
            <a:r>
              <a:rPr lang="zh-TW" altLang="en-US" sz="2000" dirty="0">
                <a:solidFill>
                  <a:srgbClr val="FF0000"/>
                </a:solidFill>
                <a:latin typeface="華康仿宋體W6" panose="02020609000000000000" pitchFamily="49" charset="-120"/>
                <a:ea typeface="華康仿宋體W6" panose="02020609000000000000" pitchFamily="49" charset="-120"/>
              </a:rPr>
              <a:t>全季配納口糧租谷捌拾石正</a:t>
            </a:r>
            <a:r>
              <a:rPr lang="zh-TW" altLang="en-US" sz="2000" dirty="0">
                <a:latin typeface="華康仿宋體W6" panose="02020609000000000000" pitchFamily="49" charset="-120"/>
                <a:ea typeface="華康仿宋體W6" panose="02020609000000000000" pitchFamily="49" charset="-120"/>
              </a:rPr>
              <a:t>，年清年款不得少欠升合，亦不得重張招過別佃。保此埔係律等承祖父遺下與別庄番無干，亦無來歷交加不明，如有不明係律等出首，與番佃無干。此係二比甘愿各無反悔，口恐無憑，今欲有憑，合立出招佃永耕字壹紙，合約貳紙，各執壹紙一樣，付執為照。</a:t>
            </a:r>
          </a:p>
          <a:p>
            <a:pPr marL="0" indent="0">
              <a:lnSpc>
                <a:spcPts val="2400"/>
              </a:lnSpc>
              <a:spcBef>
                <a:spcPts val="600"/>
              </a:spcBef>
              <a:buNone/>
            </a:pPr>
            <a:r>
              <a:rPr lang="zh-TW" altLang="en-US" sz="2000" dirty="0">
                <a:latin typeface="華康仿宋體W6" panose="02020609000000000000" pitchFamily="49" charset="-120"/>
                <a:ea typeface="華康仿宋體W6" panose="02020609000000000000" pitchFamily="49" charset="-120"/>
              </a:rPr>
              <a:t>即日當堂三面議定明收過物件足訖，明約全年全季配納口糧租谷捌拾石正，再照</a:t>
            </a:r>
          </a:p>
          <a:p>
            <a:pPr marL="0" indent="0">
              <a:lnSpc>
                <a:spcPts val="3200"/>
              </a:lnSpc>
              <a:spcBef>
                <a:spcPts val="600"/>
              </a:spcBef>
              <a:buNone/>
            </a:pPr>
            <a:r>
              <a:rPr lang="zh-TW" altLang="en-US" sz="2000" dirty="0">
                <a:latin typeface="華康仿宋體W6" panose="02020609000000000000" pitchFamily="49" charset="-120"/>
                <a:ea typeface="華康仿宋體W6" panose="02020609000000000000" pitchFamily="49" charset="-120"/>
              </a:rPr>
              <a:t>在場通事巫春榮（分府史給埔眉社正通事巫春榮戳記）</a:t>
            </a:r>
          </a:p>
          <a:p>
            <a:pPr marL="0" indent="0">
              <a:lnSpc>
                <a:spcPts val="3200"/>
              </a:lnSpc>
              <a:spcBef>
                <a:spcPts val="600"/>
              </a:spcBef>
              <a:buNone/>
            </a:pPr>
            <a:r>
              <a:rPr lang="zh-TW" altLang="en-US" sz="2000" dirty="0">
                <a:latin typeface="華康仿宋體W6" panose="02020609000000000000" pitchFamily="49" charset="-120"/>
                <a:ea typeface="華康仿宋體W6" panose="02020609000000000000" pitchFamily="49" charset="-120"/>
              </a:rPr>
              <a:t>代筆康聯登</a:t>
            </a:r>
          </a:p>
          <a:p>
            <a:pPr marL="0" indent="0">
              <a:lnSpc>
                <a:spcPts val="3200"/>
              </a:lnSpc>
              <a:spcBef>
                <a:spcPts val="600"/>
              </a:spcBef>
              <a:buNone/>
            </a:pPr>
            <a:r>
              <a:rPr lang="zh-TW" altLang="en-US" sz="2000" dirty="0">
                <a:latin typeface="華康仿宋體W6" panose="02020609000000000000" pitchFamily="49" charset="-120"/>
                <a:ea typeface="華康仿宋體W6" panose="02020609000000000000" pitchFamily="49" charset="-120"/>
              </a:rPr>
              <a:t>知見李八</a:t>
            </a:r>
          </a:p>
          <a:p>
            <a:pPr marL="0" indent="0">
              <a:lnSpc>
                <a:spcPts val="3200"/>
              </a:lnSpc>
              <a:spcBef>
                <a:spcPts val="600"/>
              </a:spcBef>
              <a:buNone/>
            </a:pPr>
            <a:r>
              <a:rPr lang="zh-TW" altLang="en-US" sz="2000" dirty="0">
                <a:latin typeface="華康仿宋體W6" panose="02020609000000000000" pitchFamily="49" charset="-120"/>
                <a:ea typeface="華康仿宋體W6" panose="02020609000000000000" pitchFamily="49" charset="-120"/>
              </a:rPr>
              <a:t>咸豐貳年肆月　　日立出招佃永耕字埔社化番篤律</a:t>
            </a:r>
          </a:p>
          <a:p>
            <a:pPr marL="0" indent="0">
              <a:lnSpc>
                <a:spcPts val="3200"/>
              </a:lnSpc>
              <a:spcBef>
                <a:spcPts val="600"/>
              </a:spcBef>
              <a:buNone/>
            </a:pPr>
            <a:r>
              <a:rPr lang="zh-TW" altLang="en-US" sz="2000" dirty="0">
                <a:latin typeface="華康仿宋體W6" panose="02020609000000000000" pitchFamily="49" charset="-120"/>
                <a:ea typeface="華康仿宋體W6" panose="02020609000000000000" pitchFamily="49" charset="-120"/>
              </a:rPr>
              <a:t>（手摹）篤律，立印甘愿</a:t>
            </a:r>
          </a:p>
          <a:p>
            <a:pPr marL="0" indent="0">
              <a:lnSpc>
                <a:spcPts val="3200"/>
              </a:lnSpc>
              <a:spcBef>
                <a:spcPts val="600"/>
              </a:spcBef>
              <a:buNone/>
            </a:pPr>
            <a:endParaRPr lang="en-US" altLang="zh-TW" sz="2000" dirty="0"/>
          </a:p>
        </p:txBody>
      </p:sp>
    </p:spTree>
    <p:extLst>
      <p:ext uri="{BB962C8B-B14F-4D97-AF65-F5344CB8AC3E}">
        <p14:creationId xmlns:p14="http://schemas.microsoft.com/office/powerpoint/2010/main" val="3258687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內容版面配置區 2"/>
          <p:cNvSpPr>
            <a:spLocks noGrp="1"/>
          </p:cNvSpPr>
          <p:nvPr>
            <p:ph idx="1"/>
          </p:nvPr>
        </p:nvSpPr>
        <p:spPr>
          <a:xfrm>
            <a:off x="539552" y="116632"/>
            <a:ext cx="8568952" cy="6696744"/>
          </a:xfrm>
        </p:spPr>
        <p:txBody>
          <a:bodyPr/>
          <a:lstStyle/>
          <a:p>
            <a:pPr marL="0" indent="0">
              <a:lnSpc>
                <a:spcPts val="3400"/>
              </a:lnSpc>
              <a:spcBef>
                <a:spcPts val="600"/>
              </a:spcBef>
              <a:buNone/>
            </a:pPr>
            <a:r>
              <a:rPr lang="zh-TW" altLang="en-US" sz="2400" dirty="0">
                <a:latin typeface="Times New Roman" panose="02020603050405020304" pitchFamily="18" charset="0"/>
                <a:cs typeface="Times New Roman" panose="02020603050405020304" pitchFamily="18" charset="0"/>
              </a:rPr>
              <a:t>巫春榮拉攏潘維和的另一個例子，即前述於道光三十年</a:t>
            </a:r>
            <a:r>
              <a:rPr lang="en-US" altLang="zh-TW" sz="2400" dirty="0">
                <a:latin typeface="Times New Roman" panose="02020603050405020304" pitchFamily="18" charset="0"/>
                <a:cs typeface="Times New Roman" panose="02020603050405020304" pitchFamily="18" charset="0"/>
              </a:rPr>
              <a:t>1850</a:t>
            </a:r>
            <a:r>
              <a:rPr lang="zh-TW" altLang="en-US" sz="2400" dirty="0">
                <a:latin typeface="Times New Roman" panose="02020603050405020304" pitchFamily="18" charset="0"/>
                <a:cs typeface="Times New Roman" panose="02020603050405020304" pitchFamily="18" charset="0"/>
              </a:rPr>
              <a:t>將他所代管下的</a:t>
            </a:r>
            <a:r>
              <a:rPr lang="zh-TW" altLang="en-US" sz="2400" dirty="0">
                <a:solidFill>
                  <a:srgbClr val="FF0000"/>
                </a:solidFill>
                <a:latin typeface="Times New Roman" panose="02020603050405020304" pitchFamily="18" charset="0"/>
                <a:cs typeface="Times New Roman" panose="02020603050405020304" pitchFamily="18" charset="0"/>
              </a:rPr>
              <a:t>埔北九股份內生番股</a:t>
            </a:r>
            <a:r>
              <a:rPr lang="en-US" altLang="zh-TW" sz="2400" dirty="0">
                <a:latin typeface="Times New Roman" panose="02020603050405020304" pitchFamily="18" charset="0"/>
                <a:cs typeface="Times New Roman" panose="02020603050405020304" pitchFamily="18" charset="0"/>
              </a:rPr>
              <a:t>85</a:t>
            </a:r>
            <a:r>
              <a:rPr lang="zh-TW" altLang="en-US" sz="2400" dirty="0">
                <a:latin typeface="Times New Roman" panose="02020603050405020304" pitchFamily="18" charset="0"/>
                <a:cs typeface="Times New Roman" panose="02020603050405020304" pitchFamily="18" charset="0"/>
              </a:rPr>
              <a:t>甲土地（</a:t>
            </a:r>
            <a:r>
              <a:rPr lang="zh-TW" altLang="en-US" sz="2400" dirty="0">
                <a:solidFill>
                  <a:srgbClr val="FF0000"/>
                </a:solidFill>
                <a:latin typeface="Times New Roman" panose="02020603050405020304" pitchFamily="18" charset="0"/>
                <a:cs typeface="Times New Roman" panose="02020603050405020304" pitchFamily="18" charset="0"/>
              </a:rPr>
              <a:t>恆吉城地方</a:t>
            </a:r>
            <a:r>
              <a:rPr lang="zh-TW" altLang="en-US" sz="2400" dirty="0">
                <a:latin typeface="Times New Roman" panose="02020603050405020304" pitchFamily="18" charset="0"/>
                <a:cs typeface="Times New Roman" panose="02020603050405020304" pitchFamily="18" charset="0"/>
              </a:rPr>
              <a:t>）抽出</a:t>
            </a:r>
            <a:r>
              <a:rPr lang="en-US" altLang="zh-TW" sz="2400" dirty="0">
                <a:latin typeface="Times New Roman" panose="02020603050405020304" pitchFamily="18" charset="0"/>
                <a:cs typeface="Times New Roman" panose="02020603050405020304" pitchFamily="18" charset="0"/>
              </a:rPr>
              <a:t>20</a:t>
            </a:r>
            <a:r>
              <a:rPr lang="zh-TW" altLang="en-US" sz="2400" dirty="0">
                <a:latin typeface="Times New Roman" panose="02020603050405020304" pitchFamily="18" charset="0"/>
                <a:cs typeface="Times New Roman" panose="02020603050405020304" pitchFamily="18" charset="0"/>
              </a:rPr>
              <a:t>甲交付潘春文「後丁」潘加已、德和、打必里等「掌管招佃墾耕永為已業」（</a:t>
            </a:r>
            <a:r>
              <a:rPr lang="en-US" altLang="zh-TW" sz="2400" dirty="0">
                <a:latin typeface="Times New Roman" panose="02020603050405020304" pitchFamily="18" charset="0"/>
                <a:cs typeface="Times New Roman" panose="02020603050405020304" pitchFamily="18" charset="0"/>
              </a:rPr>
              <a:t>ZYKA054</a:t>
            </a:r>
            <a:r>
              <a:rPr lang="zh-TW" altLang="en-US" sz="2400" dirty="0">
                <a:latin typeface="Times New Roman" panose="02020603050405020304" pitchFamily="18" charset="0"/>
                <a:cs typeface="Times New Roman" panose="02020603050405020304" pitchFamily="18" charset="0"/>
              </a:rPr>
              <a:t>）。</a:t>
            </a:r>
            <a:endParaRPr lang="en-US" altLang="zh-TW" sz="2400" dirty="0">
              <a:latin typeface="Times New Roman" panose="02020603050405020304" pitchFamily="18" charset="0"/>
              <a:cs typeface="Times New Roman" panose="02020603050405020304" pitchFamily="18" charset="0"/>
            </a:endParaRPr>
          </a:p>
          <a:p>
            <a:pPr marL="0" indent="0">
              <a:lnSpc>
                <a:spcPts val="3400"/>
              </a:lnSpc>
              <a:spcBef>
                <a:spcPts val="600"/>
              </a:spcBef>
              <a:buNone/>
            </a:pPr>
            <a:r>
              <a:rPr lang="zh-TW" altLang="en-US" sz="2400" dirty="0">
                <a:latin typeface="Times New Roman" panose="02020603050405020304" pitchFamily="18" charset="0"/>
                <a:cs typeface="Times New Roman" panose="02020603050405020304" pitchFamily="18" charset="0"/>
              </a:rPr>
              <a:t>坐落於</a:t>
            </a:r>
            <a:r>
              <a:rPr lang="zh-TW" altLang="en-US" sz="2400" dirty="0">
                <a:solidFill>
                  <a:srgbClr val="FF0000"/>
                </a:solidFill>
                <a:latin typeface="Times New Roman" panose="02020603050405020304" pitchFamily="18" charset="0"/>
                <a:cs typeface="Times New Roman" panose="02020603050405020304" pitchFamily="18" charset="0"/>
              </a:rPr>
              <a:t>恒吉城地方的草地主生番股土地墾成田</a:t>
            </a:r>
            <a:r>
              <a:rPr lang="en-US" altLang="zh-TW" sz="2400" dirty="0">
                <a:solidFill>
                  <a:srgbClr val="FF0000"/>
                </a:solidFill>
                <a:latin typeface="Times New Roman" panose="02020603050405020304" pitchFamily="18" charset="0"/>
                <a:cs typeface="Times New Roman" panose="02020603050405020304" pitchFamily="18" charset="0"/>
              </a:rPr>
              <a:t>50</a:t>
            </a:r>
            <a:r>
              <a:rPr lang="zh-TW" altLang="en-US" sz="2400" dirty="0">
                <a:solidFill>
                  <a:srgbClr val="FF0000"/>
                </a:solidFill>
                <a:latin typeface="Times New Roman" panose="02020603050405020304" pitchFamily="18" charset="0"/>
                <a:cs typeface="Times New Roman" panose="02020603050405020304" pitchFamily="18" charset="0"/>
              </a:rPr>
              <a:t>甲</a:t>
            </a:r>
            <a:r>
              <a:rPr lang="zh-TW" altLang="en-US" sz="2400" dirty="0">
                <a:latin typeface="Times New Roman" panose="02020603050405020304" pitchFamily="18" charset="0"/>
                <a:cs typeface="Times New Roman" panose="02020603050405020304" pitchFamily="18" charset="0"/>
              </a:rPr>
              <a:t>後不久，即發生爭地事端。</a:t>
            </a:r>
            <a:r>
              <a:rPr lang="zh-TW" altLang="en-US" sz="2400" dirty="0">
                <a:solidFill>
                  <a:srgbClr val="FF0000"/>
                </a:solidFill>
                <a:latin typeface="Times New Roman" panose="02020603050405020304" pitchFamily="18" charset="0"/>
                <a:cs typeface="Times New Roman" panose="02020603050405020304" pitchFamily="18" charset="0"/>
              </a:rPr>
              <a:t>前北投社通事屯把總羅國忠的繼承人姪兒羅輝煌</a:t>
            </a:r>
            <a:r>
              <a:rPr lang="zh-TW" altLang="en-US" sz="2400" dirty="0">
                <a:latin typeface="Times New Roman" panose="02020603050405020304" pitchFamily="18" charset="0"/>
                <a:cs typeface="Times New Roman" panose="02020603050405020304" pitchFamily="18" charset="0"/>
              </a:rPr>
              <a:t>宣稱持有史密墾諭</a:t>
            </a:r>
            <a:r>
              <a:rPr lang="en-US" altLang="zh-TW" sz="2400" dirty="0">
                <a:latin typeface="Times New Roman" panose="02020603050405020304" pitchFamily="18" charset="0"/>
                <a:cs typeface="Times New Roman" panose="02020603050405020304" pitchFamily="18" charset="0"/>
              </a:rPr>
              <a:t>〔</a:t>
            </a:r>
            <a:r>
              <a:rPr lang="zh-TW" altLang="en-US" sz="2400" dirty="0">
                <a:latin typeface="Times New Roman" panose="02020603050405020304" pitchFamily="18" charset="0"/>
                <a:cs typeface="Times New Roman" panose="02020603050405020304" pitchFamily="18" charset="0"/>
              </a:rPr>
              <a:t>按：史密道光二十六年</a:t>
            </a:r>
            <a:r>
              <a:rPr lang="en-US" altLang="zh-TW" sz="2400" dirty="0">
                <a:latin typeface="Times New Roman" panose="02020603050405020304" pitchFamily="18" charset="0"/>
                <a:cs typeface="Times New Roman" panose="02020603050405020304" pitchFamily="18" charset="0"/>
              </a:rPr>
              <a:t>1846</a:t>
            </a:r>
            <a:r>
              <a:rPr lang="zh-TW" altLang="en-US" sz="2400" dirty="0">
                <a:latin typeface="Times New Roman" panose="02020603050405020304" pitchFamily="18" charset="0"/>
                <a:cs typeface="Times New Roman" panose="02020603050405020304" pitchFamily="18" charset="0"/>
              </a:rPr>
              <a:t>試墾的諭示</a:t>
            </a:r>
            <a:r>
              <a:rPr lang="en-US" altLang="zh-TW" sz="2400" dirty="0">
                <a:latin typeface="Times New Roman" panose="02020603050405020304" pitchFamily="18" charset="0"/>
                <a:cs typeface="Times New Roman" panose="02020603050405020304" pitchFamily="18" charset="0"/>
              </a:rPr>
              <a:t>〕</a:t>
            </a:r>
            <a:r>
              <a:rPr lang="zh-TW" altLang="en-US" sz="2400" dirty="0">
                <a:latin typeface="Times New Roman" panose="02020603050405020304" pitchFamily="18" charset="0"/>
                <a:cs typeface="Times New Roman" panose="02020603050405020304" pitchFamily="18" charset="0"/>
              </a:rPr>
              <a:t>，將之視為己有，</a:t>
            </a:r>
            <a:r>
              <a:rPr lang="zh-TW" altLang="en-US" sz="2400" dirty="0">
                <a:solidFill>
                  <a:srgbClr val="FF0000"/>
                </a:solidFill>
                <a:latin typeface="Times New Roman" panose="02020603050405020304" pitchFamily="18" charset="0"/>
                <a:cs typeface="Times New Roman" panose="02020603050405020304" pitchFamily="18" charset="0"/>
              </a:rPr>
              <a:t>潘維和女婿潘三彪</a:t>
            </a:r>
            <a:r>
              <a:rPr lang="zh-TW" altLang="en-US" sz="2400" dirty="0">
                <a:latin typeface="Times New Roman" panose="02020603050405020304" pitchFamily="18" charset="0"/>
                <a:cs typeface="Times New Roman" panose="02020603050405020304" pitchFamily="18" charset="0"/>
              </a:rPr>
              <a:t>則稱是「</a:t>
            </a:r>
            <a:r>
              <a:rPr lang="zh-TW" altLang="en-US" sz="2400" dirty="0">
                <a:solidFill>
                  <a:srgbClr val="FF0000"/>
                </a:solidFill>
                <a:latin typeface="Times New Roman" panose="02020603050405020304" pitchFamily="18" charset="0"/>
                <a:cs typeface="Times New Roman" panose="02020603050405020304" pitchFamily="18" charset="0"/>
              </a:rPr>
              <a:t>岳父潘維和買管之地</a:t>
            </a:r>
            <a:r>
              <a:rPr lang="zh-TW" altLang="en-US" sz="2400" dirty="0">
                <a:latin typeface="Times New Roman" panose="02020603050405020304" pitchFamily="18" charset="0"/>
                <a:cs typeface="Times New Roman" panose="02020603050405020304" pitchFamily="18" charset="0"/>
              </a:rPr>
              <a:t>」，各自贌佃收租，彼此分段爭耕（</a:t>
            </a:r>
            <a:r>
              <a:rPr lang="en-US" altLang="zh-TW" sz="2400" dirty="0">
                <a:latin typeface="Times New Roman" panose="02020603050405020304" pitchFamily="18" charset="0"/>
                <a:cs typeface="Times New Roman" panose="02020603050405020304" pitchFamily="18" charset="0"/>
              </a:rPr>
              <a:t>PS01</a:t>
            </a:r>
            <a:r>
              <a:rPr lang="zh-TW" altLang="en-US" sz="2400" dirty="0">
                <a:latin typeface="Times New Roman" panose="02020603050405020304" pitchFamily="18" charset="0"/>
                <a:cs typeface="Times New Roman" panose="02020603050405020304" pitchFamily="18" charset="0"/>
              </a:rPr>
              <a:t>、</a:t>
            </a:r>
            <a:r>
              <a:rPr lang="en-US" altLang="zh-TW" sz="2400" dirty="0">
                <a:latin typeface="Times New Roman" panose="02020603050405020304" pitchFamily="18" charset="0"/>
                <a:cs typeface="Times New Roman" panose="02020603050405020304" pitchFamily="18" charset="0"/>
              </a:rPr>
              <a:t>PS06</a:t>
            </a:r>
            <a:r>
              <a:rPr lang="zh-TW" altLang="en-US" sz="2400" dirty="0">
                <a:latin typeface="Times New Roman" panose="02020603050405020304" pitchFamily="18" charset="0"/>
                <a:cs typeface="Times New Roman" panose="02020603050405020304" pitchFamily="18" charset="0"/>
              </a:rPr>
              <a:t>），並引發暴力衝突。</a:t>
            </a:r>
            <a:endParaRPr lang="en-US" altLang="zh-TW" sz="2400" dirty="0">
              <a:latin typeface="Times New Roman" panose="02020603050405020304" pitchFamily="18" charset="0"/>
              <a:cs typeface="Times New Roman" panose="02020603050405020304" pitchFamily="18" charset="0"/>
            </a:endParaRPr>
          </a:p>
          <a:p>
            <a:pPr marL="0" indent="0">
              <a:lnSpc>
                <a:spcPts val="3400"/>
              </a:lnSpc>
              <a:spcBef>
                <a:spcPts val="600"/>
              </a:spcBef>
              <a:buNone/>
            </a:pPr>
            <a:r>
              <a:rPr lang="zh-TW" altLang="en-US" sz="2400" dirty="0">
                <a:latin typeface="Times New Roman" panose="02020603050405020304" pitchFamily="18" charset="0"/>
                <a:cs typeface="Times New Roman" panose="02020603050405020304" pitchFamily="18" charset="0"/>
              </a:rPr>
              <a:t>潘維和女兒茆曆同治六年</a:t>
            </a:r>
            <a:r>
              <a:rPr lang="en-US" altLang="zh-TW" sz="2400" dirty="0">
                <a:latin typeface="Times New Roman" panose="02020603050405020304" pitchFamily="18" charset="0"/>
                <a:cs typeface="Times New Roman" panose="02020603050405020304" pitchFamily="18" charset="0"/>
              </a:rPr>
              <a:t>1867</a:t>
            </a:r>
            <a:r>
              <a:rPr lang="zh-TW" altLang="en-US" sz="2400" dirty="0">
                <a:latin typeface="Times New Roman" panose="02020603050405020304" pitchFamily="18" charset="0"/>
                <a:cs typeface="Times New Roman" panose="02020603050405020304" pitchFamily="18" charset="0"/>
              </a:rPr>
              <a:t>元月寫信給父親，丈夫（潘三彪）因為與羅國忠家族爭租起佃的糾紛，遭毆傷拘押，不知生死去向。她本人也一樣被毆傷，在埔里以酒席宴請各社頭人主持公道（「理較」），但仍殷殷企盼父親屯官潘維和能親自來埔里處理。</a:t>
            </a:r>
            <a:endParaRPr lang="en-US" altLang="zh-TW"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87516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26710"/>
            <a:ext cx="9144000" cy="6204580"/>
          </a:xfrm>
          <a:prstGeom prst="rect">
            <a:avLst/>
          </a:prstGeom>
        </p:spPr>
      </p:pic>
    </p:spTree>
    <p:extLst>
      <p:ext uri="{BB962C8B-B14F-4D97-AF65-F5344CB8AC3E}">
        <p14:creationId xmlns:p14="http://schemas.microsoft.com/office/powerpoint/2010/main" val="4218044896"/>
      </p:ext>
    </p:extLst>
  </p:cSld>
  <p:clrMapOvr>
    <a:overrideClrMapping bg1="lt1" tx1="dk1" bg2="lt2" tx2="dk2" accent1="accent1" accent2="accent2" accent3="accent3" accent4="accent4" accent5="accent5" accent6="accent6" hlink="hlink" folHlink="folHlink"/>
  </p:clrMapOvr>
</p:sld>
</file>

<file path=ppt/slides/slide10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內容版面配置區 2"/>
          <p:cNvSpPr>
            <a:spLocks noGrp="1"/>
          </p:cNvSpPr>
          <p:nvPr>
            <p:ph idx="1"/>
          </p:nvPr>
        </p:nvSpPr>
        <p:spPr>
          <a:xfrm>
            <a:off x="539552" y="0"/>
            <a:ext cx="8604448" cy="6831106"/>
          </a:xfrm>
        </p:spPr>
        <p:txBody>
          <a:bodyPr vert="eaVert"/>
          <a:lstStyle/>
          <a:p>
            <a:pPr marL="0" indent="0">
              <a:lnSpc>
                <a:spcPts val="2400"/>
              </a:lnSpc>
              <a:spcBef>
                <a:spcPts val="600"/>
              </a:spcBef>
              <a:buNone/>
            </a:pPr>
            <a:r>
              <a:rPr lang="zh-TW" altLang="en-US" sz="2000" dirty="0">
                <a:latin typeface="標楷體" panose="03000509000000000000" pitchFamily="65" charset="-120"/>
                <a:ea typeface="標楷體" panose="03000509000000000000" pitchFamily="65" charset="-120"/>
              </a:rPr>
              <a:t>不肖女　茆曆叩稟（私印：馬□□□）</a:t>
            </a:r>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按：□為缺漏字或無法辨識</a:t>
            </a:r>
            <a:r>
              <a:rPr lang="en-US" altLang="zh-TW" sz="2000" dirty="0">
                <a:latin typeface="標楷體" panose="03000509000000000000" pitchFamily="65" charset="-120"/>
                <a:ea typeface="標楷體" panose="03000509000000000000" pitchFamily="65" charset="-120"/>
              </a:rPr>
              <a:t>〕</a:t>
            </a:r>
          </a:p>
          <a:p>
            <a:pPr marL="0" indent="0">
              <a:lnSpc>
                <a:spcPts val="2400"/>
              </a:lnSpc>
              <a:spcBef>
                <a:spcPts val="600"/>
              </a:spcBef>
              <a:buNone/>
            </a:pPr>
            <a:r>
              <a:rPr lang="zh-TW" altLang="en-US" sz="2000" dirty="0">
                <a:latin typeface="標楷體" panose="03000509000000000000" pitchFamily="65" charset="-120"/>
                <a:ea typeface="標楷體" panose="03000509000000000000" pitchFamily="65" charset="-120"/>
              </a:rPr>
              <a:t>父親大人膝下：近聞　大人在鹿事務繁冗，需費甚急，不肖渴欲趨赴省視，乍奈不肖丈夫自去冬出外為事，至今未得音信，家下乏人看顧，未免進退維谷。不得已，爰托</a:t>
            </a:r>
            <a:r>
              <a:rPr lang="zh-TW" altLang="en-US" sz="2000" dirty="0">
                <a:solidFill>
                  <a:srgbClr val="FF0000"/>
                </a:solidFill>
                <a:latin typeface="標楷體" panose="03000509000000000000" pitchFamily="65" charset="-120"/>
                <a:ea typeface="標楷體" panose="03000509000000000000" pitchFamily="65" charset="-120"/>
              </a:rPr>
              <a:t>永成叔</a:t>
            </a:r>
            <a:r>
              <a:rPr lang="zh-TW" altLang="en-US" sz="2000" dirty="0">
                <a:latin typeface="標楷體" panose="03000509000000000000" pitchFamily="65" charset="-120"/>
                <a:ea typeface="標楷體" panose="03000509000000000000" pitchFamily="65" charset="-120"/>
              </a:rPr>
              <a:t>代覓佛銀四元，轉寄伊港頭族親鄭彬哥帶到</a:t>
            </a:r>
          </a:p>
          <a:p>
            <a:pPr marL="0" indent="0">
              <a:lnSpc>
                <a:spcPts val="2400"/>
              </a:lnSpc>
              <a:spcBef>
                <a:spcPts val="0"/>
              </a:spcBef>
              <a:buNone/>
            </a:pPr>
            <a:r>
              <a:rPr lang="zh-TW" altLang="en-US" sz="2000" dirty="0">
                <a:latin typeface="標楷體" panose="03000509000000000000" pitchFamily="65" charset="-120"/>
                <a:ea typeface="標楷體" panose="03000509000000000000" pitchFamily="65" charset="-120"/>
              </a:rPr>
              <a:t>大人行寓，面呈費用，到祈查收。倘有缺欠多少，永成叔併面托伊族親彬哥代為挪移付用，　大人可向他支取，一一回息前來與永成叔通知，或多或少，在內方好照額送還。愿祈　大人在外諸事若經條直，可仝彬哥入埔，父子一家完聚，亦可調停在外各情事，實為萬幸。未悉　尊意如何。伏維　電裁是禱。</a:t>
            </a:r>
          </a:p>
          <a:p>
            <a:pPr marL="0" indent="0">
              <a:lnSpc>
                <a:spcPts val="2400"/>
              </a:lnSpc>
              <a:spcBef>
                <a:spcPts val="600"/>
              </a:spcBef>
              <a:buNone/>
            </a:pPr>
            <a:r>
              <a:rPr lang="zh-TW" altLang="en-US" sz="2000" dirty="0">
                <a:latin typeface="標楷體" panose="03000509000000000000" pitchFamily="65" charset="-120"/>
                <a:ea typeface="標楷體" panose="03000509000000000000" pitchFamily="65" charset="-120"/>
              </a:rPr>
              <a:t>再者，不肖自別離　膝下入來，俱叩　福平安，小□（女）□□亦經贅婿，毋庸　大人掛慮。但</a:t>
            </a:r>
            <a:r>
              <a:rPr lang="zh-TW" altLang="en-US" sz="2000" dirty="0">
                <a:solidFill>
                  <a:srgbClr val="FF0000"/>
                </a:solidFill>
                <a:latin typeface="標楷體" panose="03000509000000000000" pitchFamily="65" charset="-120"/>
                <a:ea typeface="標楷體" panose="03000509000000000000" pitchFamily="65" charset="-120"/>
              </a:rPr>
              <a:t>不肖丈夫自去冬十月間欲往外省視　大人，至太平庄被縱毆兇傷顱頭，強留欲計較在內起耕伊所作之田一事</a:t>
            </a:r>
            <a:r>
              <a:rPr lang="zh-TW" altLang="en-US" sz="2000" dirty="0">
                <a:latin typeface="標楷體" panose="03000509000000000000" pitchFamily="65" charset="-120"/>
                <a:ea typeface="標楷體" panose="03000509000000000000" pitchFamily="65" charset="-120"/>
              </a:rPr>
              <a:t>。別□耳聞逃至，未知是逃出鹿港與　大人聚處，抑或逃回大社，或被勒死亡，至今杳無音信。唯祈　大人專委細查示下。</a:t>
            </a:r>
            <a:r>
              <a:rPr lang="zh-TW" altLang="en-US" sz="2000" dirty="0">
                <a:solidFill>
                  <a:srgbClr val="FF0000"/>
                </a:solidFill>
                <a:latin typeface="標楷體" panose="03000509000000000000" pitchFamily="65" charset="-120"/>
                <a:ea typeface="標楷體" panose="03000509000000000000" pitchFamily="65" charset="-120"/>
              </a:rPr>
              <a:t>不肖為縱敺田事，被伊仝傷顱頭手足，入埔庄酒請各社頭人理較</a:t>
            </a:r>
            <a:r>
              <a:rPr lang="zh-TW" altLang="en-US" sz="2000" dirty="0">
                <a:latin typeface="標楷體" panose="03000509000000000000" pitchFamily="65" charset="-120"/>
                <a:ea typeface="標楷體" panose="03000509000000000000" pitchFamily="65" charset="-120"/>
              </a:rPr>
              <a:t>。不肖曾具稟呈鑒，未知有到否，亦祈示下等等。　大人得以入來，此事自能為釋。不然，不肖一女子亦莫能如何。耑此，叩稟</a:t>
            </a:r>
          </a:p>
          <a:p>
            <a:pPr marL="0" indent="0">
              <a:lnSpc>
                <a:spcPts val="2400"/>
              </a:lnSpc>
              <a:spcBef>
                <a:spcPts val="600"/>
              </a:spcBef>
              <a:buNone/>
            </a:pPr>
            <a:r>
              <a:rPr lang="zh-TW" altLang="en-US" sz="2000" dirty="0">
                <a:latin typeface="標楷體" panose="03000509000000000000" pitchFamily="65" charset="-120"/>
                <a:ea typeface="標楷體" panose="03000509000000000000" pitchFamily="65" charset="-120"/>
              </a:rPr>
              <a:t>內信專族親彬哥帶送</a:t>
            </a:r>
          </a:p>
          <a:p>
            <a:pPr marL="0" indent="0">
              <a:lnSpc>
                <a:spcPts val="2400"/>
              </a:lnSpc>
              <a:spcBef>
                <a:spcPts val="1200"/>
              </a:spcBef>
              <a:buNone/>
            </a:pPr>
            <a:r>
              <a:rPr lang="zh-TW" altLang="en-US" sz="2000" dirty="0">
                <a:latin typeface="標楷體" panose="03000509000000000000" pitchFamily="65" charset="-120"/>
                <a:ea typeface="標楷體" panose="03000509000000000000" pitchFamily="65" charset="-120"/>
              </a:rPr>
              <a:t>（信封）</a:t>
            </a:r>
          </a:p>
          <a:p>
            <a:pPr marL="0" indent="0">
              <a:lnSpc>
                <a:spcPts val="2400"/>
              </a:lnSpc>
              <a:spcBef>
                <a:spcPts val="600"/>
              </a:spcBef>
              <a:buNone/>
            </a:pPr>
            <a:r>
              <a:rPr lang="zh-TW" altLang="en-US" sz="2000" dirty="0">
                <a:latin typeface="標楷體" panose="03000509000000000000" pitchFamily="65" charset="-120"/>
                <a:ea typeface="標楷體" panose="03000509000000000000" pitchFamily="65" charset="-120"/>
              </a:rPr>
              <a:t>潘老爺諱</a:t>
            </a:r>
            <a:r>
              <a:rPr lang="zh-TW" altLang="en-US" sz="2000" dirty="0">
                <a:solidFill>
                  <a:srgbClr val="FF0000"/>
                </a:solidFill>
                <a:latin typeface="標楷體" panose="03000509000000000000" pitchFamily="65" charset="-120"/>
                <a:ea typeface="標楷體" panose="03000509000000000000" pitchFamily="65" charset="-120"/>
              </a:rPr>
              <a:t>維和舅</a:t>
            </a:r>
            <a:r>
              <a:rPr lang="zh-TW" altLang="en-US" sz="2000" dirty="0">
                <a:latin typeface="標楷體" panose="03000509000000000000" pitchFamily="65" charset="-120"/>
                <a:ea typeface="標楷體" panose="03000509000000000000" pitchFamily="65" charset="-120"/>
              </a:rPr>
              <a:t>玉披</a:t>
            </a:r>
          </a:p>
          <a:p>
            <a:pPr marL="0" indent="0">
              <a:lnSpc>
                <a:spcPts val="2400"/>
              </a:lnSpc>
              <a:spcBef>
                <a:spcPts val="600"/>
              </a:spcBef>
              <a:buNone/>
            </a:pPr>
            <a:r>
              <a:rPr lang="zh-TW" altLang="en-US" sz="2000" dirty="0">
                <a:latin typeface="標楷體" panose="03000509000000000000" pitchFamily="65" charset="-120"/>
                <a:ea typeface="標楷體" panose="03000509000000000000" pitchFamily="65" charset="-120"/>
              </a:rPr>
              <a:t>丁（同治六年丁卯）元月十三日</a:t>
            </a:r>
            <a:r>
              <a:rPr lang="zh-TW" altLang="en-US" sz="2000" dirty="0">
                <a:solidFill>
                  <a:srgbClr val="FF0000"/>
                </a:solidFill>
                <a:latin typeface="標楷體" panose="03000509000000000000" pitchFamily="65" charset="-120"/>
                <a:ea typeface="標楷體" panose="03000509000000000000" pitchFamily="65" charset="-120"/>
              </a:rPr>
              <a:t>永成</a:t>
            </a:r>
            <a:r>
              <a:rPr lang="zh-TW" altLang="en-US" sz="2000" dirty="0">
                <a:latin typeface="標楷體" panose="03000509000000000000" pitchFamily="65" charset="-120"/>
                <a:ea typeface="標楷體" panose="03000509000000000000" pitchFamily="65" charset="-120"/>
              </a:rPr>
              <a:t>具</a:t>
            </a:r>
          </a:p>
        </p:txBody>
      </p:sp>
    </p:spTree>
    <p:extLst>
      <p:ext uri="{BB962C8B-B14F-4D97-AF65-F5344CB8AC3E}">
        <p14:creationId xmlns:p14="http://schemas.microsoft.com/office/powerpoint/2010/main" val="2084933800"/>
      </p:ext>
    </p:extLst>
  </p:cSld>
  <p:clrMapOvr>
    <a:overrideClrMapping bg1="lt1" tx1="dk1" bg2="lt2" tx2="dk2" accent1="accent1" accent2="accent2" accent3="accent3" accent4="accent4" accent5="accent5" accent6="accent6" hlink="hlink" folHlink="folHlink"/>
  </p:clrMapOvr>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內容版面配置區 2"/>
          <p:cNvSpPr>
            <a:spLocks noGrp="1"/>
          </p:cNvSpPr>
          <p:nvPr>
            <p:ph idx="1"/>
          </p:nvPr>
        </p:nvSpPr>
        <p:spPr>
          <a:xfrm>
            <a:off x="539552" y="620688"/>
            <a:ext cx="8604448" cy="5832648"/>
          </a:xfrm>
        </p:spPr>
        <p:txBody>
          <a:bodyPr/>
          <a:lstStyle/>
          <a:p>
            <a:pPr marL="0" indent="0">
              <a:lnSpc>
                <a:spcPts val="3600"/>
              </a:lnSpc>
              <a:spcBef>
                <a:spcPts val="600"/>
              </a:spcBef>
              <a:buNone/>
            </a:pPr>
            <a:r>
              <a:rPr lang="zh-TW" altLang="en-US" sz="2400" dirty="0">
                <a:latin typeface="Times New Roman" panose="02020603050405020304" pitchFamily="18" charset="0"/>
                <a:cs typeface="Times New Roman" panose="02020603050405020304" pitchFamily="18" charset="0"/>
              </a:rPr>
              <a:t>在官方缺席之下，熟番社群內的各種勢力不免試圖介入埔里土地利益的分配。同治六年</a:t>
            </a:r>
            <a:r>
              <a:rPr lang="en-US" altLang="zh-TW" sz="2400" dirty="0">
                <a:latin typeface="Times New Roman" panose="02020603050405020304" pitchFamily="18" charset="0"/>
                <a:cs typeface="Times New Roman" panose="02020603050405020304" pitchFamily="18" charset="0"/>
              </a:rPr>
              <a:t>1867</a:t>
            </a:r>
            <a:r>
              <a:rPr lang="zh-TW" altLang="en-US" sz="2400" dirty="0">
                <a:latin typeface="Times New Roman" panose="02020603050405020304" pitchFamily="18" charset="0"/>
                <a:cs typeface="Times New Roman" panose="02020603050405020304" pitchFamily="18" charset="0"/>
              </a:rPr>
              <a:t>時埔里雖仍處於封禁狀態，理番同知卻無法「委諸界外」置之不理，不只委派屯官前往督察社職人員及清查人口，行</a:t>
            </a:r>
            <a:r>
              <a:rPr lang="zh-TW" altLang="en-US" sz="2400" dirty="0">
                <a:solidFill>
                  <a:srgbClr val="FF0000"/>
                </a:solidFill>
                <a:latin typeface="Times New Roman" panose="02020603050405020304" pitchFamily="18" charset="0"/>
                <a:cs typeface="Times New Roman" panose="02020603050405020304" pitchFamily="18" charset="0"/>
              </a:rPr>
              <a:t>間接治理</a:t>
            </a:r>
            <a:r>
              <a:rPr lang="zh-TW" altLang="en-US" sz="2400" dirty="0">
                <a:latin typeface="Times New Roman" panose="02020603050405020304" pitchFamily="18" charset="0"/>
                <a:cs typeface="Times New Roman" panose="02020603050405020304" pitchFamily="18" charset="0"/>
              </a:rPr>
              <a:t>，甚至還受理因之而引發的田土控案。但</a:t>
            </a:r>
            <a:r>
              <a:rPr lang="zh-TW" altLang="en-US" sz="2400" dirty="0">
                <a:solidFill>
                  <a:srgbClr val="FF0000"/>
                </a:solidFill>
                <a:latin typeface="Times New Roman" panose="02020603050405020304" pitchFamily="18" charset="0"/>
                <a:cs typeface="Times New Roman" panose="02020603050405020304" pitchFamily="18" charset="0"/>
              </a:rPr>
              <a:t>埔里基本上還是自行治理，因此難以約束內部因人口變遷、土地利益分配等因素而發生的糾紛以及訴諸暴力的行為</a:t>
            </a:r>
            <a:r>
              <a:rPr lang="zh-TW" altLang="en-US" sz="2400" dirty="0">
                <a:latin typeface="Times New Roman" panose="02020603050405020304" pitchFamily="18" charset="0"/>
                <a:cs typeface="Times New Roman" panose="02020603050405020304" pitchFamily="18" charset="0"/>
              </a:rPr>
              <a:t>。</a:t>
            </a:r>
            <a:endParaRPr lang="en-US" altLang="zh-TW"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0693408"/>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146" name="Rectangle 3"/>
          <p:cNvSpPr>
            <a:spLocks noGrp="1" noChangeArrowheads="1"/>
          </p:cNvSpPr>
          <p:nvPr>
            <p:ph idx="1"/>
          </p:nvPr>
        </p:nvSpPr>
        <p:spPr>
          <a:xfrm>
            <a:off x="611560" y="188640"/>
            <a:ext cx="8424936" cy="6552728"/>
          </a:xfrm>
        </p:spPr>
        <p:txBody>
          <a:bodyPr/>
          <a:lstStyle/>
          <a:p>
            <a:pPr marL="0" indent="0" eaLnBrk="1" hangingPunct="1">
              <a:lnSpc>
                <a:spcPts val="3200"/>
              </a:lnSpc>
              <a:spcBef>
                <a:spcPts val="600"/>
              </a:spcBef>
              <a:spcAft>
                <a:spcPts val="0"/>
              </a:spcAft>
              <a:buNone/>
              <a:defRPr/>
            </a:pPr>
            <a:r>
              <a:rPr lang="zh-TW" altLang="en-US" sz="2400" dirty="0"/>
              <a:t>楊廷理入蘭後，果然以涉嫌參與嘉慶十四年</a:t>
            </a:r>
            <a:r>
              <a:rPr lang="en-US" altLang="zh-TW" sz="2400" dirty="0"/>
              <a:t>1809</a:t>
            </a:r>
            <a:r>
              <a:rPr lang="zh-TW" altLang="en-US" sz="2400" dirty="0"/>
              <a:t>六月發生於羅東阿束社的分類械鬥殺人事件為由，逮捕通事潘賢文、土目茅格以及涉案的漳人，移送臺灣知府</a:t>
            </a:r>
            <a:r>
              <a:rPr lang="zh-TW" altLang="en-US" sz="2400" dirty="0">
                <a:solidFill>
                  <a:srgbClr val="FF0000"/>
                </a:solidFill>
              </a:rPr>
              <a:t>汪楠</a:t>
            </a:r>
            <a:r>
              <a:rPr lang="zh-TW" altLang="en-US" sz="2400" dirty="0"/>
              <a:t>審訊。 </a:t>
            </a:r>
            <a:endParaRPr lang="en-US" altLang="zh-TW" sz="2400" dirty="0"/>
          </a:p>
          <a:p>
            <a:pPr marL="0" indent="0" eaLnBrk="1" hangingPunct="1">
              <a:lnSpc>
                <a:spcPts val="3200"/>
              </a:lnSpc>
              <a:spcBef>
                <a:spcPts val="600"/>
              </a:spcBef>
              <a:spcAft>
                <a:spcPts val="0"/>
              </a:spcAft>
              <a:buNone/>
              <a:defRPr/>
            </a:pPr>
            <a:r>
              <a:rPr lang="zh-TW" altLang="en-US" sz="2400" dirty="0"/>
              <a:t>總兵武隆阿與臺灣道張志緒於報告此事的奏文裡強調剛剛收入版圖的噶瑪蘭「民情獷悍」，並引述總督方維甸前述奏文中形容的「</a:t>
            </a:r>
            <a:r>
              <a:rPr lang="zh-TW" altLang="en-US" sz="2400" dirty="0">
                <a:solidFill>
                  <a:srgbClr val="FF0000"/>
                </a:solidFill>
              </a:rPr>
              <a:t>以強凌弱</a:t>
            </a:r>
            <a:r>
              <a:rPr lang="zh-TW" altLang="en-US" sz="2400" dirty="0"/>
              <a:t>，相習成風」八字，建議對潘賢文等「必須從嚴懲辦，使頑民咸知戒懼」。</a:t>
            </a:r>
            <a:endParaRPr lang="en-US" altLang="zh-TW" sz="2400" dirty="0"/>
          </a:p>
          <a:p>
            <a:pPr marL="0" indent="0" eaLnBrk="1" hangingPunct="1">
              <a:lnSpc>
                <a:spcPts val="3200"/>
              </a:lnSpc>
              <a:spcBef>
                <a:spcPts val="600"/>
              </a:spcBef>
              <a:spcAft>
                <a:spcPts val="0"/>
              </a:spcAft>
              <a:buNone/>
              <a:defRPr/>
            </a:pPr>
            <a:r>
              <a:rPr lang="zh-TW" altLang="en-US" sz="2400" dirty="0"/>
              <a:t>兩人於</a:t>
            </a:r>
            <a:r>
              <a:rPr lang="en-US" altLang="zh-TW" sz="2400" dirty="0"/>
              <a:t>1810</a:t>
            </a:r>
            <a:r>
              <a:rPr lang="zh-TW" altLang="en-US" sz="2400" dirty="0"/>
              <a:t>七月就汪楠所擬的判決複審，以「</a:t>
            </a:r>
            <a:r>
              <a:rPr lang="zh-TW" altLang="en-US" sz="2400" dirty="0">
                <a:solidFill>
                  <a:srgbClr val="FF0000"/>
                </a:solidFill>
              </a:rPr>
              <a:t>潘賢文一犯起意糾約械鬥</a:t>
            </a:r>
            <a:r>
              <a:rPr lang="zh-TW" altLang="en-US" sz="2400" dirty="0"/>
              <a:t>，雖未傷人，即為罪魁禍首，應照械鬥為首例，擬斬立決」，判處死刑確定，與「聽糾械鬥各斃一命」的土目茅格及漳人黃吉、林梅、鍾東四名，「</a:t>
            </a:r>
            <a:r>
              <a:rPr lang="zh-TW" altLang="en-US" sz="2400" dirty="0">
                <a:solidFill>
                  <a:srgbClr val="FF0000"/>
                </a:solidFill>
              </a:rPr>
              <a:t>綁赴市曹處斬，傳首於噶瑪蘭梟示</a:t>
            </a:r>
            <a:r>
              <a:rPr lang="zh-TW" altLang="en-US" sz="2400" dirty="0"/>
              <a:t>」。</a:t>
            </a:r>
            <a:endParaRPr lang="en-US" altLang="zh-TW" sz="2400" dirty="0"/>
          </a:p>
          <a:p>
            <a:pPr marL="0" indent="0" eaLnBrk="1" hangingPunct="1">
              <a:lnSpc>
                <a:spcPts val="3200"/>
              </a:lnSpc>
              <a:spcBef>
                <a:spcPts val="600"/>
              </a:spcBef>
              <a:spcAft>
                <a:spcPts val="0"/>
              </a:spcAft>
              <a:buNone/>
              <a:defRPr/>
            </a:pPr>
            <a:r>
              <a:rPr lang="zh-TW" altLang="en-US" sz="2400" dirty="0"/>
              <a:t>傳首梟示外，兩人同時出公告重申嚴禁總督訓斥為「</a:t>
            </a:r>
            <a:r>
              <a:rPr lang="zh-TW" altLang="en-US" sz="2400" dirty="0">
                <a:solidFill>
                  <a:srgbClr val="FF0000"/>
                </a:solidFill>
              </a:rPr>
              <a:t>肘腋之患</a:t>
            </a:r>
            <a:r>
              <a:rPr lang="zh-TW" altLang="en-US" sz="2400" dirty="0"/>
              <a:t>」的「</a:t>
            </a:r>
            <a:r>
              <a:rPr lang="zh-TW" altLang="en-US" sz="2400" dirty="0">
                <a:solidFill>
                  <a:srgbClr val="FF0000"/>
                </a:solidFill>
              </a:rPr>
              <a:t>以強凌弱</a:t>
            </a:r>
            <a:r>
              <a:rPr lang="zh-TW" altLang="en-US" sz="2400" dirty="0"/>
              <a:t>」之風：「將該犯等恃強欺弱犯事案由，申明定例，剴切曉諭，使在地頑民怵目驚心，以昭炯戒」。</a:t>
            </a:r>
          </a:p>
        </p:txBody>
      </p:sp>
    </p:spTree>
    <p:extLst>
      <p:ext uri="{BB962C8B-B14F-4D97-AF65-F5344CB8AC3E}">
        <p14:creationId xmlns:p14="http://schemas.microsoft.com/office/powerpoint/2010/main" val="200824332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內容版面配置區 2"/>
          <p:cNvSpPr>
            <a:spLocks noGrp="1"/>
          </p:cNvSpPr>
          <p:nvPr>
            <p:ph idx="1"/>
          </p:nvPr>
        </p:nvSpPr>
        <p:spPr>
          <a:xfrm>
            <a:off x="611560" y="100024"/>
            <a:ext cx="8424936" cy="6713352"/>
          </a:xfrm>
        </p:spPr>
        <p:txBody>
          <a:bodyPr/>
          <a:lstStyle/>
          <a:p>
            <a:pPr marL="0" indent="0">
              <a:lnSpc>
                <a:spcPts val="2600"/>
              </a:lnSpc>
              <a:spcBef>
                <a:spcPts val="600"/>
              </a:spcBef>
              <a:buNone/>
            </a:pPr>
            <a:r>
              <a:rPr lang="zh-TW" altLang="en-US" sz="2400" dirty="0">
                <a:latin typeface="Times New Roman" panose="02020603050405020304" pitchFamily="18" charset="0"/>
                <a:cs typeface="Times New Roman" panose="02020603050405020304" pitchFamily="18" charset="0"/>
              </a:rPr>
              <a:t>國家權力的缺席終於因為（光緒元年</a:t>
            </a:r>
            <a:r>
              <a:rPr lang="en-US" altLang="zh-TW" sz="2400" dirty="0">
                <a:latin typeface="Times New Roman" panose="02020603050405020304" pitchFamily="18" charset="0"/>
                <a:cs typeface="Times New Roman" panose="02020603050405020304" pitchFamily="18" charset="0"/>
              </a:rPr>
              <a:t>1875</a:t>
            </a:r>
            <a:r>
              <a:rPr lang="zh-TW" altLang="en-US" sz="2400" dirty="0">
                <a:latin typeface="Times New Roman" panose="02020603050405020304" pitchFamily="18" charset="0"/>
                <a:cs typeface="Times New Roman" panose="02020603050405020304" pitchFamily="18" charset="0"/>
              </a:rPr>
              <a:t>）解除生番界之禁「開山撫番」而改變。沈葆楨奏准「將臺灣北路同知改為中路，移紮水沙連」後，</a:t>
            </a:r>
            <a:r>
              <a:rPr lang="zh-TW" altLang="en-US" sz="2400" dirty="0">
                <a:solidFill>
                  <a:srgbClr val="FF0000"/>
                </a:solidFill>
                <a:latin typeface="Times New Roman" panose="02020603050405020304" pitchFamily="18" charset="0"/>
                <a:cs typeface="Times New Roman" panose="02020603050405020304" pitchFamily="18" charset="0"/>
              </a:rPr>
              <a:t>光緒三年官治組織才正式延伸進入埔里</a:t>
            </a:r>
            <a:r>
              <a:rPr lang="zh-TW" altLang="en-US" sz="2400" dirty="0">
                <a:latin typeface="Times New Roman" panose="02020603050405020304" pitchFamily="18" charset="0"/>
                <a:cs typeface="Times New Roman" panose="02020603050405020304" pitchFamily="18" charset="0"/>
              </a:rPr>
              <a:t>。</a:t>
            </a:r>
            <a:endParaRPr lang="en-US" altLang="zh-TW" sz="2400" dirty="0">
              <a:latin typeface="Times New Roman" panose="02020603050405020304" pitchFamily="18" charset="0"/>
              <a:cs typeface="Times New Roman" panose="02020603050405020304" pitchFamily="18" charset="0"/>
            </a:endParaRPr>
          </a:p>
          <a:p>
            <a:pPr marL="0" indent="0">
              <a:lnSpc>
                <a:spcPts val="2600"/>
              </a:lnSpc>
              <a:spcBef>
                <a:spcPts val="600"/>
              </a:spcBef>
              <a:buNone/>
            </a:pPr>
            <a:r>
              <a:rPr lang="zh-TW" altLang="en-US" sz="2400" dirty="0">
                <a:latin typeface="Times New Roman" panose="02020603050405020304" pitchFamily="18" charset="0"/>
                <a:cs typeface="Times New Roman" panose="02020603050405020304" pitchFamily="18" charset="0"/>
              </a:rPr>
              <a:t>理番同知彭鏊</a:t>
            </a:r>
            <a:r>
              <a:rPr lang="en-US" altLang="zh-TW" sz="2400" dirty="0">
                <a:latin typeface="Times New Roman" panose="02020603050405020304" pitchFamily="18" charset="0"/>
                <a:cs typeface="Times New Roman" panose="02020603050405020304" pitchFamily="18" charset="0"/>
              </a:rPr>
              <a:t>1877</a:t>
            </a:r>
            <a:r>
              <a:rPr lang="zh-TW" altLang="en-US" sz="2400" dirty="0">
                <a:latin typeface="Times New Roman" panose="02020603050405020304" pitchFamily="18" charset="0"/>
                <a:cs typeface="Times New Roman" panose="02020603050405020304" pitchFamily="18" charset="0"/>
              </a:rPr>
              <a:t>到任後於八月九日出示曉諭抹消羅輝煌、潘三彪所執字據，將</a:t>
            </a:r>
            <a:r>
              <a:rPr lang="zh-TW" altLang="en-US" sz="2400" dirty="0">
                <a:solidFill>
                  <a:srgbClr val="FF0000"/>
                </a:solidFill>
                <a:latin typeface="Times New Roman" panose="02020603050405020304" pitchFamily="18" charset="0"/>
                <a:cs typeface="Times New Roman" panose="02020603050405020304" pitchFamily="18" charset="0"/>
              </a:rPr>
              <a:t>生番股五十甲（</a:t>
            </a:r>
            <a:r>
              <a:rPr lang="zh-TW" altLang="en-US" sz="24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恆吉城地方</a:t>
            </a:r>
            <a:r>
              <a:rPr lang="zh-TW" altLang="en-US" sz="2400" dirty="0">
                <a:solidFill>
                  <a:srgbClr val="FF0000"/>
                </a:solidFill>
                <a:latin typeface="Times New Roman" panose="02020603050405020304" pitchFamily="18" charset="0"/>
                <a:cs typeface="Times New Roman" panose="02020603050405020304" pitchFamily="18" charset="0"/>
              </a:rPr>
              <a:t>）</a:t>
            </a:r>
            <a:r>
              <a:rPr lang="zh-TW" altLang="en-US" sz="2400" dirty="0">
                <a:latin typeface="Times New Roman" panose="02020603050405020304" pitchFamily="18" charset="0"/>
                <a:cs typeface="Times New Roman" panose="02020603050405020304" pitchFamily="18" charset="0"/>
              </a:rPr>
              <a:t>歸還埔眉兩社番</a:t>
            </a:r>
            <a:r>
              <a:rPr lang="zh-TW" altLang="en-US" sz="2400" dirty="0">
                <a:solidFill>
                  <a:srgbClr val="FF0000"/>
                </a:solidFill>
                <a:latin typeface="Times New Roman" panose="02020603050405020304" pitchFamily="18" charset="0"/>
                <a:cs typeface="Times New Roman" panose="02020603050405020304" pitchFamily="18" charset="0"/>
              </a:rPr>
              <a:t>望麒麟等僅存的七人（內眉社只剩一人）</a:t>
            </a:r>
            <a:r>
              <a:rPr lang="zh-TW" altLang="en-US" sz="2400" dirty="0">
                <a:latin typeface="Times New Roman" panose="02020603050405020304" pitchFamily="18" charset="0"/>
                <a:cs typeface="Times New Roman" panose="02020603050405020304" pitchFamily="18" charset="0"/>
              </a:rPr>
              <a:t>，收取</a:t>
            </a:r>
            <a:r>
              <a:rPr lang="zh-TW" altLang="en-US" sz="2400" dirty="0">
                <a:solidFill>
                  <a:srgbClr val="FF0000"/>
                </a:solidFill>
                <a:latin typeface="Times New Roman" panose="02020603050405020304" pitchFamily="18" charset="0"/>
                <a:cs typeface="Times New Roman" panose="02020603050405020304" pitchFamily="18" charset="0"/>
              </a:rPr>
              <a:t>每甲大租四石</a:t>
            </a:r>
            <a:r>
              <a:rPr lang="zh-TW" altLang="en-US" sz="2400" dirty="0">
                <a:latin typeface="Times New Roman" panose="02020603050405020304" pitchFamily="18" charset="0"/>
                <a:cs typeface="Times New Roman" panose="02020603050405020304" pitchFamily="18" charset="0"/>
              </a:rPr>
              <a:t>，共</a:t>
            </a:r>
            <a:r>
              <a:rPr lang="en-US" altLang="zh-TW" sz="2400" dirty="0">
                <a:solidFill>
                  <a:srgbClr val="FF0000"/>
                </a:solidFill>
                <a:latin typeface="Times New Roman" panose="02020603050405020304" pitchFamily="18" charset="0"/>
                <a:cs typeface="Times New Roman" panose="02020603050405020304" pitchFamily="18" charset="0"/>
              </a:rPr>
              <a:t>200</a:t>
            </a:r>
            <a:r>
              <a:rPr lang="zh-TW" altLang="en-US" sz="2400" dirty="0">
                <a:solidFill>
                  <a:srgbClr val="FF0000"/>
                </a:solidFill>
                <a:latin typeface="Times New Roman" panose="02020603050405020304" pitchFamily="18" charset="0"/>
                <a:cs typeface="Times New Roman" panose="02020603050405020304" pitchFamily="18" charset="0"/>
              </a:rPr>
              <a:t>石</a:t>
            </a:r>
            <a:r>
              <a:rPr lang="zh-TW" altLang="en-US" sz="2400" dirty="0">
                <a:latin typeface="Times New Roman" panose="02020603050405020304" pitchFamily="18" charset="0"/>
                <a:cs typeface="Times New Roman" panose="02020603050405020304" pitchFamily="18" charset="0"/>
              </a:rPr>
              <a:t>（</a:t>
            </a:r>
            <a:r>
              <a:rPr lang="en-US" altLang="zh-TW" sz="2400" dirty="0">
                <a:latin typeface="Times New Roman" panose="02020603050405020304" pitchFamily="18" charset="0"/>
                <a:cs typeface="Times New Roman" panose="02020603050405020304" pitchFamily="18" charset="0"/>
              </a:rPr>
              <a:t>PS01</a:t>
            </a:r>
            <a:r>
              <a:rPr lang="zh-TW" altLang="en-US" sz="2400" dirty="0">
                <a:latin typeface="Times New Roman" panose="02020603050405020304" pitchFamily="18" charset="0"/>
                <a:cs typeface="Times New Roman" panose="02020603050405020304" pitchFamily="18" charset="0"/>
              </a:rPr>
              <a:t>、</a:t>
            </a:r>
            <a:r>
              <a:rPr lang="en-US" altLang="zh-TW" sz="2400" dirty="0">
                <a:latin typeface="Times New Roman" panose="02020603050405020304" pitchFamily="18" charset="0"/>
                <a:cs typeface="Times New Roman" panose="02020603050405020304" pitchFamily="18" charset="0"/>
              </a:rPr>
              <a:t>PS10</a:t>
            </a:r>
            <a:r>
              <a:rPr lang="zh-TW" altLang="en-US" sz="2400" dirty="0">
                <a:latin typeface="Times New Roman" panose="02020603050405020304" pitchFamily="18" charset="0"/>
                <a:cs typeface="Times New Roman" panose="02020603050405020304" pitchFamily="18" charset="0"/>
              </a:rPr>
              <a:t>）。</a:t>
            </a:r>
            <a:endParaRPr lang="en-US" altLang="zh-TW" sz="2400" dirty="0">
              <a:latin typeface="Times New Roman" panose="02020603050405020304" pitchFamily="18" charset="0"/>
              <a:cs typeface="Times New Roman" panose="02020603050405020304" pitchFamily="18" charset="0"/>
            </a:endParaRPr>
          </a:p>
          <a:p>
            <a:pPr marL="0" indent="0">
              <a:lnSpc>
                <a:spcPts val="2600"/>
              </a:lnSpc>
              <a:spcBef>
                <a:spcPts val="600"/>
              </a:spcBef>
              <a:buNone/>
            </a:pPr>
            <a:r>
              <a:rPr lang="zh-TW" altLang="en-US" sz="2400" dirty="0">
                <a:latin typeface="Times New Roman" panose="02020603050405020304" pitchFamily="18" charset="0"/>
                <a:cs typeface="Times New Roman" panose="02020603050405020304" pitchFamily="18" charset="0"/>
              </a:rPr>
              <a:t>彭鏊另要求「抗不納租」的</a:t>
            </a:r>
            <a:r>
              <a:rPr lang="zh-TW" altLang="en-US" sz="2400" dirty="0">
                <a:solidFill>
                  <a:srgbClr val="FF0000"/>
                </a:solidFill>
                <a:latin typeface="Times New Roman" panose="02020603050405020304" pitchFamily="18" charset="0"/>
                <a:cs typeface="Times New Roman" panose="02020603050405020304" pitchFamily="18" charset="0"/>
              </a:rPr>
              <a:t>生番股東螺社地方（</a:t>
            </a:r>
            <a:r>
              <a:rPr lang="zh-TW" altLang="en-US" sz="24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林仔城「督律原田」</a:t>
            </a:r>
            <a:r>
              <a:rPr lang="zh-TW" altLang="en-US" sz="2400" dirty="0">
                <a:latin typeface="Times New Roman" panose="02020603050405020304" pitchFamily="18" charset="0"/>
                <a:cs typeface="Times New Roman" panose="02020603050405020304" pitchFamily="18" charset="0"/>
              </a:rPr>
              <a:t>），由九股頭人負責徵納，繳交埔眉化番租穀</a:t>
            </a:r>
            <a:r>
              <a:rPr lang="en-US" altLang="zh-TW" sz="2400" dirty="0">
                <a:solidFill>
                  <a:srgbClr val="FF0000"/>
                </a:solidFill>
                <a:latin typeface="Times New Roman" panose="02020603050405020304" pitchFamily="18" charset="0"/>
                <a:cs typeface="Times New Roman" panose="02020603050405020304" pitchFamily="18" charset="0"/>
              </a:rPr>
              <a:t>200</a:t>
            </a:r>
            <a:r>
              <a:rPr lang="zh-TW" altLang="en-US" sz="2400" dirty="0">
                <a:solidFill>
                  <a:srgbClr val="FF0000"/>
                </a:solidFill>
                <a:latin typeface="Times New Roman" panose="02020603050405020304" pitchFamily="18" charset="0"/>
                <a:cs typeface="Times New Roman" panose="02020603050405020304" pitchFamily="18" charset="0"/>
              </a:rPr>
              <a:t>石</a:t>
            </a:r>
            <a:r>
              <a:rPr lang="zh-TW" altLang="en-US" sz="2400" dirty="0">
                <a:latin typeface="Times New Roman" panose="02020603050405020304" pitchFamily="18" charset="0"/>
                <a:cs typeface="Times New Roman" panose="02020603050405020304" pitchFamily="18" charset="0"/>
              </a:rPr>
              <a:t>（</a:t>
            </a:r>
            <a:r>
              <a:rPr lang="en-US" altLang="zh-TW" sz="2400" dirty="0">
                <a:latin typeface="Times New Roman" panose="02020603050405020304" pitchFamily="18" charset="0"/>
                <a:cs typeface="Times New Roman" panose="02020603050405020304" pitchFamily="18" charset="0"/>
              </a:rPr>
              <a:t>PS01</a:t>
            </a:r>
            <a:r>
              <a:rPr lang="zh-TW" altLang="en-US" sz="2400" dirty="0">
                <a:latin typeface="Times New Roman" panose="02020603050405020304" pitchFamily="18" charset="0"/>
                <a:cs typeface="Times New Roman" panose="02020603050405020304" pitchFamily="18" charset="0"/>
              </a:rPr>
              <a:t>）。</a:t>
            </a:r>
            <a:endParaRPr lang="en-US" altLang="zh-TW" sz="2400" dirty="0">
              <a:latin typeface="Times New Roman" panose="02020603050405020304" pitchFamily="18" charset="0"/>
              <a:cs typeface="Times New Roman" panose="02020603050405020304" pitchFamily="18" charset="0"/>
            </a:endParaRPr>
          </a:p>
          <a:p>
            <a:pPr marL="0" indent="0">
              <a:lnSpc>
                <a:spcPts val="2600"/>
              </a:lnSpc>
              <a:spcBef>
                <a:spcPts val="600"/>
              </a:spcBef>
              <a:buNone/>
            </a:pPr>
            <a:r>
              <a:rPr lang="zh-TW" altLang="en-US" sz="2400" dirty="0">
                <a:latin typeface="Times New Roman" panose="02020603050405020304" pitchFamily="18" charset="0"/>
                <a:cs typeface="Times New Roman" panose="02020603050405020304" pitchFamily="18" charset="0"/>
              </a:rPr>
              <a:t>隔年</a:t>
            </a:r>
            <a:r>
              <a:rPr lang="en-US" altLang="zh-TW" sz="2400" dirty="0">
                <a:latin typeface="Times New Roman" panose="02020603050405020304" pitchFamily="18" charset="0"/>
                <a:cs typeface="Times New Roman" panose="02020603050405020304" pitchFamily="18" charset="0"/>
              </a:rPr>
              <a:t>1878</a:t>
            </a:r>
            <a:r>
              <a:rPr lang="zh-TW" altLang="en-US" sz="2400" dirty="0">
                <a:latin typeface="Times New Roman" panose="02020603050405020304" pitchFamily="18" charset="0"/>
                <a:cs typeface="Times New Roman" panose="02020603050405020304" pitchFamily="18" charset="0"/>
              </a:rPr>
              <a:t>十二月，署理番同知孫壽銘出示曉諭，應允望麒麟等擴大向熟番收取「</a:t>
            </a:r>
            <a:r>
              <a:rPr lang="zh-TW" altLang="en-US" sz="2400" dirty="0">
                <a:solidFill>
                  <a:srgbClr val="FF0000"/>
                </a:solidFill>
                <a:latin typeface="Times New Roman" panose="02020603050405020304" pitchFamily="18" charset="0"/>
                <a:cs typeface="Times New Roman" panose="02020603050405020304" pitchFamily="18" charset="0"/>
              </a:rPr>
              <a:t>溝南熟田，北埔八股、九股</a:t>
            </a:r>
            <a:r>
              <a:rPr lang="zh-TW" altLang="en-US" sz="2400" dirty="0">
                <a:latin typeface="Times New Roman" panose="02020603050405020304" pitchFamily="18" charset="0"/>
                <a:cs typeface="Times New Roman" panose="02020603050405020304" pitchFamily="18" charset="0"/>
              </a:rPr>
              <a:t>等處」田園定額租「</a:t>
            </a:r>
            <a:r>
              <a:rPr lang="zh-TW" altLang="en-US" sz="2400" dirty="0">
                <a:solidFill>
                  <a:srgbClr val="FF0000"/>
                </a:solidFill>
                <a:latin typeface="Times New Roman" panose="02020603050405020304" pitchFamily="18" charset="0"/>
                <a:cs typeface="Times New Roman" panose="02020603050405020304" pitchFamily="18" charset="0"/>
              </a:rPr>
              <a:t>每車</a:t>
            </a:r>
            <a:r>
              <a:rPr lang="en-US" altLang="zh-TW" sz="2400" dirty="0">
                <a:solidFill>
                  <a:srgbClr val="FF0000"/>
                </a:solidFill>
                <a:latin typeface="Times New Roman" panose="02020603050405020304" pitchFamily="18" charset="0"/>
                <a:cs typeface="Times New Roman" panose="02020603050405020304" pitchFamily="18" charset="0"/>
              </a:rPr>
              <a:t>〔</a:t>
            </a:r>
            <a:r>
              <a:rPr lang="zh-TW" altLang="en-US" sz="2400" dirty="0">
                <a:solidFill>
                  <a:srgbClr val="FF0000"/>
                </a:solidFill>
                <a:latin typeface="Times New Roman" panose="02020603050405020304" pitchFamily="18" charset="0"/>
                <a:cs typeface="Times New Roman" panose="02020603050405020304" pitchFamily="18" charset="0"/>
              </a:rPr>
              <a:t>按：十石</a:t>
            </a:r>
            <a:r>
              <a:rPr lang="en-US" altLang="zh-TW" sz="2400" dirty="0">
                <a:solidFill>
                  <a:srgbClr val="FF0000"/>
                </a:solidFill>
                <a:latin typeface="Times New Roman" panose="02020603050405020304" pitchFamily="18" charset="0"/>
                <a:cs typeface="Times New Roman" panose="02020603050405020304" pitchFamily="18" charset="0"/>
              </a:rPr>
              <a:t>〕</a:t>
            </a:r>
            <a:r>
              <a:rPr lang="zh-TW" altLang="en-US" sz="2400" dirty="0">
                <a:solidFill>
                  <a:srgbClr val="FF0000"/>
                </a:solidFill>
                <a:latin typeface="Times New Roman" panose="02020603050405020304" pitchFamily="18" charset="0"/>
                <a:cs typeface="Times New Roman" panose="02020603050405020304" pitchFamily="18" charset="0"/>
              </a:rPr>
              <a:t>五斗</a:t>
            </a:r>
            <a:r>
              <a:rPr lang="zh-TW" altLang="en-US" sz="2400" dirty="0">
                <a:latin typeface="Times New Roman" panose="02020603050405020304" pitchFamily="18" charset="0"/>
                <a:cs typeface="Times New Roman" panose="02020603050405020304" pitchFamily="18" charset="0"/>
              </a:rPr>
              <a:t>」（即</a:t>
            </a:r>
            <a:r>
              <a:rPr lang="zh-TW" altLang="en-US" sz="2400" dirty="0">
                <a:solidFill>
                  <a:srgbClr val="FF0000"/>
                </a:solidFill>
                <a:latin typeface="Times New Roman" panose="02020603050405020304" pitchFamily="18" charset="0"/>
                <a:cs typeface="Times New Roman" panose="02020603050405020304" pitchFamily="18" charset="0"/>
              </a:rPr>
              <a:t>亢五租</a:t>
            </a:r>
            <a:r>
              <a:rPr lang="zh-TW" altLang="en-US" sz="2400" dirty="0">
                <a:latin typeface="Times New Roman" panose="02020603050405020304" pitchFamily="18" charset="0"/>
                <a:cs typeface="Times New Roman" panose="02020603050405020304" pitchFamily="18" charset="0"/>
              </a:rPr>
              <a:t>、孔五租），收租總額提高至</a:t>
            </a:r>
            <a:r>
              <a:rPr lang="en-US" altLang="zh-TW" sz="2400" dirty="0">
                <a:solidFill>
                  <a:srgbClr val="FF0000"/>
                </a:solidFill>
                <a:latin typeface="Times New Roman" panose="02020603050405020304" pitchFamily="18" charset="0"/>
                <a:cs typeface="Times New Roman" panose="02020603050405020304" pitchFamily="18" charset="0"/>
              </a:rPr>
              <a:t>1,000</a:t>
            </a:r>
            <a:r>
              <a:rPr lang="zh-TW" altLang="en-US" sz="2400" dirty="0">
                <a:solidFill>
                  <a:srgbClr val="FF0000"/>
                </a:solidFill>
                <a:latin typeface="Times New Roman" panose="02020603050405020304" pitchFamily="18" charset="0"/>
                <a:cs typeface="Times New Roman" panose="02020603050405020304" pitchFamily="18" charset="0"/>
              </a:rPr>
              <a:t>石</a:t>
            </a:r>
            <a:r>
              <a:rPr lang="zh-TW" altLang="en-US" sz="2400" dirty="0">
                <a:latin typeface="Times New Roman" panose="02020603050405020304" pitchFamily="18" charset="0"/>
                <a:cs typeface="Times New Roman" panose="02020603050405020304" pitchFamily="18" charset="0"/>
              </a:rPr>
              <a:t>（內含應分給</a:t>
            </a:r>
            <a:r>
              <a:rPr lang="zh-TW" altLang="en-US" sz="2400" dirty="0">
                <a:solidFill>
                  <a:srgbClr val="FF0000"/>
                </a:solidFill>
                <a:latin typeface="Times New Roman" panose="02020603050405020304" pitchFamily="18" charset="0"/>
                <a:cs typeface="Times New Roman" panose="02020603050405020304" pitchFamily="18" charset="0"/>
              </a:rPr>
              <a:t>水社化番</a:t>
            </a:r>
            <a:r>
              <a:rPr lang="zh-TW" altLang="en-US" sz="2400" dirty="0">
                <a:latin typeface="Times New Roman" panose="02020603050405020304" pitchFamily="18" charset="0"/>
                <a:cs typeface="Times New Roman" panose="02020603050405020304" pitchFamily="18" charset="0"/>
              </a:rPr>
              <a:t>的租穀</a:t>
            </a:r>
            <a:r>
              <a:rPr lang="en-US" altLang="zh-TW" sz="2400" dirty="0">
                <a:solidFill>
                  <a:srgbClr val="FF0000"/>
                </a:solidFill>
                <a:latin typeface="Times New Roman" panose="02020603050405020304" pitchFamily="18" charset="0"/>
                <a:cs typeface="Times New Roman" panose="02020603050405020304" pitchFamily="18" charset="0"/>
              </a:rPr>
              <a:t>140</a:t>
            </a:r>
            <a:r>
              <a:rPr lang="zh-TW" altLang="en-US" sz="2400" dirty="0">
                <a:solidFill>
                  <a:srgbClr val="FF0000"/>
                </a:solidFill>
                <a:latin typeface="Times New Roman" panose="02020603050405020304" pitchFamily="18" charset="0"/>
                <a:cs typeface="Times New Roman" panose="02020603050405020304" pitchFamily="18" charset="0"/>
              </a:rPr>
              <a:t>石</a:t>
            </a:r>
            <a:r>
              <a:rPr lang="zh-TW" altLang="en-US" sz="2400" dirty="0">
                <a:latin typeface="Times New Roman" panose="02020603050405020304" pitchFamily="18" charset="0"/>
                <a:cs typeface="Times New Roman" panose="02020603050405020304" pitchFamily="18" charset="0"/>
              </a:rPr>
              <a:t>）（</a:t>
            </a:r>
            <a:r>
              <a:rPr lang="en-US" altLang="zh-TW" sz="2400" dirty="0">
                <a:latin typeface="Times New Roman" panose="02020603050405020304" pitchFamily="18" charset="0"/>
                <a:cs typeface="Times New Roman" panose="02020603050405020304" pitchFamily="18" charset="0"/>
              </a:rPr>
              <a:t>PS02</a:t>
            </a:r>
            <a:r>
              <a:rPr lang="zh-TW" altLang="en-US" sz="2400" dirty="0">
                <a:latin typeface="Times New Roman" panose="02020603050405020304" pitchFamily="18" charset="0"/>
                <a:cs typeface="Times New Roman" panose="02020603050405020304" pitchFamily="18" charset="0"/>
              </a:rPr>
              <a:t>、</a:t>
            </a:r>
            <a:r>
              <a:rPr lang="en-US" altLang="zh-TW" sz="2400" dirty="0">
                <a:latin typeface="Times New Roman" panose="02020603050405020304" pitchFamily="18" charset="0"/>
                <a:cs typeface="Times New Roman" panose="02020603050405020304" pitchFamily="18" charset="0"/>
              </a:rPr>
              <a:t>PS64</a:t>
            </a:r>
            <a:r>
              <a:rPr lang="zh-TW" altLang="en-US" sz="2400" dirty="0">
                <a:latin typeface="Times New Roman" panose="02020603050405020304" pitchFamily="18" charset="0"/>
                <a:cs typeface="Times New Roman" panose="02020603050405020304" pitchFamily="18" charset="0"/>
              </a:rPr>
              <a:t>）。</a:t>
            </a:r>
            <a:endParaRPr lang="en-US" altLang="zh-TW" sz="2400" dirty="0">
              <a:latin typeface="Times New Roman" panose="02020603050405020304" pitchFamily="18" charset="0"/>
              <a:cs typeface="Times New Roman" panose="02020603050405020304" pitchFamily="18" charset="0"/>
            </a:endParaRPr>
          </a:p>
          <a:p>
            <a:pPr marL="0" indent="0">
              <a:lnSpc>
                <a:spcPts val="2600"/>
              </a:lnSpc>
              <a:spcBef>
                <a:spcPts val="600"/>
              </a:spcBef>
              <a:buNone/>
            </a:pPr>
            <a:r>
              <a:rPr lang="zh-TW" altLang="en-US" sz="2400" dirty="0">
                <a:latin typeface="Times New Roman" panose="02020603050405020304" pitchFamily="18" charset="0"/>
                <a:cs typeface="Times New Roman" panose="02020603050405020304" pitchFamily="18" charset="0"/>
              </a:rPr>
              <a:t>至此，埔北生番股久被羅國忠、潘維和兩家霸佔的恆吉城田園方得歸還，「抗不納租」的林仔城田園得以收租、加租，而埔裡社過去生番股外從未規定租額的熟番墾耕田園，也方得確定收租數額。</a:t>
            </a:r>
            <a:endParaRPr lang="en-US" altLang="zh-TW"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787046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內容版面配置區 2"/>
          <p:cNvSpPr>
            <a:spLocks noGrp="1"/>
          </p:cNvSpPr>
          <p:nvPr>
            <p:ph idx="1"/>
          </p:nvPr>
        </p:nvSpPr>
        <p:spPr>
          <a:xfrm>
            <a:off x="539552" y="404664"/>
            <a:ext cx="8604448" cy="6408712"/>
          </a:xfrm>
        </p:spPr>
        <p:txBody>
          <a:bodyPr/>
          <a:lstStyle/>
          <a:p>
            <a:pPr marL="0" indent="0">
              <a:lnSpc>
                <a:spcPts val="3600"/>
              </a:lnSpc>
              <a:spcBef>
                <a:spcPts val="600"/>
              </a:spcBef>
              <a:spcAft>
                <a:spcPts val="600"/>
              </a:spcAft>
              <a:buNone/>
            </a:pPr>
            <a:r>
              <a:rPr lang="zh-TW" altLang="en-US" sz="2400" dirty="0">
                <a:latin typeface="Times New Roman" panose="02020603050405020304" pitchFamily="18" charset="0"/>
                <a:cs typeface="Times New Roman" panose="02020603050405020304" pitchFamily="18" charset="0"/>
              </a:rPr>
              <a:t>臺灣道夏獻綸前往中路埔裏各社查勘，</a:t>
            </a:r>
            <a:r>
              <a:rPr lang="zh-TW" altLang="en-US" sz="2400" dirty="0">
                <a:solidFill>
                  <a:srgbClr val="FF0000"/>
                </a:solidFill>
                <a:latin typeface="Times New Roman" panose="02020603050405020304" pitchFamily="18" charset="0"/>
                <a:cs typeface="Times New Roman" panose="02020603050405020304" pitchFamily="18" charset="0"/>
              </a:rPr>
              <a:t>光緒三年</a:t>
            </a:r>
            <a:r>
              <a:rPr lang="en-US" altLang="zh-TW" sz="2400" dirty="0">
                <a:solidFill>
                  <a:srgbClr val="FF0000"/>
                </a:solidFill>
                <a:latin typeface="Times New Roman" panose="02020603050405020304" pitchFamily="18" charset="0"/>
                <a:cs typeface="Times New Roman" panose="02020603050405020304" pitchFamily="18" charset="0"/>
              </a:rPr>
              <a:t>1877</a:t>
            </a:r>
            <a:r>
              <a:rPr lang="zh-TW" altLang="en-US" sz="2400" dirty="0">
                <a:solidFill>
                  <a:srgbClr val="FF0000"/>
                </a:solidFill>
                <a:latin typeface="Times New Roman" panose="02020603050405020304" pitchFamily="18" charset="0"/>
                <a:cs typeface="Times New Roman" panose="02020603050405020304" pitchFamily="18" charset="0"/>
              </a:rPr>
              <a:t>十二月</a:t>
            </a:r>
            <a:r>
              <a:rPr lang="zh-TW" altLang="en-US" sz="2400" dirty="0">
                <a:latin typeface="Times New Roman" panose="02020603050405020304" pitchFamily="18" charset="0"/>
                <a:cs typeface="Times New Roman" panose="02020603050405020304" pitchFamily="18" charset="0"/>
              </a:rPr>
              <a:t>回報人口與墾地：</a:t>
            </a:r>
            <a:endParaRPr lang="en-US" altLang="zh-TW" sz="2400" dirty="0">
              <a:latin typeface="Times New Roman" panose="02020603050405020304" pitchFamily="18" charset="0"/>
              <a:cs typeface="Times New Roman" panose="02020603050405020304" pitchFamily="18" charset="0"/>
            </a:endParaRPr>
          </a:p>
          <a:p>
            <a:pPr marL="0" indent="0">
              <a:lnSpc>
                <a:spcPts val="3600"/>
              </a:lnSpc>
              <a:spcBef>
                <a:spcPts val="600"/>
              </a:spcBef>
              <a:spcAft>
                <a:spcPts val="600"/>
              </a:spcAft>
              <a:buNone/>
            </a:pPr>
            <a:r>
              <a:rPr lang="zh-TW" altLang="en-US" sz="2400" dirty="0">
                <a:solidFill>
                  <a:srgbClr val="FF0000"/>
                </a:solidFill>
                <a:latin typeface="Times New Roman" panose="02020603050405020304" pitchFamily="18" charset="0"/>
                <a:cs typeface="Times New Roman" panose="02020603050405020304" pitchFamily="18" charset="0"/>
              </a:rPr>
              <a:t>水沙連六社歸化生番（簡稱為「化番」）僅剩二百餘人</a:t>
            </a:r>
            <a:r>
              <a:rPr lang="zh-TW" altLang="en-US" sz="2400" dirty="0">
                <a:latin typeface="Times New Roman" panose="02020603050405020304" pitchFamily="18" charset="0"/>
                <a:cs typeface="Times New Roman" panose="02020603050405020304" pitchFamily="18" charset="0"/>
              </a:rPr>
              <a:t>。入墾</a:t>
            </a:r>
            <a:r>
              <a:rPr lang="zh-TW" altLang="en-US" sz="2400" dirty="0">
                <a:solidFill>
                  <a:srgbClr val="FF0000"/>
                </a:solidFill>
                <a:latin typeface="Times New Roman" panose="02020603050405020304" pitchFamily="18" charset="0"/>
                <a:cs typeface="Times New Roman" panose="02020603050405020304" pitchFamily="18" charset="0"/>
              </a:rPr>
              <a:t>熟番主要聚居於埔里</a:t>
            </a:r>
            <a:r>
              <a:rPr lang="zh-TW" altLang="en-US" sz="2400" dirty="0">
                <a:latin typeface="Times New Roman" panose="02020603050405020304" pitchFamily="18" charset="0"/>
                <a:cs typeface="Times New Roman" panose="02020603050405020304" pitchFamily="18" charset="0"/>
              </a:rPr>
              <a:t>（埔眉二社化番地域）開墾，人數約有</a:t>
            </a:r>
            <a:r>
              <a:rPr lang="zh-TW" altLang="en-US" sz="2400" dirty="0">
                <a:solidFill>
                  <a:srgbClr val="FF0000"/>
                </a:solidFill>
                <a:latin typeface="Times New Roman" panose="02020603050405020304" pitchFamily="18" charset="0"/>
                <a:cs typeface="Times New Roman" panose="02020603050405020304" pitchFamily="18" charset="0"/>
              </a:rPr>
              <a:t>六千餘人</a:t>
            </a:r>
            <a:r>
              <a:rPr lang="zh-TW" altLang="en-US" sz="2400" dirty="0">
                <a:latin typeface="Times New Roman" panose="02020603050405020304" pitchFamily="18" charset="0"/>
                <a:cs typeface="Times New Roman" panose="02020603050405020304" pitchFamily="18" charset="0"/>
              </a:rPr>
              <a:t>。</a:t>
            </a:r>
            <a:r>
              <a:rPr lang="zh-TW" altLang="en-US" sz="2400" dirty="0">
                <a:solidFill>
                  <a:srgbClr val="FF0000"/>
                </a:solidFill>
                <a:latin typeface="Times New Roman" panose="02020603050405020304" pitchFamily="18" charset="0"/>
                <a:cs typeface="Times New Roman" panose="02020603050405020304" pitchFamily="18" charset="0"/>
              </a:rPr>
              <a:t>漢人人口則有二千七百餘人（內含客民一百數十人）</a:t>
            </a:r>
            <a:r>
              <a:rPr lang="zh-TW" altLang="en-US" sz="2400" dirty="0">
                <a:latin typeface="Times New Roman" panose="02020603050405020304" pitchFamily="18" charset="0"/>
                <a:cs typeface="Times New Roman" panose="02020603050405020304" pitchFamily="18" charset="0"/>
              </a:rPr>
              <a:t>，主要聚居於（原本即未對抗漢人入墾的）田頭、水裡、猫蘭、審鹿四社</a:t>
            </a:r>
            <a:r>
              <a:rPr lang="zh-TW" altLang="en-US" sz="2400" dirty="0">
                <a:solidFill>
                  <a:srgbClr val="FF0000"/>
                </a:solidFill>
                <a:latin typeface="Times New Roman" panose="02020603050405020304" pitchFamily="18" charset="0"/>
                <a:cs typeface="Times New Roman" panose="02020603050405020304" pitchFamily="18" charset="0"/>
              </a:rPr>
              <a:t>化番所在的五城堡地域（今魚池鄉）</a:t>
            </a:r>
            <a:r>
              <a:rPr lang="zh-TW" altLang="en-US" sz="2400" dirty="0">
                <a:latin typeface="Times New Roman" panose="02020603050405020304" pitchFamily="18" charset="0"/>
                <a:cs typeface="Times New Roman" panose="02020603050405020304" pitchFamily="18" charset="0"/>
              </a:rPr>
              <a:t>。</a:t>
            </a:r>
            <a:endParaRPr lang="en-US" altLang="zh-TW"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372780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內容版面配置區 2"/>
          <p:cNvSpPr>
            <a:spLocks noGrp="1"/>
          </p:cNvSpPr>
          <p:nvPr>
            <p:ph idx="1"/>
          </p:nvPr>
        </p:nvSpPr>
        <p:spPr>
          <a:xfrm>
            <a:off x="539552" y="0"/>
            <a:ext cx="8496944" cy="6858000"/>
          </a:xfrm>
        </p:spPr>
        <p:txBody>
          <a:bodyPr/>
          <a:lstStyle/>
          <a:p>
            <a:pPr marL="0" indent="0">
              <a:lnSpc>
                <a:spcPts val="3000"/>
              </a:lnSpc>
              <a:spcBef>
                <a:spcPts val="0"/>
              </a:spcBef>
              <a:spcAft>
                <a:spcPts val="0"/>
              </a:spcAft>
              <a:buNone/>
            </a:pPr>
            <a:r>
              <a:rPr lang="zh-TW" altLang="en-US" sz="2800" dirty="0"/>
              <a:t>中部熟番社入墾埔里，留住原居地的人口所剩無幾</a:t>
            </a:r>
            <a:endParaRPr lang="en-US" altLang="zh-TW" sz="2800" dirty="0"/>
          </a:p>
          <a:p>
            <a:pPr marL="0" indent="0">
              <a:lnSpc>
                <a:spcPts val="2800"/>
              </a:lnSpc>
              <a:spcBef>
                <a:spcPts val="600"/>
              </a:spcBef>
              <a:buNone/>
            </a:pPr>
            <a:r>
              <a:rPr lang="zh-TW" altLang="en-US" sz="2400" dirty="0">
                <a:latin typeface="Times New Roman" panose="02020603050405020304" pitchFamily="18" charset="0"/>
                <a:cs typeface="Times New Roman" panose="02020603050405020304" pitchFamily="18" charset="0"/>
              </a:rPr>
              <a:t>明治</a:t>
            </a:r>
            <a:r>
              <a:rPr lang="en-US" altLang="zh-TW" sz="2400" dirty="0">
                <a:latin typeface="Times New Roman" panose="02020603050405020304" pitchFamily="18" charset="0"/>
                <a:cs typeface="Times New Roman" panose="02020603050405020304" pitchFamily="18" charset="0"/>
              </a:rPr>
              <a:t>38</a:t>
            </a:r>
            <a:r>
              <a:rPr lang="zh-TW" altLang="en-US" sz="2400" dirty="0">
                <a:latin typeface="Times New Roman" panose="02020603050405020304" pitchFamily="18" charset="0"/>
                <a:cs typeface="Times New Roman" panose="02020603050405020304" pitchFamily="18" charset="0"/>
              </a:rPr>
              <a:t>年（</a:t>
            </a:r>
            <a:r>
              <a:rPr lang="en-US" altLang="zh-TW" sz="2400" dirty="0">
                <a:latin typeface="Times New Roman" panose="02020603050405020304" pitchFamily="18" charset="0"/>
                <a:cs typeface="Times New Roman" panose="02020603050405020304" pitchFamily="18" charset="0"/>
              </a:rPr>
              <a:t>1905</a:t>
            </a:r>
            <a:r>
              <a:rPr lang="zh-TW" altLang="en-US" sz="2400" dirty="0">
                <a:latin typeface="Times New Roman" panose="02020603050405020304" pitchFamily="18" charset="0"/>
                <a:cs typeface="Times New Roman" panose="02020603050405020304" pitchFamily="18" charset="0"/>
              </a:rPr>
              <a:t>）</a:t>
            </a:r>
            <a:r>
              <a:rPr lang="zh-TW" altLang="en-US" sz="2400" dirty="0">
                <a:solidFill>
                  <a:srgbClr val="FF0000"/>
                </a:solidFill>
                <a:latin typeface="Times New Roman" panose="02020603050405020304" pitchFamily="18" charset="0"/>
                <a:cs typeface="Times New Roman" panose="02020603050405020304" pitchFamily="18" charset="0"/>
              </a:rPr>
              <a:t>第一次臨時戶口調查</a:t>
            </a:r>
            <a:r>
              <a:rPr lang="zh-TW" altLang="en-US" sz="2400" dirty="0">
                <a:latin typeface="Times New Roman" panose="02020603050405020304" pitchFamily="18" charset="0"/>
                <a:cs typeface="Times New Roman" panose="02020603050405020304" pitchFamily="18" charset="0"/>
              </a:rPr>
              <a:t>（國勢調查）只呈現至「</a:t>
            </a:r>
            <a:r>
              <a:rPr lang="zh-TW" altLang="en-US" sz="2400" dirty="0">
                <a:solidFill>
                  <a:srgbClr val="FF0000"/>
                </a:solidFill>
                <a:latin typeface="Times New Roman" panose="02020603050405020304" pitchFamily="18" charset="0"/>
                <a:cs typeface="Times New Roman" panose="02020603050405020304" pitchFamily="18" charset="0"/>
              </a:rPr>
              <a:t>堡</a:t>
            </a:r>
            <a:r>
              <a:rPr lang="zh-TW" altLang="en-US" sz="2400" dirty="0">
                <a:latin typeface="Times New Roman" panose="02020603050405020304" pitchFamily="18" charset="0"/>
                <a:cs typeface="Times New Roman" panose="02020603050405020304" pitchFamily="18" charset="0"/>
              </a:rPr>
              <a:t>」行政區的資料：</a:t>
            </a:r>
            <a:endParaRPr lang="en-US" altLang="zh-TW" sz="2400" dirty="0">
              <a:latin typeface="Times New Roman" panose="02020603050405020304" pitchFamily="18" charset="0"/>
              <a:cs typeface="Times New Roman" panose="02020603050405020304" pitchFamily="18" charset="0"/>
            </a:endParaRPr>
          </a:p>
          <a:p>
            <a:pPr marL="0" indent="0">
              <a:lnSpc>
                <a:spcPts val="2800"/>
              </a:lnSpc>
              <a:spcBef>
                <a:spcPts val="600"/>
              </a:spcBef>
              <a:buNone/>
            </a:pPr>
            <a:r>
              <a:rPr lang="zh-TW" altLang="en-US" sz="2400" dirty="0">
                <a:latin typeface="Times New Roman" panose="02020603050405020304" pitchFamily="18" charset="0"/>
                <a:cs typeface="Times New Roman" panose="02020603050405020304" pitchFamily="18" charset="0"/>
              </a:rPr>
              <a:t>遷往埔里的熟番人口計有</a:t>
            </a:r>
            <a:r>
              <a:rPr lang="en-US" altLang="zh-TW" sz="2400" dirty="0">
                <a:latin typeface="Times New Roman" panose="02020603050405020304" pitchFamily="18" charset="0"/>
                <a:cs typeface="Times New Roman" panose="02020603050405020304" pitchFamily="18" charset="0"/>
              </a:rPr>
              <a:t>4,236</a:t>
            </a:r>
            <a:r>
              <a:rPr lang="zh-TW" altLang="en-US" sz="2400" dirty="0">
                <a:latin typeface="Times New Roman" panose="02020603050405020304" pitchFamily="18" charset="0"/>
                <a:cs typeface="Times New Roman" panose="02020603050405020304" pitchFamily="18" charset="0"/>
              </a:rPr>
              <a:t>人，仍留住原居地的為</a:t>
            </a:r>
            <a:r>
              <a:rPr lang="en-US" altLang="zh-TW" sz="2400" dirty="0">
                <a:latin typeface="Times New Roman" panose="02020603050405020304" pitchFamily="18" charset="0"/>
                <a:cs typeface="Times New Roman" panose="02020603050405020304" pitchFamily="18" charset="0"/>
              </a:rPr>
              <a:t>949</a:t>
            </a:r>
            <a:r>
              <a:rPr lang="zh-TW" altLang="en-US" sz="2400" dirty="0">
                <a:latin typeface="Times New Roman" panose="02020603050405020304" pitchFamily="18" charset="0"/>
                <a:cs typeface="Times New Roman" panose="02020603050405020304" pitchFamily="18" charset="0"/>
              </a:rPr>
              <a:t>人，占總人數的</a:t>
            </a:r>
            <a:r>
              <a:rPr lang="en-US" altLang="zh-TW" sz="2400" dirty="0">
                <a:solidFill>
                  <a:srgbClr val="FF0000"/>
                </a:solidFill>
                <a:latin typeface="Times New Roman" panose="02020603050405020304" pitchFamily="18" charset="0"/>
                <a:cs typeface="Times New Roman" panose="02020603050405020304" pitchFamily="18" charset="0"/>
              </a:rPr>
              <a:t>18.30%</a:t>
            </a:r>
            <a:r>
              <a:rPr lang="zh-TW" altLang="en-US" sz="2400" dirty="0">
                <a:latin typeface="Times New Roman" panose="02020603050405020304" pitchFamily="18" charset="0"/>
                <a:cs typeface="Times New Roman" panose="02020603050405020304" pitchFamily="18" charset="0"/>
              </a:rPr>
              <a:t>。</a:t>
            </a:r>
          </a:p>
          <a:p>
            <a:pPr marL="0" indent="0">
              <a:lnSpc>
                <a:spcPts val="2800"/>
              </a:lnSpc>
              <a:spcBef>
                <a:spcPts val="600"/>
              </a:spcBef>
              <a:buNone/>
            </a:pPr>
            <a:r>
              <a:rPr lang="en-US" altLang="zh-TW" sz="2400" dirty="0">
                <a:solidFill>
                  <a:srgbClr val="FF0000"/>
                </a:solidFill>
                <a:latin typeface="Times New Roman" panose="02020603050405020304" pitchFamily="18" charset="0"/>
                <a:cs typeface="Times New Roman" panose="02020603050405020304" pitchFamily="18" charset="0"/>
              </a:rPr>
              <a:t>《</a:t>
            </a:r>
            <a:r>
              <a:rPr lang="zh-TW" altLang="en-US" sz="2400" dirty="0">
                <a:solidFill>
                  <a:srgbClr val="FF0000"/>
                </a:solidFill>
                <a:latin typeface="Times New Roman" panose="02020603050405020304" pitchFamily="18" charset="0"/>
                <a:cs typeface="Times New Roman" panose="02020603050405020304" pitchFamily="18" charset="0"/>
              </a:rPr>
              <a:t>平埔蕃調查書</a:t>
            </a:r>
            <a:r>
              <a:rPr lang="en-US" altLang="zh-TW" sz="2400" dirty="0">
                <a:solidFill>
                  <a:srgbClr val="FF0000"/>
                </a:solidFill>
                <a:latin typeface="Times New Roman" panose="02020603050405020304" pitchFamily="18" charset="0"/>
                <a:cs typeface="Times New Roman" panose="02020603050405020304" pitchFamily="18" charset="0"/>
              </a:rPr>
              <a:t>》</a:t>
            </a:r>
            <a:r>
              <a:rPr lang="zh-TW" altLang="en-US" sz="2400" dirty="0">
                <a:latin typeface="Times New Roman" panose="02020603050405020304" pitchFamily="18" charset="0"/>
                <a:cs typeface="Times New Roman" panose="02020603050405020304" pitchFamily="18" charset="0"/>
              </a:rPr>
              <a:t>（</a:t>
            </a:r>
            <a:r>
              <a:rPr lang="en-US" altLang="zh-TW" sz="2400" dirty="0">
                <a:latin typeface="Times New Roman" panose="02020603050405020304" pitchFamily="18" charset="0"/>
                <a:cs typeface="Times New Roman" panose="02020603050405020304" pitchFamily="18" charset="0"/>
              </a:rPr>
              <a:t>1910</a:t>
            </a:r>
            <a:r>
              <a:rPr lang="zh-TW" altLang="en-US" sz="2400" dirty="0">
                <a:latin typeface="Times New Roman" panose="02020603050405020304" pitchFamily="18" charset="0"/>
                <a:cs typeface="Times New Roman" panose="02020603050405020304" pitchFamily="18" charset="0"/>
              </a:rPr>
              <a:t>）記錄，埔里熟番人數達</a:t>
            </a:r>
            <a:r>
              <a:rPr lang="en-US" altLang="zh-TW" sz="2400" dirty="0">
                <a:latin typeface="Times New Roman" panose="02020603050405020304" pitchFamily="18" charset="0"/>
                <a:cs typeface="Times New Roman" panose="02020603050405020304" pitchFamily="18" charset="0"/>
              </a:rPr>
              <a:t>3,859</a:t>
            </a:r>
            <a:r>
              <a:rPr lang="zh-TW" altLang="en-US" sz="2400" dirty="0">
                <a:latin typeface="Times New Roman" panose="02020603050405020304" pitchFamily="18" charset="0"/>
                <a:cs typeface="Times New Roman" panose="02020603050405020304" pitchFamily="18" charset="0"/>
              </a:rPr>
              <a:t>人，入墾埔里各熟番社仍留住原居地的總人數則為</a:t>
            </a:r>
            <a:r>
              <a:rPr lang="en-US" altLang="zh-TW" sz="2400" dirty="0">
                <a:latin typeface="Times New Roman" panose="02020603050405020304" pitchFamily="18" charset="0"/>
                <a:cs typeface="Times New Roman" panose="02020603050405020304" pitchFamily="18" charset="0"/>
              </a:rPr>
              <a:t>1,001</a:t>
            </a:r>
            <a:r>
              <a:rPr lang="zh-TW" altLang="en-US" sz="2400" dirty="0">
                <a:latin typeface="Times New Roman" panose="02020603050405020304" pitchFamily="18" charset="0"/>
                <a:cs typeface="Times New Roman" panose="02020603050405020304" pitchFamily="18" charset="0"/>
              </a:rPr>
              <a:t>人，分別為：</a:t>
            </a:r>
            <a:endParaRPr lang="en-US" altLang="zh-TW" sz="2400" dirty="0">
              <a:latin typeface="Times New Roman" panose="02020603050405020304" pitchFamily="18" charset="0"/>
              <a:cs typeface="Times New Roman" panose="02020603050405020304" pitchFamily="18" charset="0"/>
            </a:endParaRPr>
          </a:p>
          <a:p>
            <a:pPr marL="0" indent="0">
              <a:lnSpc>
                <a:spcPts val="2800"/>
              </a:lnSpc>
              <a:spcBef>
                <a:spcPts val="600"/>
              </a:spcBef>
              <a:buNone/>
            </a:pPr>
            <a:r>
              <a:rPr lang="zh-TW" altLang="en-US" sz="2400" dirty="0">
                <a:latin typeface="Times New Roman" panose="02020603050405020304" pitchFamily="18" charset="0"/>
                <a:cs typeface="Times New Roman" panose="02020603050405020304" pitchFamily="18" charset="0"/>
              </a:rPr>
              <a:t>巴則海（岸裡大社、鯉魚潭庄）</a:t>
            </a:r>
            <a:r>
              <a:rPr lang="en-US" altLang="zh-TW" sz="2400" dirty="0">
                <a:latin typeface="Times New Roman" panose="02020603050405020304" pitchFamily="18" charset="0"/>
                <a:cs typeface="Times New Roman" panose="02020603050405020304" pitchFamily="18" charset="0"/>
              </a:rPr>
              <a:t>383</a:t>
            </a:r>
            <a:r>
              <a:rPr lang="zh-TW" altLang="en-US" sz="2400" dirty="0">
                <a:latin typeface="Times New Roman" panose="02020603050405020304" pitchFamily="18" charset="0"/>
                <a:cs typeface="Times New Roman" panose="02020603050405020304" pitchFamily="18" charset="0"/>
              </a:rPr>
              <a:t>人，道卡斯（雙寮社、日南社、大甲東社、大甲西社、吞霄社、猫盂社、日北社</a:t>
            </a:r>
            <a:r>
              <a:rPr lang="en-US" altLang="zh-TW" sz="2400" dirty="0">
                <a:latin typeface="Times New Roman" panose="02020603050405020304" pitchFamily="18" charset="0"/>
                <a:cs typeface="Times New Roman" panose="02020603050405020304" pitchFamily="18" charset="0"/>
              </a:rPr>
              <a:t>〔</a:t>
            </a:r>
            <a:r>
              <a:rPr lang="zh-TW" altLang="en-US" sz="2400" dirty="0">
                <a:latin typeface="Times New Roman" panose="02020603050405020304" pitchFamily="18" charset="0"/>
                <a:cs typeface="Times New Roman" panose="02020603050405020304" pitchFamily="18" charset="0"/>
              </a:rPr>
              <a:t>原誤：苗栗二堡雙寮社，應為田寮庄日北社</a:t>
            </a:r>
            <a:r>
              <a:rPr lang="en-US" altLang="zh-TW" sz="2400" dirty="0">
                <a:latin typeface="Times New Roman" panose="02020603050405020304" pitchFamily="18" charset="0"/>
                <a:cs typeface="Times New Roman" panose="02020603050405020304" pitchFamily="18" charset="0"/>
              </a:rPr>
              <a:t>〕</a:t>
            </a:r>
            <a:r>
              <a:rPr lang="zh-TW" altLang="en-US" sz="2400" dirty="0">
                <a:latin typeface="Times New Roman" panose="02020603050405020304" pitchFamily="18" charset="0"/>
                <a:cs typeface="Times New Roman" panose="02020603050405020304" pitchFamily="18" charset="0"/>
              </a:rPr>
              <a:t>）</a:t>
            </a:r>
            <a:r>
              <a:rPr lang="en-US" altLang="zh-TW" sz="2400" dirty="0">
                <a:latin typeface="Times New Roman" panose="02020603050405020304" pitchFamily="18" charset="0"/>
                <a:cs typeface="Times New Roman" panose="02020603050405020304" pitchFamily="18" charset="0"/>
              </a:rPr>
              <a:t>304</a:t>
            </a:r>
            <a:r>
              <a:rPr lang="zh-TW" altLang="en-US" sz="2400" dirty="0">
                <a:latin typeface="Times New Roman" panose="02020603050405020304" pitchFamily="18" charset="0"/>
                <a:cs typeface="Times New Roman" panose="02020603050405020304" pitchFamily="18" charset="0"/>
              </a:rPr>
              <a:t>人，巴布蘭（水裡、大肚社）</a:t>
            </a:r>
            <a:r>
              <a:rPr lang="en-US" altLang="zh-TW" sz="2400" dirty="0">
                <a:latin typeface="Times New Roman" panose="02020603050405020304" pitchFamily="18" charset="0"/>
                <a:cs typeface="Times New Roman" panose="02020603050405020304" pitchFamily="18" charset="0"/>
              </a:rPr>
              <a:t>15</a:t>
            </a:r>
            <a:r>
              <a:rPr lang="zh-TW" altLang="en-US" sz="2400" dirty="0">
                <a:latin typeface="Times New Roman" panose="02020603050405020304" pitchFamily="18" charset="0"/>
                <a:cs typeface="Times New Roman" panose="02020603050405020304" pitchFamily="18" charset="0"/>
              </a:rPr>
              <a:t>人，阿里昆（柴坑仔、大武郡、半線社）</a:t>
            </a:r>
            <a:r>
              <a:rPr lang="en-US" altLang="zh-TW" sz="2400" dirty="0">
                <a:latin typeface="Times New Roman" panose="02020603050405020304" pitchFamily="18" charset="0"/>
                <a:cs typeface="Times New Roman" panose="02020603050405020304" pitchFamily="18" charset="0"/>
              </a:rPr>
              <a:t>81</a:t>
            </a:r>
            <a:r>
              <a:rPr lang="zh-TW" altLang="en-US" sz="2400" dirty="0">
                <a:latin typeface="Times New Roman" panose="02020603050405020304" pitchFamily="18" charset="0"/>
                <a:cs typeface="Times New Roman" panose="02020603050405020304" pitchFamily="18" charset="0"/>
              </a:rPr>
              <a:t>人，猫霧捒（阿束社、馬芝遴、大突、東螺、猫兒干社）</a:t>
            </a:r>
            <a:r>
              <a:rPr lang="en-US" altLang="zh-TW" sz="2400" dirty="0">
                <a:latin typeface="Times New Roman" panose="02020603050405020304" pitchFamily="18" charset="0"/>
                <a:cs typeface="Times New Roman" panose="02020603050405020304" pitchFamily="18" charset="0"/>
              </a:rPr>
              <a:t>173</a:t>
            </a:r>
            <a:r>
              <a:rPr lang="zh-TW" altLang="en-US" sz="2400" dirty="0">
                <a:latin typeface="Times New Roman" panose="02020603050405020304" pitchFamily="18" charset="0"/>
                <a:cs typeface="Times New Roman" panose="02020603050405020304" pitchFamily="18" charset="0"/>
              </a:rPr>
              <a:t>人，魯羅阿</a:t>
            </a:r>
            <a:r>
              <a:rPr lang="en-US" altLang="zh-TW" sz="2400" dirty="0">
                <a:latin typeface="Times New Roman" panose="02020603050405020304" pitchFamily="18" charset="0"/>
                <a:cs typeface="Times New Roman" panose="02020603050405020304" pitchFamily="18" charset="0"/>
              </a:rPr>
              <a:t>45</a:t>
            </a:r>
            <a:r>
              <a:rPr lang="zh-TW" altLang="en-US" sz="2400" dirty="0">
                <a:latin typeface="Times New Roman" panose="02020603050405020304" pitchFamily="18" charset="0"/>
                <a:cs typeface="Times New Roman" panose="02020603050405020304" pitchFamily="18" charset="0"/>
              </a:rPr>
              <a:t>人；留住原居地人口所占比例為</a:t>
            </a:r>
            <a:r>
              <a:rPr lang="en-US" altLang="zh-TW" sz="2400" dirty="0">
                <a:solidFill>
                  <a:srgbClr val="FF0000"/>
                </a:solidFill>
                <a:latin typeface="Times New Roman" panose="02020603050405020304" pitchFamily="18" charset="0"/>
                <a:cs typeface="Times New Roman" panose="02020603050405020304" pitchFamily="18" charset="0"/>
              </a:rPr>
              <a:t>20.60%</a:t>
            </a:r>
            <a:r>
              <a:rPr lang="zh-TW" altLang="en-US" sz="2400" dirty="0">
                <a:latin typeface="Times New Roman" panose="02020603050405020304" pitchFamily="18" charset="0"/>
                <a:cs typeface="Times New Roman" panose="02020603050405020304" pitchFamily="18" charset="0"/>
              </a:rPr>
              <a:t>，各族分別為：</a:t>
            </a:r>
            <a:r>
              <a:rPr lang="en-US" altLang="zh-TW" sz="2400" dirty="0">
                <a:latin typeface="Times New Roman" panose="02020603050405020304" pitchFamily="18" charset="0"/>
                <a:cs typeface="Times New Roman" panose="02020603050405020304" pitchFamily="18" charset="0"/>
              </a:rPr>
              <a:t>29.39%</a:t>
            </a:r>
            <a:r>
              <a:rPr lang="zh-TW" altLang="en-US" sz="2400" dirty="0">
                <a:latin typeface="Times New Roman" panose="02020603050405020304" pitchFamily="18" charset="0"/>
                <a:cs typeface="Times New Roman" panose="02020603050405020304" pitchFamily="18" charset="0"/>
              </a:rPr>
              <a:t>，</a:t>
            </a:r>
            <a:r>
              <a:rPr lang="en-US" altLang="zh-TW" sz="2400" dirty="0">
                <a:latin typeface="Times New Roman" panose="02020603050405020304" pitchFamily="18" charset="0"/>
                <a:cs typeface="Times New Roman" panose="02020603050405020304" pitchFamily="18" charset="0"/>
              </a:rPr>
              <a:t>19.44%</a:t>
            </a:r>
            <a:r>
              <a:rPr lang="zh-TW" altLang="en-US" sz="2400" dirty="0">
                <a:latin typeface="Times New Roman" panose="02020603050405020304" pitchFamily="18" charset="0"/>
                <a:cs typeface="Times New Roman" panose="02020603050405020304" pitchFamily="18" charset="0"/>
              </a:rPr>
              <a:t>，</a:t>
            </a:r>
            <a:r>
              <a:rPr lang="en-US" altLang="zh-TW" sz="2400" dirty="0">
                <a:latin typeface="Times New Roman" panose="02020603050405020304" pitchFamily="18" charset="0"/>
                <a:cs typeface="Times New Roman" panose="02020603050405020304" pitchFamily="18" charset="0"/>
              </a:rPr>
              <a:t>2.65%</a:t>
            </a:r>
            <a:r>
              <a:rPr lang="zh-TW" altLang="en-US" sz="2400" dirty="0">
                <a:latin typeface="Times New Roman" panose="02020603050405020304" pitchFamily="18" charset="0"/>
                <a:cs typeface="Times New Roman" panose="02020603050405020304" pitchFamily="18" charset="0"/>
              </a:rPr>
              <a:t>，</a:t>
            </a:r>
            <a:r>
              <a:rPr lang="en-US" altLang="zh-TW" sz="2400" dirty="0">
                <a:latin typeface="Times New Roman" panose="02020603050405020304" pitchFamily="18" charset="0"/>
                <a:cs typeface="Times New Roman" panose="02020603050405020304" pitchFamily="18" charset="0"/>
              </a:rPr>
              <a:t>12.74%</a:t>
            </a:r>
            <a:r>
              <a:rPr lang="zh-TW" altLang="en-US" sz="2400" dirty="0">
                <a:latin typeface="Times New Roman" panose="02020603050405020304" pitchFamily="18" charset="0"/>
                <a:cs typeface="Times New Roman" panose="02020603050405020304" pitchFamily="18" charset="0"/>
              </a:rPr>
              <a:t>，</a:t>
            </a:r>
            <a:r>
              <a:rPr lang="en-US" altLang="zh-TW" sz="2400" dirty="0">
                <a:latin typeface="Times New Roman" panose="02020603050405020304" pitchFamily="18" charset="0"/>
                <a:cs typeface="Times New Roman" panose="02020603050405020304" pitchFamily="18" charset="0"/>
              </a:rPr>
              <a:t>26.05%</a:t>
            </a:r>
            <a:r>
              <a:rPr lang="zh-TW" altLang="en-US" sz="2400" dirty="0">
                <a:latin typeface="Times New Roman" panose="02020603050405020304" pitchFamily="18" charset="0"/>
                <a:cs typeface="Times New Roman" panose="02020603050405020304" pitchFamily="18" charset="0"/>
              </a:rPr>
              <a:t>，</a:t>
            </a:r>
            <a:r>
              <a:rPr lang="en-US" altLang="zh-TW" sz="2400" dirty="0">
                <a:latin typeface="Times New Roman" panose="02020603050405020304" pitchFamily="18" charset="0"/>
                <a:cs typeface="Times New Roman" panose="02020603050405020304" pitchFamily="18" charset="0"/>
              </a:rPr>
              <a:t>35.71%</a:t>
            </a:r>
            <a:r>
              <a:rPr lang="zh-TW" altLang="en-US" sz="2400" dirty="0">
                <a:latin typeface="Times New Roman" panose="02020603050405020304" pitchFamily="18" charset="0"/>
                <a:cs typeface="Times New Roman" panose="02020603050405020304" pitchFamily="18" charset="0"/>
              </a:rPr>
              <a:t>。</a:t>
            </a:r>
            <a:endParaRPr lang="en-US" altLang="zh-TW" sz="2400" dirty="0">
              <a:latin typeface="Times New Roman" panose="02020603050405020304" pitchFamily="18" charset="0"/>
              <a:cs typeface="Times New Roman" panose="02020603050405020304" pitchFamily="18" charset="0"/>
            </a:endParaRPr>
          </a:p>
          <a:p>
            <a:pPr marL="0" indent="0">
              <a:lnSpc>
                <a:spcPts val="2800"/>
              </a:lnSpc>
              <a:spcBef>
                <a:spcPts val="600"/>
              </a:spcBef>
              <a:buNone/>
            </a:pPr>
            <a:r>
              <a:rPr lang="zh-TW" altLang="en-US" sz="2400" dirty="0">
                <a:solidFill>
                  <a:srgbClr val="FF0000"/>
                </a:solidFill>
                <a:latin typeface="Times New Roman" panose="02020603050405020304" pitchFamily="18" charset="0"/>
                <a:cs typeface="Times New Roman" panose="02020603050405020304" pitchFamily="18" charset="0"/>
              </a:rPr>
              <a:t>彰化、嘉義沿海一帶熟番社留住原居地的比例較沿山一帶高。道卡斯族與巴則海族</a:t>
            </a:r>
            <a:r>
              <a:rPr lang="zh-TW" altLang="en-US" sz="2400" dirty="0">
                <a:latin typeface="Times New Roman" panose="02020603050405020304" pitchFamily="18" charset="0"/>
                <a:cs typeface="Times New Roman" panose="02020603050405020304" pitchFamily="18" charset="0"/>
              </a:rPr>
              <a:t>在埔里熟番內所占的人口比例居前，留住原居地人口的比例</a:t>
            </a:r>
            <a:r>
              <a:rPr lang="zh-TW" altLang="en-US" sz="2400" dirty="0">
                <a:solidFill>
                  <a:srgbClr val="FF0000"/>
                </a:solidFill>
                <a:latin typeface="Times New Roman" panose="02020603050405020304" pitchFamily="18" charset="0"/>
                <a:cs typeface="Times New Roman" panose="02020603050405020304" pitchFamily="18" charset="0"/>
              </a:rPr>
              <a:t>居間</a:t>
            </a:r>
            <a:r>
              <a:rPr lang="zh-TW" altLang="en-US" sz="2400" dirty="0">
                <a:latin typeface="Times New Roman" panose="02020603050405020304" pitchFamily="18" charset="0"/>
                <a:cs typeface="Times New Roman" panose="02020603050405020304" pitchFamily="18" charset="0"/>
              </a:rPr>
              <a:t>。大肚溪一帶</a:t>
            </a:r>
            <a:r>
              <a:rPr lang="zh-TW" altLang="en-US" sz="2400" dirty="0">
                <a:solidFill>
                  <a:srgbClr val="FF0000"/>
                </a:solidFill>
                <a:latin typeface="Times New Roman" panose="02020603050405020304" pitchFamily="18" charset="0"/>
                <a:cs typeface="Times New Roman" panose="02020603050405020304" pitchFamily="18" charset="0"/>
              </a:rPr>
              <a:t>鄰近埔里的巴布蘭與阿里昆族</a:t>
            </a:r>
            <a:r>
              <a:rPr lang="zh-TW" altLang="en-US" sz="2400" dirty="0">
                <a:latin typeface="Times New Roman" panose="02020603050405020304" pitchFamily="18" charset="0"/>
                <a:cs typeface="Times New Roman" panose="02020603050405020304" pitchFamily="18" charset="0"/>
              </a:rPr>
              <a:t>則絕大多數已經遷往埔里。</a:t>
            </a:r>
            <a:endParaRPr lang="en-US" altLang="zh-TW"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654900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26336468-C93E-4E68-9643-9C97370458C1}"/>
              </a:ext>
            </a:extLst>
          </p:cNvPr>
          <p:cNvPicPr>
            <a:picLocks noChangeAspect="1"/>
          </p:cNvPicPr>
          <p:nvPr/>
        </p:nvPicPr>
        <p:blipFill>
          <a:blip r:embed="rId4"/>
          <a:stretch>
            <a:fillRect/>
          </a:stretch>
        </p:blipFill>
        <p:spPr>
          <a:xfrm>
            <a:off x="1151620" y="116632"/>
            <a:ext cx="6840760" cy="6741368"/>
          </a:xfrm>
          <a:prstGeom prst="rect">
            <a:avLst/>
          </a:prstGeom>
        </p:spPr>
      </p:pic>
    </p:spTree>
    <p:extLst>
      <p:ext uri="{BB962C8B-B14F-4D97-AF65-F5344CB8AC3E}">
        <p14:creationId xmlns:p14="http://schemas.microsoft.com/office/powerpoint/2010/main" val="2671450352"/>
      </p:ext>
    </p:extLst>
  </p:cSld>
  <p:clrMapOvr>
    <a:overrideClrMapping bg1="lt1" tx1="dk1" bg2="lt2" tx2="dk2" accent1="accent1" accent2="accent2" accent3="accent3" accent4="accent4" accent5="accent5" accent6="accent6" hlink="hlink" folHlink="folHlink"/>
  </p:clrMapOvr>
</p:sld>
</file>

<file path=ppt/slides/slide1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內容版面配置區 2"/>
          <p:cNvSpPr>
            <a:spLocks noGrp="1"/>
          </p:cNvSpPr>
          <p:nvPr>
            <p:ph idx="1"/>
          </p:nvPr>
        </p:nvSpPr>
        <p:spPr>
          <a:xfrm>
            <a:off x="611560" y="332656"/>
            <a:ext cx="8352928" cy="6525344"/>
          </a:xfrm>
        </p:spPr>
        <p:txBody>
          <a:bodyPr/>
          <a:lstStyle/>
          <a:p>
            <a:pPr marL="0" indent="0">
              <a:lnSpc>
                <a:spcPts val="3600"/>
              </a:lnSpc>
              <a:spcBef>
                <a:spcPts val="600"/>
              </a:spcBef>
              <a:buNone/>
            </a:pPr>
            <a:r>
              <a:rPr lang="zh-TW" altLang="en-US" sz="2400" dirty="0">
                <a:latin typeface="Times New Roman" panose="02020603050405020304" pitchFamily="18" charset="0"/>
                <a:cs typeface="Times New Roman" panose="02020603050405020304" pitchFamily="18" charset="0"/>
              </a:rPr>
              <a:t>大正</a:t>
            </a:r>
            <a:r>
              <a:rPr lang="en-US" altLang="zh-TW" sz="2400" dirty="0">
                <a:latin typeface="Times New Roman" panose="02020603050405020304" pitchFamily="18" charset="0"/>
                <a:cs typeface="Times New Roman" panose="02020603050405020304" pitchFamily="18" charset="0"/>
              </a:rPr>
              <a:t>4</a:t>
            </a:r>
            <a:r>
              <a:rPr lang="zh-TW" altLang="en-US" sz="2400" dirty="0">
                <a:latin typeface="Times New Roman" panose="02020603050405020304" pitchFamily="18" charset="0"/>
                <a:cs typeface="Times New Roman" panose="02020603050405020304" pitchFamily="18" charset="0"/>
              </a:rPr>
              <a:t>年（</a:t>
            </a:r>
            <a:r>
              <a:rPr lang="en-US" altLang="zh-TW" sz="2400" dirty="0">
                <a:latin typeface="Times New Roman" panose="02020603050405020304" pitchFamily="18" charset="0"/>
                <a:cs typeface="Times New Roman" panose="02020603050405020304" pitchFamily="18" charset="0"/>
              </a:rPr>
              <a:t>1915</a:t>
            </a:r>
            <a:r>
              <a:rPr lang="zh-TW" altLang="en-US" sz="2400" dirty="0">
                <a:latin typeface="Times New Roman" panose="02020603050405020304" pitchFamily="18" charset="0"/>
                <a:cs typeface="Times New Roman" panose="02020603050405020304" pitchFamily="18" charset="0"/>
              </a:rPr>
              <a:t>）</a:t>
            </a:r>
            <a:r>
              <a:rPr lang="zh-TW" altLang="en-US" sz="2400" dirty="0">
                <a:solidFill>
                  <a:srgbClr val="FF0000"/>
                </a:solidFill>
                <a:latin typeface="Times New Roman" panose="02020603050405020304" pitchFamily="18" charset="0"/>
                <a:cs typeface="Times New Roman" panose="02020603050405020304" pitchFamily="18" charset="0"/>
              </a:rPr>
              <a:t>第二次臨時戶口調查</a:t>
            </a:r>
            <a:r>
              <a:rPr lang="zh-TW" altLang="en-US" sz="2400" dirty="0">
                <a:latin typeface="Times New Roman" panose="02020603050405020304" pitchFamily="18" charset="0"/>
                <a:cs typeface="Times New Roman" panose="02020603050405020304" pitchFamily="18" charset="0"/>
              </a:rPr>
              <a:t>（國勢調查）時間與</a:t>
            </a:r>
            <a:r>
              <a:rPr lang="en-US" altLang="zh-TW" sz="2400" dirty="0">
                <a:latin typeface="Times New Roman" panose="02020603050405020304" pitchFamily="18" charset="0"/>
                <a:cs typeface="Times New Roman" panose="02020603050405020304" pitchFamily="18" charset="0"/>
              </a:rPr>
              <a:t>《</a:t>
            </a:r>
            <a:r>
              <a:rPr lang="zh-TW" altLang="en-US" sz="2400" dirty="0">
                <a:latin typeface="Times New Roman" panose="02020603050405020304" pitchFamily="18" charset="0"/>
                <a:cs typeface="Times New Roman" panose="02020603050405020304" pitchFamily="18" charset="0"/>
              </a:rPr>
              <a:t>平埔蕃調查書</a:t>
            </a:r>
            <a:r>
              <a:rPr lang="en-US" altLang="zh-TW" sz="2400" dirty="0">
                <a:latin typeface="Times New Roman" panose="02020603050405020304" pitchFamily="18" charset="0"/>
                <a:cs typeface="Times New Roman" panose="02020603050405020304" pitchFamily="18" charset="0"/>
              </a:rPr>
              <a:t>》</a:t>
            </a:r>
            <a:r>
              <a:rPr lang="zh-TW" altLang="en-US" sz="2400" dirty="0">
                <a:latin typeface="Times New Roman" panose="02020603050405020304" pitchFamily="18" charset="0"/>
                <a:cs typeface="Times New Roman" panose="02020603050405020304" pitchFamily="18" charset="0"/>
              </a:rPr>
              <a:t>較為接近，且調查的行政區下至街庄，提供了更為詳盡且可供比較的資料：</a:t>
            </a:r>
            <a:endParaRPr lang="en-US" altLang="zh-TW" sz="2400" dirty="0">
              <a:latin typeface="Times New Roman" panose="02020603050405020304" pitchFamily="18" charset="0"/>
              <a:cs typeface="Times New Roman" panose="02020603050405020304" pitchFamily="18" charset="0"/>
            </a:endParaRPr>
          </a:p>
          <a:p>
            <a:pPr marL="0" indent="0">
              <a:lnSpc>
                <a:spcPts val="3600"/>
              </a:lnSpc>
              <a:spcBef>
                <a:spcPts val="600"/>
              </a:spcBef>
              <a:buNone/>
            </a:pPr>
            <a:r>
              <a:rPr lang="zh-TW" altLang="en-US" sz="2400" dirty="0">
                <a:latin typeface="Times New Roman" panose="02020603050405020304" pitchFamily="18" charset="0"/>
                <a:cs typeface="Times New Roman" panose="02020603050405020304" pitchFamily="18" charset="0"/>
              </a:rPr>
              <a:t>遷往埔里的熟番人口計有</a:t>
            </a:r>
            <a:r>
              <a:rPr lang="en-US" altLang="zh-TW" sz="2400" dirty="0">
                <a:latin typeface="Times New Roman" panose="02020603050405020304" pitchFamily="18" charset="0"/>
                <a:cs typeface="Times New Roman" panose="02020603050405020304" pitchFamily="18" charset="0"/>
              </a:rPr>
              <a:t>4,777</a:t>
            </a:r>
            <a:r>
              <a:rPr lang="zh-TW" altLang="en-US" sz="2400" dirty="0">
                <a:latin typeface="Times New Roman" panose="02020603050405020304" pitchFamily="18" charset="0"/>
                <a:cs typeface="Times New Roman" panose="02020603050405020304" pitchFamily="18" charset="0"/>
              </a:rPr>
              <a:t>人，</a:t>
            </a:r>
            <a:r>
              <a:rPr lang="en-US" altLang="zh-TW" sz="2400" dirty="0">
                <a:latin typeface="Times New Roman" panose="02020603050405020304" pitchFamily="18" charset="0"/>
                <a:cs typeface="Times New Roman" panose="02020603050405020304" pitchFamily="18" charset="0"/>
              </a:rPr>
              <a:t>《</a:t>
            </a:r>
            <a:r>
              <a:rPr lang="zh-TW" altLang="en-US" sz="2400" dirty="0">
                <a:latin typeface="Times New Roman" panose="02020603050405020304" pitchFamily="18" charset="0"/>
                <a:cs typeface="Times New Roman" panose="02020603050405020304" pitchFamily="18" charset="0"/>
              </a:rPr>
              <a:t>平埔蕃調查書</a:t>
            </a:r>
            <a:r>
              <a:rPr lang="en-US" altLang="zh-TW" sz="2400" dirty="0">
                <a:latin typeface="Times New Roman" panose="02020603050405020304" pitchFamily="18" charset="0"/>
                <a:cs typeface="Times New Roman" panose="02020603050405020304" pitchFamily="18" charset="0"/>
              </a:rPr>
              <a:t>》</a:t>
            </a:r>
            <a:r>
              <a:rPr lang="zh-TW" altLang="en-US" sz="2400" dirty="0">
                <a:latin typeface="Times New Roman" panose="02020603050405020304" pitchFamily="18" charset="0"/>
                <a:cs typeface="Times New Roman" panose="02020603050405020304" pitchFamily="18" charset="0"/>
              </a:rPr>
              <a:t>內所記錄的</a:t>
            </a:r>
            <a:r>
              <a:rPr lang="en-US" altLang="zh-TW" sz="2400" dirty="0">
                <a:latin typeface="Times New Roman" panose="02020603050405020304" pitchFamily="18" charset="0"/>
                <a:cs typeface="Times New Roman" panose="02020603050405020304" pitchFamily="18" charset="0"/>
              </a:rPr>
              <a:t>3,859</a:t>
            </a:r>
            <a:r>
              <a:rPr lang="zh-TW" altLang="en-US" sz="2400" dirty="0">
                <a:latin typeface="Times New Roman" panose="02020603050405020304" pitchFamily="18" charset="0"/>
                <a:cs typeface="Times New Roman" panose="02020603050405020304" pitchFamily="18" charset="0"/>
              </a:rPr>
              <a:t>人顯然偏低（也不及</a:t>
            </a:r>
            <a:r>
              <a:rPr lang="en-US" altLang="zh-TW" sz="2400" dirty="0">
                <a:latin typeface="Times New Roman" panose="02020603050405020304" pitchFamily="18" charset="0"/>
                <a:cs typeface="Times New Roman" panose="02020603050405020304" pitchFamily="18" charset="0"/>
              </a:rPr>
              <a:t>1905</a:t>
            </a:r>
            <a:r>
              <a:rPr lang="zh-TW" altLang="en-US" sz="2400" dirty="0">
                <a:latin typeface="Times New Roman" panose="02020603050405020304" pitchFamily="18" charset="0"/>
                <a:cs typeface="Times New Roman" panose="02020603050405020304" pitchFamily="18" charset="0"/>
              </a:rPr>
              <a:t>年的人數）。仍留住原居地的人口為</a:t>
            </a:r>
            <a:r>
              <a:rPr lang="en-US" altLang="zh-TW" sz="2400" dirty="0">
                <a:latin typeface="Times New Roman" panose="02020603050405020304" pitchFamily="18" charset="0"/>
                <a:cs typeface="Times New Roman" panose="02020603050405020304" pitchFamily="18" charset="0"/>
              </a:rPr>
              <a:t>943</a:t>
            </a:r>
            <a:r>
              <a:rPr lang="zh-TW" altLang="en-US" sz="2400" dirty="0">
                <a:latin typeface="Times New Roman" panose="02020603050405020304" pitchFamily="18" charset="0"/>
                <a:cs typeface="Times New Roman" panose="02020603050405020304" pitchFamily="18" charset="0"/>
              </a:rPr>
              <a:t>人，占總人數的</a:t>
            </a:r>
            <a:r>
              <a:rPr lang="en-US" altLang="zh-TW" sz="2400" dirty="0">
                <a:solidFill>
                  <a:srgbClr val="FF0000"/>
                </a:solidFill>
                <a:latin typeface="Times New Roman" panose="02020603050405020304" pitchFamily="18" charset="0"/>
                <a:cs typeface="Times New Roman" panose="02020603050405020304" pitchFamily="18" charset="0"/>
              </a:rPr>
              <a:t>16.49%</a:t>
            </a:r>
            <a:r>
              <a:rPr lang="zh-TW" altLang="en-US" sz="2400" dirty="0">
                <a:latin typeface="Times New Roman" panose="02020603050405020304" pitchFamily="18" charset="0"/>
                <a:cs typeface="Times New Roman" panose="02020603050405020304" pitchFamily="18" charset="0"/>
              </a:rPr>
              <a:t>，較</a:t>
            </a:r>
            <a:r>
              <a:rPr lang="en-US" altLang="zh-TW" sz="2400" dirty="0">
                <a:latin typeface="Times New Roman" panose="02020603050405020304" pitchFamily="18" charset="0"/>
                <a:cs typeface="Times New Roman" panose="02020603050405020304" pitchFamily="18" charset="0"/>
              </a:rPr>
              <a:t>《</a:t>
            </a:r>
            <a:r>
              <a:rPr lang="zh-TW" altLang="en-US" sz="2400" dirty="0">
                <a:latin typeface="Times New Roman" panose="02020603050405020304" pitchFamily="18" charset="0"/>
                <a:cs typeface="Times New Roman" panose="02020603050405020304" pitchFamily="18" charset="0"/>
              </a:rPr>
              <a:t>平埔蕃調查書</a:t>
            </a:r>
            <a:r>
              <a:rPr lang="en-US" altLang="zh-TW" sz="2400" dirty="0">
                <a:latin typeface="Times New Roman" panose="02020603050405020304" pitchFamily="18" charset="0"/>
                <a:cs typeface="Times New Roman" panose="02020603050405020304" pitchFamily="18" charset="0"/>
              </a:rPr>
              <a:t>》</a:t>
            </a:r>
            <a:r>
              <a:rPr lang="zh-TW" altLang="en-US" sz="2400" dirty="0">
                <a:latin typeface="Times New Roman" panose="02020603050405020304" pitchFamily="18" charset="0"/>
                <a:cs typeface="Times New Roman" panose="02020603050405020304" pitchFamily="18" charset="0"/>
              </a:rPr>
              <a:t>內的人數（</a:t>
            </a:r>
            <a:r>
              <a:rPr lang="en-US" altLang="zh-TW" sz="2400" dirty="0">
                <a:latin typeface="Times New Roman" panose="02020603050405020304" pitchFamily="18" charset="0"/>
                <a:cs typeface="Times New Roman" panose="02020603050405020304" pitchFamily="18" charset="0"/>
              </a:rPr>
              <a:t>1,001</a:t>
            </a:r>
            <a:r>
              <a:rPr lang="zh-TW" altLang="en-US" sz="2400" dirty="0">
                <a:latin typeface="Times New Roman" panose="02020603050405020304" pitchFamily="18" charset="0"/>
                <a:cs typeface="Times New Roman" panose="02020603050405020304" pitchFamily="18" charset="0"/>
              </a:rPr>
              <a:t>人）略少，比例（</a:t>
            </a:r>
            <a:r>
              <a:rPr lang="en-US" altLang="zh-TW" sz="2400" dirty="0">
                <a:latin typeface="Times New Roman" panose="02020603050405020304" pitchFamily="18" charset="0"/>
                <a:cs typeface="Times New Roman" panose="02020603050405020304" pitchFamily="18" charset="0"/>
              </a:rPr>
              <a:t>20.60%</a:t>
            </a:r>
            <a:r>
              <a:rPr lang="zh-TW" altLang="en-US" sz="2400" dirty="0">
                <a:latin typeface="Times New Roman" panose="02020603050405020304" pitchFamily="18" charset="0"/>
                <a:cs typeface="Times New Roman" panose="02020603050405020304" pitchFamily="18" charset="0"/>
              </a:rPr>
              <a:t>）也較低。</a:t>
            </a:r>
          </a:p>
          <a:p>
            <a:pPr marL="0" indent="0">
              <a:lnSpc>
                <a:spcPts val="3600"/>
              </a:lnSpc>
              <a:spcBef>
                <a:spcPts val="600"/>
              </a:spcBef>
              <a:buNone/>
            </a:pPr>
            <a:r>
              <a:rPr lang="zh-TW" altLang="en-US" sz="2400" dirty="0">
                <a:latin typeface="Times New Roman" panose="02020603050405020304" pitchFamily="18" charset="0"/>
                <a:cs typeface="Times New Roman" panose="02020603050405020304" pitchFamily="18" charset="0"/>
              </a:rPr>
              <a:t>從道光三年起始約一百多人的小規模移墾，至道光八年與二十五年兩次大規模的遷移，以及二十八年清廷默許開墾後又陸續的移入，日治初人口普查的資料顯示，從吞霄社（今苗栗縣通霄鎮）南至柴裡社（今雲林縣斗六市一帶）、猫兒干社（崙背鄉、麥寮鄉一帶）的</a:t>
            </a:r>
            <a:r>
              <a:rPr lang="zh-TW" altLang="en-US" sz="2400" dirty="0">
                <a:solidFill>
                  <a:srgbClr val="FF0000"/>
                </a:solidFill>
                <a:latin typeface="Times New Roman" panose="02020603050405020304" pitchFamily="18" charset="0"/>
                <a:cs typeface="Times New Roman" panose="02020603050405020304" pitchFamily="18" charset="0"/>
              </a:rPr>
              <a:t>中部熟番社，大部分（五分之四以上）已經遷到埔里</a:t>
            </a:r>
            <a:r>
              <a:rPr lang="zh-TW" altLang="en-US" sz="2400" dirty="0">
                <a:latin typeface="Times New Roman" panose="02020603050405020304" pitchFamily="18" charset="0"/>
                <a:cs typeface="Times New Roman" panose="02020603050405020304" pitchFamily="18" charset="0"/>
              </a:rPr>
              <a:t>。</a:t>
            </a:r>
            <a:endParaRPr lang="en-US" altLang="zh-TW"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338180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圖片 4"/>
          <p:cNvPicPr>
            <a:picLocks noChangeAspect="1"/>
          </p:cNvPicPr>
          <p:nvPr/>
        </p:nvPicPr>
        <p:blipFill>
          <a:blip r:embed="rId5"/>
          <a:stretch>
            <a:fillRect/>
          </a:stretch>
        </p:blipFill>
        <p:spPr>
          <a:xfrm>
            <a:off x="518769" y="620688"/>
            <a:ext cx="8625232" cy="5508494"/>
          </a:xfrm>
          <a:prstGeom prst="rect">
            <a:avLst/>
          </a:prstGeom>
        </p:spPr>
      </p:pic>
    </p:spTree>
    <p:extLst>
      <p:ext uri="{BB962C8B-B14F-4D97-AF65-F5344CB8AC3E}">
        <p14:creationId xmlns:p14="http://schemas.microsoft.com/office/powerpoint/2010/main" val="501725684"/>
      </p:ext>
    </p:extLst>
  </p:cSld>
  <p:clrMapOvr>
    <a:overrideClrMapping bg1="lt1" tx1="dk1" bg2="lt2" tx2="dk2" accent1="accent1" accent2="accent2" accent3="accent3" accent4="accent4" accent5="accent5" accent6="accent6" hlink="hlink" folHlink="folHlink"/>
  </p:clrMapOvr>
</p:sld>
</file>

<file path=ppt/slides/slide1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內容版面配置區 2"/>
          <p:cNvSpPr>
            <a:spLocks noGrp="1"/>
          </p:cNvSpPr>
          <p:nvPr>
            <p:ph idx="1"/>
          </p:nvPr>
        </p:nvSpPr>
        <p:spPr>
          <a:xfrm>
            <a:off x="611560" y="44624"/>
            <a:ext cx="8424936" cy="6813376"/>
          </a:xfrm>
        </p:spPr>
        <p:txBody>
          <a:bodyPr/>
          <a:lstStyle/>
          <a:p>
            <a:pPr marL="0" indent="0">
              <a:lnSpc>
                <a:spcPts val="2600"/>
              </a:lnSpc>
              <a:spcBef>
                <a:spcPts val="600"/>
              </a:spcBef>
              <a:buNone/>
            </a:pPr>
            <a:r>
              <a:rPr lang="zh-TW" altLang="en-US" sz="2400" dirty="0">
                <a:latin typeface="Times New Roman" panose="02020603050405020304" pitchFamily="18" charset="0"/>
                <a:cs typeface="Times New Roman" panose="02020603050405020304" pitchFamily="18" charset="0"/>
              </a:rPr>
              <a:t>依據末代通事潘永安上表調查，岸裡社群人口的絕大多數，</a:t>
            </a:r>
            <a:r>
              <a:rPr lang="en-US" altLang="zh-TW" sz="2400" dirty="0">
                <a:latin typeface="Times New Roman" panose="02020603050405020304" pitchFamily="18" charset="0"/>
                <a:cs typeface="Times New Roman" panose="02020603050405020304" pitchFamily="18" charset="0"/>
              </a:rPr>
              <a:t>1,416</a:t>
            </a:r>
            <a:r>
              <a:rPr lang="zh-TW" altLang="en-US" sz="2400" dirty="0">
                <a:latin typeface="Times New Roman" panose="02020603050405020304" pitchFamily="18" charset="0"/>
                <a:cs typeface="Times New Roman" panose="02020603050405020304" pitchFamily="18" charset="0"/>
              </a:rPr>
              <a:t>人（占</a:t>
            </a:r>
            <a:r>
              <a:rPr lang="en-US" altLang="zh-TW" sz="2400" dirty="0">
                <a:latin typeface="Times New Roman" panose="02020603050405020304" pitchFamily="18" charset="0"/>
                <a:cs typeface="Times New Roman" panose="02020603050405020304" pitchFamily="18" charset="0"/>
              </a:rPr>
              <a:t>78.96%</a:t>
            </a:r>
            <a:r>
              <a:rPr lang="zh-TW" altLang="en-US" sz="2400" dirty="0">
                <a:latin typeface="Times New Roman" panose="02020603050405020304" pitchFamily="18" charset="0"/>
                <a:cs typeface="Times New Roman" panose="02020603050405020304" pitchFamily="18" charset="0"/>
              </a:rPr>
              <a:t>），於</a:t>
            </a:r>
            <a:r>
              <a:rPr lang="en-US" altLang="zh-TW" sz="2400" dirty="0">
                <a:latin typeface="Times New Roman" panose="02020603050405020304" pitchFamily="18" charset="0"/>
                <a:cs typeface="Times New Roman" panose="02020603050405020304" pitchFamily="18" charset="0"/>
              </a:rPr>
              <a:t>1893</a:t>
            </a:r>
            <a:r>
              <a:rPr lang="zh-TW" altLang="en-US" sz="2400" dirty="0">
                <a:latin typeface="Times New Roman" panose="02020603050405020304" pitchFamily="18" charset="0"/>
                <a:cs typeface="Times New Roman" panose="02020603050405020304" pitchFamily="18" charset="0"/>
              </a:rPr>
              <a:t>年時已遷往埔里；另有一部分人，</a:t>
            </a:r>
            <a:r>
              <a:rPr lang="en-US" altLang="zh-TW" sz="2400" dirty="0">
                <a:latin typeface="Times New Roman" panose="02020603050405020304" pitchFamily="18" charset="0"/>
                <a:cs typeface="Times New Roman" panose="02020603050405020304" pitchFamily="18" charset="0"/>
              </a:rPr>
              <a:t>135</a:t>
            </a:r>
            <a:r>
              <a:rPr lang="zh-TW" altLang="en-US" sz="2400" dirty="0">
                <a:latin typeface="Times New Roman" panose="02020603050405020304" pitchFamily="18" charset="0"/>
                <a:cs typeface="Times New Roman" panose="02020603050405020304" pitchFamily="18" charset="0"/>
              </a:rPr>
              <a:t>人（占</a:t>
            </a:r>
            <a:r>
              <a:rPr lang="en-US" altLang="zh-TW" sz="2400" dirty="0">
                <a:latin typeface="Times New Roman" panose="02020603050405020304" pitchFamily="18" charset="0"/>
                <a:cs typeface="Times New Roman" panose="02020603050405020304" pitchFamily="18" charset="0"/>
              </a:rPr>
              <a:t>7.53%</a:t>
            </a:r>
            <a:r>
              <a:rPr lang="zh-TW" altLang="en-US" sz="2400" dirty="0">
                <a:latin typeface="Times New Roman" panose="02020603050405020304" pitchFamily="18" charset="0"/>
                <a:cs typeface="Times New Roman" panose="02020603050405020304" pitchFamily="18" charset="0"/>
              </a:rPr>
              <a:t>），於道光二十五年另遷往距離原居地較近的界外內山鯉魚潭（今苗栗縣三義鄉鯉魚潭村）番仔城築圍開墾，形成鯉魚潭內城上下社（頂城、下城）聚落；留存於原居地岸裡大社附近的僅剩</a:t>
            </a:r>
            <a:r>
              <a:rPr lang="en-US" altLang="zh-TW" sz="2400" dirty="0">
                <a:latin typeface="Times New Roman" panose="02020603050405020304" pitchFamily="18" charset="0"/>
                <a:cs typeface="Times New Roman" panose="02020603050405020304" pitchFamily="18" charset="0"/>
              </a:rPr>
              <a:t>242</a:t>
            </a:r>
            <a:r>
              <a:rPr lang="zh-TW" altLang="en-US" sz="2400" dirty="0">
                <a:latin typeface="Times New Roman" panose="02020603050405020304" pitchFamily="18" charset="0"/>
                <a:cs typeface="Times New Roman" panose="02020603050405020304" pitchFamily="18" charset="0"/>
              </a:rPr>
              <a:t>人，占</a:t>
            </a:r>
            <a:r>
              <a:rPr lang="en-US" altLang="zh-TW" sz="2400" dirty="0">
                <a:solidFill>
                  <a:srgbClr val="FF0000"/>
                </a:solidFill>
                <a:latin typeface="Times New Roman" panose="02020603050405020304" pitchFamily="18" charset="0"/>
                <a:cs typeface="Times New Roman" panose="02020603050405020304" pitchFamily="18" charset="0"/>
              </a:rPr>
              <a:t>13.50%</a:t>
            </a:r>
            <a:r>
              <a:rPr lang="zh-TW" altLang="en-US" sz="2400" dirty="0">
                <a:latin typeface="Times New Roman" panose="02020603050405020304" pitchFamily="18" charset="0"/>
                <a:cs typeface="Times New Roman" panose="02020603050405020304" pitchFamily="18" charset="0"/>
              </a:rPr>
              <a:t>。</a:t>
            </a:r>
            <a:endParaRPr lang="en-US" altLang="zh-TW" sz="2400" dirty="0">
              <a:latin typeface="Times New Roman" panose="02020603050405020304" pitchFamily="18" charset="0"/>
              <a:cs typeface="Times New Roman" panose="02020603050405020304" pitchFamily="18" charset="0"/>
            </a:endParaRPr>
          </a:p>
          <a:p>
            <a:pPr marL="0" indent="0">
              <a:lnSpc>
                <a:spcPts val="2600"/>
              </a:lnSpc>
              <a:spcBef>
                <a:spcPts val="600"/>
              </a:spcBef>
              <a:buNone/>
            </a:pPr>
            <a:r>
              <a:rPr lang="zh-TW" altLang="en-US" sz="2400" dirty="0">
                <a:latin typeface="Times New Roman" panose="02020603050405020304" pitchFamily="18" charset="0"/>
                <a:cs typeface="Times New Roman" panose="02020603050405020304" pitchFamily="18" charset="0"/>
              </a:rPr>
              <a:t>日治初土地調查數據顯示，漢人債剝典佔下，岸裡地域清末殘存的熟番大小租額（「</a:t>
            </a:r>
            <a:r>
              <a:rPr lang="zh-TW" altLang="en-US" sz="2400" dirty="0">
                <a:solidFill>
                  <a:srgbClr val="FF0000"/>
                </a:solidFill>
                <a:latin typeface="Times New Roman" panose="02020603050405020304" pitchFamily="18" charset="0"/>
                <a:cs typeface="Times New Roman" panose="02020603050405020304" pitchFamily="18" charset="0"/>
              </a:rPr>
              <a:t>租尾</a:t>
            </a:r>
            <a:r>
              <a:rPr lang="zh-TW" altLang="en-US" sz="2400" dirty="0">
                <a:latin typeface="Times New Roman" panose="02020603050405020304" pitchFamily="18" charset="0"/>
                <a:cs typeface="Times New Roman" panose="02020603050405020304" pitchFamily="18" charset="0"/>
              </a:rPr>
              <a:t>」）合計僅及原額的</a:t>
            </a:r>
            <a:r>
              <a:rPr lang="en-US" altLang="zh-TW" sz="2400" dirty="0">
                <a:solidFill>
                  <a:srgbClr val="FF0000"/>
                </a:solidFill>
                <a:latin typeface="Times New Roman" panose="02020603050405020304" pitchFamily="18" charset="0"/>
                <a:cs typeface="Times New Roman" panose="02020603050405020304" pitchFamily="18" charset="0"/>
              </a:rPr>
              <a:t>4.58%</a:t>
            </a:r>
            <a:r>
              <a:rPr lang="zh-TW" altLang="en-US" sz="2400" dirty="0">
                <a:latin typeface="Times New Roman" panose="02020603050405020304" pitchFamily="18" charset="0"/>
                <a:cs typeface="Times New Roman" panose="02020603050405020304" pitchFamily="18" charset="0"/>
              </a:rPr>
              <a:t>。</a:t>
            </a:r>
            <a:endParaRPr lang="en-US" altLang="zh-TW" sz="2400" dirty="0">
              <a:latin typeface="Times New Roman" panose="02020603050405020304" pitchFamily="18" charset="0"/>
              <a:cs typeface="Times New Roman" panose="02020603050405020304" pitchFamily="18" charset="0"/>
            </a:endParaRPr>
          </a:p>
          <a:p>
            <a:pPr marL="0" indent="0">
              <a:lnSpc>
                <a:spcPts val="2600"/>
              </a:lnSpc>
              <a:spcBef>
                <a:spcPts val="600"/>
              </a:spcBef>
              <a:buNone/>
            </a:pPr>
            <a:r>
              <a:rPr lang="zh-TW" altLang="en-US" sz="2400" dirty="0">
                <a:latin typeface="Times New Roman" panose="02020603050405020304" pitchFamily="18" charset="0"/>
                <a:cs typeface="Times New Roman" panose="02020603050405020304" pitchFamily="18" charset="0"/>
              </a:rPr>
              <a:t>潘永安</a:t>
            </a:r>
            <a:r>
              <a:rPr lang="en-US" altLang="zh-TW" sz="2400" dirty="0">
                <a:latin typeface="Times New Roman" panose="02020603050405020304" pitchFamily="18" charset="0"/>
                <a:cs typeface="Times New Roman" panose="02020603050405020304" pitchFamily="18" charset="0"/>
              </a:rPr>
              <a:t>〈</a:t>
            </a:r>
            <a:r>
              <a:rPr lang="zh-TW" altLang="en-US" sz="2400" dirty="0">
                <a:latin typeface="Times New Roman" panose="02020603050405020304" pitchFamily="18" charset="0"/>
                <a:cs typeface="Times New Roman" panose="02020603050405020304" pitchFamily="18" charset="0"/>
              </a:rPr>
              <a:t>埔里社地方熟蕃雜事</a:t>
            </a:r>
            <a:r>
              <a:rPr lang="en-US" altLang="zh-TW" sz="2400" dirty="0">
                <a:latin typeface="Times New Roman" panose="02020603050405020304" pitchFamily="18" charset="0"/>
                <a:cs typeface="Times New Roman" panose="02020603050405020304" pitchFamily="18" charset="0"/>
              </a:rPr>
              <a:t>〉</a:t>
            </a:r>
            <a:r>
              <a:rPr lang="zh-TW" altLang="en-US" sz="2400" dirty="0">
                <a:latin typeface="Times New Roman" panose="02020603050405020304" pitchFamily="18" charset="0"/>
                <a:cs typeface="Times New Roman" panose="02020603050405020304" pitchFamily="18" charset="0"/>
              </a:rPr>
              <a:t>一文於前述人口資料後概述遷離原居地至埔里的原因如下：</a:t>
            </a:r>
          </a:p>
          <a:p>
            <a:pPr marL="400050" lvl="1" indent="0">
              <a:lnSpc>
                <a:spcPts val="2600"/>
              </a:lnSpc>
              <a:spcBef>
                <a:spcPts val="600"/>
              </a:spcBef>
              <a:buNone/>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埔里社熟蕃與漢人外交內絕，因漢人視熟蕃人為蠢物，故每每以詭計假誣妄告于官，是以熟蕃之田園多多被彼等欺侮。原來我等在岸裡大社住居，被漢人欺侮，故避在此處，而漢人又追尾而至于此地。我熟蕃人無可奈何，止有憾怨而已。（伊能文庫</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M011</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150-151</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a:t>
            </a:r>
          </a:p>
          <a:p>
            <a:pPr marL="0" indent="0">
              <a:lnSpc>
                <a:spcPts val="2600"/>
              </a:lnSpc>
              <a:spcBef>
                <a:spcPts val="600"/>
              </a:spcBef>
              <a:buNone/>
            </a:pPr>
            <a:r>
              <a:rPr lang="zh-TW" altLang="en-US" sz="2400" dirty="0">
                <a:latin typeface="Times New Roman" panose="02020603050405020304" pitchFamily="18" charset="0"/>
                <a:cs typeface="Times New Roman" panose="02020603050405020304" pitchFamily="18" charset="0"/>
              </a:rPr>
              <a:t>潘永安對於遷移原因的說法與感受看似老生常談，然</a:t>
            </a:r>
            <a:r>
              <a:rPr lang="zh-TW" altLang="en-US" sz="2400" dirty="0">
                <a:solidFill>
                  <a:srgbClr val="FF0000"/>
                </a:solidFill>
                <a:latin typeface="Times New Roman" panose="02020603050405020304" pitchFamily="18" charset="0"/>
                <a:cs typeface="Times New Roman" panose="02020603050405020304" pitchFamily="18" charset="0"/>
              </a:rPr>
              <a:t>中部熟番因漢人豪強武力失控下日趨嚴重的債剝典佔而失去產業，大部分人口遷往埔里開墾維生，不僅構成埔里熟番共同的說詞，事實上也與日治初人口及土地調查資料顯示的現象吻合一致。</a:t>
            </a:r>
          </a:p>
        </p:txBody>
      </p:sp>
    </p:spTree>
    <p:extLst>
      <p:ext uri="{BB962C8B-B14F-4D97-AF65-F5344CB8AC3E}">
        <p14:creationId xmlns:p14="http://schemas.microsoft.com/office/powerpoint/2010/main" val="208834858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內容版面配置區 2"/>
          <p:cNvSpPr>
            <a:spLocks noGrp="1"/>
          </p:cNvSpPr>
          <p:nvPr>
            <p:ph idx="1"/>
          </p:nvPr>
        </p:nvSpPr>
        <p:spPr>
          <a:xfrm>
            <a:off x="467544" y="116632"/>
            <a:ext cx="8784976" cy="6705509"/>
          </a:xfrm>
        </p:spPr>
        <p:txBody>
          <a:bodyPr/>
          <a:lstStyle/>
          <a:p>
            <a:pPr marL="0" indent="0">
              <a:lnSpc>
                <a:spcPts val="2600"/>
              </a:lnSpc>
              <a:spcBef>
                <a:spcPts val="600"/>
              </a:spcBef>
              <a:buNone/>
            </a:pPr>
            <a:r>
              <a:rPr lang="zh-TW" altLang="en-US" sz="2400" dirty="0"/>
              <a:t>中部熟番集體遷移埔里，岸裡社群雖未帶頭，卻自始未曾缺席。起初籌劃入墾埔里時，不只社眾派參與，社主派，乃至潘家（潘春文）本身亦同預其事。然而，實際入墾時，整個社群卻</a:t>
            </a:r>
            <a:r>
              <a:rPr lang="zh-TW" altLang="en-US" sz="2400" dirty="0">
                <a:solidFill>
                  <a:srgbClr val="FF0000"/>
                </a:solidFill>
              </a:rPr>
              <a:t>不似噶瑪蘭遷徙時積極帶頭且構成主力，而是消極跟隨</a:t>
            </a:r>
            <a:r>
              <a:rPr lang="zh-TW" altLang="en-US" sz="2400" dirty="0"/>
              <a:t>。</a:t>
            </a:r>
            <a:endParaRPr lang="en-US" altLang="zh-TW" sz="2400" dirty="0"/>
          </a:p>
          <a:p>
            <a:pPr marL="0" indent="0">
              <a:lnSpc>
                <a:spcPts val="2600"/>
              </a:lnSpc>
              <a:spcBef>
                <a:spcPts val="600"/>
              </a:spcBef>
              <a:buNone/>
            </a:pPr>
            <a:r>
              <a:rPr lang="zh-TW" altLang="en-US" sz="2400" dirty="0"/>
              <a:t>岸裡社群參與埔里開墾的程度，</a:t>
            </a:r>
            <a:r>
              <a:rPr lang="zh-TW" altLang="en-US" sz="2400" dirty="0">
                <a:solidFill>
                  <a:srgbClr val="FF0000"/>
                </a:solidFill>
              </a:rPr>
              <a:t>相對於「南番」，堪稱是先弱後強</a:t>
            </a:r>
            <a:r>
              <a:rPr lang="zh-TW" altLang="en-US" sz="2400" dirty="0"/>
              <a:t>。岸裡社群個別分社的參與則以</a:t>
            </a:r>
            <a:r>
              <a:rPr lang="zh-TW" altLang="en-US" sz="2400" dirty="0">
                <a:solidFill>
                  <a:srgbClr val="FF0000"/>
                </a:solidFill>
              </a:rPr>
              <a:t>邊陲分社居多、在先且直接，核心社居少、在後且間接</a:t>
            </a:r>
            <a:r>
              <a:rPr lang="zh-TW" altLang="en-US" sz="2400" dirty="0"/>
              <a:t>。</a:t>
            </a:r>
            <a:endParaRPr lang="en-US" altLang="zh-TW" sz="2400" dirty="0"/>
          </a:p>
          <a:p>
            <a:pPr marL="0" indent="0">
              <a:lnSpc>
                <a:spcPts val="2600"/>
              </a:lnSpc>
              <a:spcBef>
                <a:spcPts val="600"/>
              </a:spcBef>
              <a:buNone/>
            </a:pPr>
            <a:r>
              <a:rPr lang="zh-TW" altLang="en-US" sz="2400" dirty="0"/>
              <a:t>先入墾的熟番既已先據有較為適耕和安全的土地，以及取得先佔的利益；後來者也只能遷就較差的土地或付出額外費用尋求原佔有者轉讓。反映在岸裡社群分得的埔里土地上則是，</a:t>
            </a:r>
            <a:r>
              <a:rPr lang="zh-TW" altLang="en-US" sz="2400" dirty="0">
                <a:solidFill>
                  <a:srgbClr val="FF0000"/>
                </a:solidFill>
              </a:rPr>
              <a:t>早期少、晚期多，核心地少，邊緣地多</a:t>
            </a:r>
            <a:r>
              <a:rPr lang="zh-TW" altLang="en-US" sz="2400" dirty="0"/>
              <a:t>。</a:t>
            </a:r>
            <a:endParaRPr lang="en-US" altLang="zh-TW" sz="2400" dirty="0"/>
          </a:p>
          <a:p>
            <a:pPr marL="0" indent="0">
              <a:lnSpc>
                <a:spcPts val="2600"/>
              </a:lnSpc>
              <a:spcBef>
                <a:spcPts val="600"/>
              </a:spcBef>
              <a:buNone/>
            </a:pPr>
            <a:r>
              <a:rPr lang="zh-TW" altLang="en-US" sz="2400" dirty="0"/>
              <a:t>考量抗拒漢人壓迫之能力的大小與開墾條件的難易所形成的驅力與拉力，</a:t>
            </a:r>
            <a:r>
              <a:rPr lang="zh-TW" altLang="en-US" sz="2400" dirty="0">
                <a:solidFill>
                  <a:srgbClr val="FF0000"/>
                </a:solidFill>
              </a:rPr>
              <a:t>經濟條件及集體對抗漢人能力較強的熟番社（如岸裡社群）反而較晚大舉入墾，而岸裡社群內較核心和既得利益的分社（岸裡大社）同理也較遲入墾。然而，一旦開墾有成，卻又不免招來具有權勢之熟番（如屯官潘維和）的覬覦與染指</a:t>
            </a:r>
            <a:r>
              <a:rPr lang="zh-TW" altLang="en-US" sz="2400" dirty="0"/>
              <a:t>。</a:t>
            </a:r>
            <a:endParaRPr lang="en-US" altLang="zh-TW" sz="2400" dirty="0"/>
          </a:p>
          <a:p>
            <a:pPr marL="0" indent="0">
              <a:lnSpc>
                <a:spcPts val="2600"/>
              </a:lnSpc>
              <a:spcBef>
                <a:spcPts val="600"/>
              </a:spcBef>
              <a:buNone/>
            </a:pPr>
            <a:r>
              <a:rPr lang="zh-TW" altLang="en-US" sz="2400" dirty="0"/>
              <a:t>直到埔里設官治理，先前因開墾先後及勢豪強佔而引起的土地紛爭才得以逐漸擺脫權勢威逼及暴力對抗，經公處理仲裁，而埔、眉生番（化番）僅存土地權益的保護也方得逐步落實。</a:t>
            </a:r>
            <a:endParaRPr lang="en-US" altLang="zh-TW" sz="2400" dirty="0"/>
          </a:p>
        </p:txBody>
      </p:sp>
    </p:spTree>
    <p:extLst>
      <p:ext uri="{BB962C8B-B14F-4D97-AF65-F5344CB8AC3E}">
        <p14:creationId xmlns:p14="http://schemas.microsoft.com/office/powerpoint/2010/main" val="57545957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內容版面配置區 2"/>
          <p:cNvSpPr>
            <a:spLocks noGrp="1"/>
          </p:cNvSpPr>
          <p:nvPr>
            <p:ph idx="1"/>
          </p:nvPr>
        </p:nvSpPr>
        <p:spPr>
          <a:xfrm>
            <a:off x="683568" y="36738"/>
            <a:ext cx="8352928" cy="6776638"/>
          </a:xfrm>
        </p:spPr>
        <p:txBody>
          <a:bodyPr/>
          <a:lstStyle/>
          <a:p>
            <a:pPr marL="0" indent="0">
              <a:lnSpc>
                <a:spcPts val="3200"/>
              </a:lnSpc>
              <a:spcBef>
                <a:spcPts val="1200"/>
              </a:spcBef>
              <a:spcAft>
                <a:spcPts val="600"/>
              </a:spcAft>
              <a:buNone/>
            </a:pPr>
            <a:r>
              <a:rPr lang="zh-TW" altLang="en-US" dirty="0"/>
              <a:t>中部平埔族兩次大出走的原因及結果比較</a:t>
            </a:r>
            <a:endParaRPr lang="en-US" altLang="zh-TW" dirty="0"/>
          </a:p>
          <a:p>
            <a:pPr marL="0" indent="0">
              <a:lnSpc>
                <a:spcPts val="3200"/>
              </a:lnSpc>
              <a:spcBef>
                <a:spcPts val="600"/>
              </a:spcBef>
              <a:spcAft>
                <a:spcPts val="600"/>
              </a:spcAft>
              <a:buNone/>
            </a:pPr>
            <a:r>
              <a:rPr lang="zh-TW" altLang="en-US" sz="2800" dirty="0"/>
              <a:t>第一次出走噶瑪蘭</a:t>
            </a:r>
            <a:endParaRPr lang="en-US" altLang="zh-TW" sz="2800" dirty="0"/>
          </a:p>
          <a:p>
            <a:pPr marL="400050" lvl="1" indent="0">
              <a:lnSpc>
                <a:spcPts val="3200"/>
              </a:lnSpc>
              <a:spcBef>
                <a:spcPts val="1200"/>
              </a:spcBef>
              <a:spcAft>
                <a:spcPts val="600"/>
              </a:spcAft>
              <a:buNone/>
            </a:pPr>
            <a:r>
              <a:rPr lang="zh-TW" altLang="en-US" dirty="0"/>
              <a:t>以岸裡社社主派／社眾派兩派系內鬥作為主因，加上阿里史社原漢流血衝突以及其他中部各社貧苦流離。</a:t>
            </a:r>
            <a:endParaRPr lang="en-US" altLang="zh-TW" dirty="0"/>
          </a:p>
          <a:p>
            <a:pPr marL="400050" lvl="1" indent="0">
              <a:lnSpc>
                <a:spcPts val="3200"/>
              </a:lnSpc>
              <a:spcBef>
                <a:spcPts val="600"/>
              </a:spcBef>
              <a:spcAft>
                <a:spcPts val="600"/>
              </a:spcAft>
              <a:buNone/>
            </a:pPr>
            <a:r>
              <a:rPr lang="zh-TW" altLang="en-US" dirty="0"/>
              <a:t>攜械叛逃界外變成「生番」的熟番（屯番）：喪失對抗海盜的作用後，狡兔死走狗烹。</a:t>
            </a:r>
            <a:endParaRPr lang="en-US" altLang="zh-TW" dirty="0"/>
          </a:p>
          <a:p>
            <a:pPr marL="0" indent="0">
              <a:lnSpc>
                <a:spcPts val="3200"/>
              </a:lnSpc>
              <a:spcBef>
                <a:spcPts val="600"/>
              </a:spcBef>
              <a:spcAft>
                <a:spcPts val="600"/>
              </a:spcAft>
              <a:buNone/>
            </a:pPr>
            <a:r>
              <a:rPr lang="zh-TW" altLang="en-US" sz="2800" dirty="0"/>
              <a:t>第二次出走埔里</a:t>
            </a:r>
            <a:endParaRPr lang="en-US" altLang="zh-TW" sz="2800" dirty="0"/>
          </a:p>
          <a:p>
            <a:pPr marL="400050" lvl="1" indent="0">
              <a:lnSpc>
                <a:spcPts val="3200"/>
              </a:lnSpc>
              <a:spcBef>
                <a:spcPts val="600"/>
              </a:spcBef>
              <a:spcAft>
                <a:spcPts val="600"/>
              </a:spcAft>
              <a:buNone/>
            </a:pPr>
            <a:r>
              <a:rPr lang="zh-TW" altLang="en-US" dirty="0"/>
              <a:t>以漢人豪強債剝典佔熟番田園以及武力脅迫作為主因。</a:t>
            </a:r>
            <a:endParaRPr lang="en-US" altLang="zh-TW" dirty="0"/>
          </a:p>
          <a:p>
            <a:pPr marL="400050" lvl="1" indent="0">
              <a:lnSpc>
                <a:spcPts val="3200"/>
              </a:lnSpc>
              <a:spcBef>
                <a:spcPts val="600"/>
              </a:spcBef>
              <a:spcAft>
                <a:spcPts val="600"/>
              </a:spcAft>
              <a:buNone/>
            </a:pPr>
            <a:r>
              <a:rPr lang="zh-TW" altLang="en-US" dirty="0"/>
              <a:t>喪失界內田園的中部熟番為生計不得已越界進入埔里私墾，卻能記取噶瑪蘭前車之鑑，抗拒漢人混入，並且協助清廷對抗漢人叛亂，終得能在埔里納入界內設治之後保有辛苦墾成的田園。</a:t>
            </a:r>
            <a:endParaRPr lang="en-US" altLang="zh-TW" dirty="0"/>
          </a:p>
        </p:txBody>
      </p:sp>
    </p:spTree>
    <p:extLst>
      <p:ext uri="{BB962C8B-B14F-4D97-AF65-F5344CB8AC3E}">
        <p14:creationId xmlns:p14="http://schemas.microsoft.com/office/powerpoint/2010/main" val="228993016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539552" y="2708920"/>
            <a:ext cx="8229600" cy="1368152"/>
          </a:xfrm>
        </p:spPr>
        <p:txBody>
          <a:bodyPr/>
          <a:lstStyle/>
          <a:p>
            <a:r>
              <a:rPr lang="zh-TW" altLang="en-US" dirty="0"/>
              <a:t>結束</a:t>
            </a:r>
            <a:br>
              <a:rPr lang="en-US" altLang="zh-TW" dirty="0"/>
            </a:br>
            <a:r>
              <a:rPr lang="zh-TW" altLang="en-US" dirty="0"/>
              <a:t>敬請指正</a:t>
            </a:r>
          </a:p>
        </p:txBody>
      </p:sp>
    </p:spTree>
    <p:extLst>
      <p:ext uri="{BB962C8B-B14F-4D97-AF65-F5344CB8AC3E}">
        <p14:creationId xmlns:p14="http://schemas.microsoft.com/office/powerpoint/2010/main" val="3051838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146" name="Rectangle 3"/>
          <p:cNvSpPr>
            <a:spLocks noGrp="1" noChangeArrowheads="1"/>
          </p:cNvSpPr>
          <p:nvPr>
            <p:ph idx="1"/>
          </p:nvPr>
        </p:nvSpPr>
        <p:spPr>
          <a:xfrm>
            <a:off x="611560" y="476672"/>
            <a:ext cx="8424936" cy="6336704"/>
          </a:xfrm>
        </p:spPr>
        <p:txBody>
          <a:bodyPr/>
          <a:lstStyle/>
          <a:p>
            <a:pPr marL="0" indent="0" eaLnBrk="1" hangingPunct="1">
              <a:lnSpc>
                <a:spcPts val="3200"/>
              </a:lnSpc>
              <a:spcBef>
                <a:spcPts val="600"/>
              </a:spcBef>
              <a:spcAft>
                <a:spcPts val="0"/>
              </a:spcAft>
              <a:buNone/>
              <a:defRPr/>
            </a:pPr>
            <a:r>
              <a:rPr lang="zh-TW" altLang="en-US" sz="2400" dirty="0"/>
              <a:t>曾在當地任官的姚瑩作為事後的見證人，倒是忠實記載了潘賢文、茅格遭處決後，社眾面臨的最後命運：「</a:t>
            </a:r>
            <a:r>
              <a:rPr lang="zh-TW" altLang="en-US" sz="2400" dirty="0">
                <a:solidFill>
                  <a:srgbClr val="FF0000"/>
                </a:solidFill>
              </a:rPr>
              <a:t>漳人遂有羅東</a:t>
            </a:r>
            <a:r>
              <a:rPr lang="zh-TW" altLang="en-US" sz="2400" dirty="0"/>
              <a:t>」。</a:t>
            </a:r>
          </a:p>
          <a:p>
            <a:pPr marL="0" indent="0" eaLnBrk="1" hangingPunct="1">
              <a:lnSpc>
                <a:spcPts val="3200"/>
              </a:lnSpc>
              <a:spcBef>
                <a:spcPts val="600"/>
              </a:spcBef>
              <a:spcAft>
                <a:spcPts val="0"/>
              </a:spcAft>
              <a:buNone/>
              <a:defRPr/>
            </a:pPr>
            <a:r>
              <a:rPr lang="zh-TW" altLang="en-US" sz="2400" dirty="0"/>
              <a:t>至於</a:t>
            </a:r>
            <a:r>
              <a:rPr lang="zh-TW" altLang="en-US" sz="2400" dirty="0">
                <a:solidFill>
                  <a:srgbClr val="FF0000"/>
                </a:solidFill>
              </a:rPr>
              <a:t>漳人據有羅東，究竟是因為潘賢文與茅格率眾焚殺逐散屬下熟番所致，還是清廷幫忙除去兩人奏功</a:t>
            </a:r>
            <a:r>
              <a:rPr lang="zh-TW" altLang="en-US" sz="2400" dirty="0"/>
              <a:t>，留待賢明讀者自行判斷。</a:t>
            </a:r>
          </a:p>
          <a:p>
            <a:pPr marL="0" indent="0" eaLnBrk="1" hangingPunct="1">
              <a:lnSpc>
                <a:spcPts val="3200"/>
              </a:lnSpc>
              <a:spcBef>
                <a:spcPts val="600"/>
              </a:spcBef>
              <a:spcAft>
                <a:spcPts val="0"/>
              </a:spcAft>
              <a:buNone/>
              <a:defRPr/>
            </a:pPr>
            <a:r>
              <a:rPr lang="zh-TW" altLang="en-US" sz="2400" dirty="0"/>
              <a:t>羅東漳州人於嘉慶二十年</a:t>
            </a:r>
            <a:r>
              <a:rPr lang="en-US" altLang="zh-TW" sz="2400" dirty="0"/>
              <a:t>1815</a:t>
            </a:r>
            <a:r>
              <a:rPr lang="zh-TW" altLang="en-US" sz="2400" dirty="0"/>
              <a:t>募款蓋大眾爺廟（今</a:t>
            </a:r>
            <a:r>
              <a:rPr lang="zh-TW" altLang="en-US" sz="2400" dirty="0">
                <a:solidFill>
                  <a:srgbClr val="FF0000"/>
                </a:solidFill>
              </a:rPr>
              <a:t>羅東城隍廟</a:t>
            </a:r>
            <a:r>
              <a:rPr lang="zh-TW" altLang="en-US" sz="2400" dirty="0"/>
              <a:t>，即</a:t>
            </a:r>
            <a:r>
              <a:rPr lang="zh-TW" altLang="en-US" sz="2400" dirty="0">
                <a:solidFill>
                  <a:srgbClr val="FF0000"/>
                </a:solidFill>
              </a:rPr>
              <a:t>慈德寺</a:t>
            </a:r>
            <a:r>
              <a:rPr lang="zh-TW" altLang="en-US" sz="2400" dirty="0"/>
              <a:t>）。廟內</a:t>
            </a:r>
            <a:r>
              <a:rPr lang="en-US" altLang="zh-TW" sz="2400" dirty="0"/>
              <a:t>〈</a:t>
            </a:r>
            <a:r>
              <a:rPr lang="zh-TW" altLang="en-US" sz="2400" dirty="0"/>
              <a:t>羅東城隍廟興建沿革</a:t>
            </a:r>
            <a:r>
              <a:rPr lang="en-US" altLang="zh-TW" sz="2400" dirty="0"/>
              <a:t>〉</a:t>
            </a:r>
            <a:r>
              <a:rPr lang="zh-TW" altLang="en-US" sz="2400" dirty="0"/>
              <a:t>碑文追溯：</a:t>
            </a:r>
            <a:r>
              <a:rPr lang="zh-TW" altLang="en-US" sz="2400" dirty="0">
                <a:solidFill>
                  <a:srgbClr val="000000"/>
                </a:solidFill>
              </a:rPr>
              <a:t>「來自彰化、臺中地區平埔族千餘人移居本地後，在拓墾過程中，因土地爭奪，種族衝突，罹難者不計其數」，</a:t>
            </a:r>
            <a:r>
              <a:rPr lang="zh-TW" altLang="en-US" sz="2400" dirty="0">
                <a:solidFill>
                  <a:srgbClr val="FF0000"/>
                </a:solidFill>
              </a:rPr>
              <a:t>「為安奉無人祭祀的靈位」，</a:t>
            </a:r>
            <a:r>
              <a:rPr lang="zh-TW" altLang="en-US" sz="2400" dirty="0"/>
              <a:t>而蓋廟</a:t>
            </a:r>
            <a:r>
              <a:rPr lang="zh-TW" altLang="en-US" sz="2400" dirty="0">
                <a:solidFill>
                  <a:srgbClr val="FF0000"/>
                </a:solidFill>
              </a:rPr>
              <a:t>「供奉大眾爺」</a:t>
            </a:r>
            <a:r>
              <a:rPr lang="zh-TW" altLang="en-US" sz="2400" dirty="0"/>
              <a:t>。似乎因為奉祀這些熟番的無主孤魂，本廟也被當地人稱作「</a:t>
            </a:r>
            <a:r>
              <a:rPr lang="zh-TW" altLang="en-US" sz="2400" dirty="0">
                <a:solidFill>
                  <a:srgbClr val="FF0000"/>
                </a:solidFill>
              </a:rPr>
              <a:t>番仔廟</a:t>
            </a:r>
            <a:r>
              <a:rPr lang="zh-TW" altLang="en-US" sz="2400" dirty="0"/>
              <a:t>」。</a:t>
            </a:r>
            <a:endParaRPr lang="en-US" altLang="zh-TW" sz="2400" dirty="0"/>
          </a:p>
          <a:p>
            <a:pPr marL="0" indent="0" eaLnBrk="1" hangingPunct="1">
              <a:lnSpc>
                <a:spcPts val="3200"/>
              </a:lnSpc>
              <a:spcBef>
                <a:spcPts val="600"/>
              </a:spcBef>
              <a:spcAft>
                <a:spcPts val="0"/>
              </a:spcAft>
              <a:buNone/>
              <a:defRPr/>
            </a:pPr>
            <a:r>
              <a:rPr lang="zh-TW" altLang="en-US" sz="2400" dirty="0"/>
              <a:t>羅東漳人自覺對潘賢文、茅格有所虧欠加上發生瘟疫，大眾爺廟建立五年後（嘉慶二十五年</a:t>
            </a:r>
            <a:r>
              <a:rPr lang="en-US" altLang="zh-TW" sz="2400" dirty="0"/>
              <a:t>1820</a:t>
            </a:r>
            <a:r>
              <a:rPr lang="zh-TW" altLang="en-US" sz="2400" dirty="0"/>
              <a:t>，潘賢文死後十年），廟內設置「</a:t>
            </a:r>
            <a:r>
              <a:rPr lang="zh-TW" altLang="en-US" sz="2400" dirty="0">
                <a:solidFill>
                  <a:srgbClr val="FF0000"/>
                </a:solidFill>
              </a:rPr>
              <a:t>羅東功德主</a:t>
            </a:r>
            <a:r>
              <a:rPr lang="zh-TW" altLang="en-US" sz="2400" dirty="0"/>
              <a:t>」牌位，祭祀潘賢文、茅格兩人。</a:t>
            </a:r>
            <a:endParaRPr lang="en-US" altLang="zh-TW" sz="2400" dirty="0"/>
          </a:p>
        </p:txBody>
      </p:sp>
    </p:spTree>
    <p:extLst>
      <p:ext uri="{BB962C8B-B14F-4D97-AF65-F5344CB8AC3E}">
        <p14:creationId xmlns:p14="http://schemas.microsoft.com/office/powerpoint/2010/main" val="317790041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6D390138-DF78-44DB-A6F6-484869E6AF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560851"/>
            <a:ext cx="8604448" cy="5736299"/>
          </a:xfrm>
          <a:prstGeom prst="rect">
            <a:avLst/>
          </a:prstGeom>
        </p:spPr>
      </p:pic>
      <p:sp>
        <p:nvSpPr>
          <p:cNvPr id="2" name="矩形 1">
            <a:extLst>
              <a:ext uri="{FF2B5EF4-FFF2-40B4-BE49-F238E27FC236}">
                <a16:creationId xmlns:a16="http://schemas.microsoft.com/office/drawing/2014/main" id="{98334541-EEB7-406E-92FA-F3842EC6EC26}"/>
              </a:ext>
            </a:extLst>
          </p:cNvPr>
          <p:cNvSpPr/>
          <p:nvPr/>
        </p:nvSpPr>
        <p:spPr>
          <a:xfrm>
            <a:off x="4716016" y="1340768"/>
            <a:ext cx="648072" cy="17281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srgbClr val="FFFFFF"/>
              </a:solidFill>
              <a:effectLst/>
              <a:uLnTx/>
              <a:uFillTx/>
              <a:latin typeface="Times New Roman"/>
              <a:ea typeface="新細明體"/>
              <a:cs typeface="+mn-cs"/>
            </a:endParaRPr>
          </a:p>
        </p:txBody>
      </p:sp>
      <p:sp>
        <p:nvSpPr>
          <p:cNvPr id="4" name="矩形 3">
            <a:extLst>
              <a:ext uri="{FF2B5EF4-FFF2-40B4-BE49-F238E27FC236}">
                <a16:creationId xmlns:a16="http://schemas.microsoft.com/office/drawing/2014/main" id="{441B8907-0193-408D-A27C-38B885AA70D6}"/>
              </a:ext>
            </a:extLst>
          </p:cNvPr>
          <p:cNvSpPr/>
          <p:nvPr/>
        </p:nvSpPr>
        <p:spPr>
          <a:xfrm>
            <a:off x="3635896" y="4221088"/>
            <a:ext cx="648072" cy="17281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srgbClr val="FFFFFF"/>
              </a:solidFill>
              <a:effectLst/>
              <a:uLnTx/>
              <a:uFillTx/>
              <a:latin typeface="Times New Roman"/>
              <a:ea typeface="新細明體"/>
              <a:cs typeface="+mn-cs"/>
            </a:endParaRPr>
          </a:p>
        </p:txBody>
      </p:sp>
    </p:spTree>
    <p:extLst>
      <p:ext uri="{BB962C8B-B14F-4D97-AF65-F5344CB8AC3E}">
        <p14:creationId xmlns:p14="http://schemas.microsoft.com/office/powerpoint/2010/main" val="196794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7282" name="Picture 4" descr="賢文茅格神位"/>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7588" y="44450"/>
            <a:ext cx="4570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33685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143000" y="1146352"/>
            <a:ext cx="6857999" cy="4565296"/>
          </a:xfrm>
          <a:prstGeom prst="rect">
            <a:avLst/>
          </a:prstGeom>
        </p:spPr>
      </p:pic>
      <p:sp>
        <p:nvSpPr>
          <p:cNvPr id="5" name="文字方塊 4">
            <a:extLst>
              <a:ext uri="{FF2B5EF4-FFF2-40B4-BE49-F238E27FC236}">
                <a16:creationId xmlns:a16="http://schemas.microsoft.com/office/drawing/2014/main" id="{19C1623D-0673-4BDB-8543-109B03D1F5C8}"/>
              </a:ext>
            </a:extLst>
          </p:cNvPr>
          <p:cNvSpPr txBox="1"/>
          <p:nvPr/>
        </p:nvSpPr>
        <p:spPr>
          <a:xfrm>
            <a:off x="6948264" y="584684"/>
            <a:ext cx="553998" cy="5688632"/>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Times New Roman" pitchFamily="18" charset="0"/>
                <a:ea typeface="新細明體" pitchFamily="18" charset="-120"/>
                <a:cs typeface="+mn-cs"/>
              </a:rPr>
              <a:t>功德堂牆面鐫刻「羅東功德主沿革」碑文</a:t>
            </a:r>
          </a:p>
        </p:txBody>
      </p:sp>
    </p:spTree>
    <p:extLst>
      <p:ext uri="{BB962C8B-B14F-4D97-AF65-F5344CB8AC3E}">
        <p14:creationId xmlns:p14="http://schemas.microsoft.com/office/powerpoint/2010/main" val="20060339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146" name="Rectangle 3"/>
          <p:cNvSpPr>
            <a:spLocks noGrp="1" noChangeArrowheads="1"/>
          </p:cNvSpPr>
          <p:nvPr>
            <p:ph idx="1"/>
          </p:nvPr>
        </p:nvSpPr>
        <p:spPr>
          <a:xfrm>
            <a:off x="611560" y="692696"/>
            <a:ext cx="8424936" cy="6120680"/>
          </a:xfrm>
        </p:spPr>
        <p:txBody>
          <a:bodyPr/>
          <a:lstStyle/>
          <a:p>
            <a:pPr marL="0" indent="0" eaLnBrk="1" hangingPunct="1">
              <a:lnSpc>
                <a:spcPts val="3600"/>
              </a:lnSpc>
              <a:spcBef>
                <a:spcPts val="600"/>
              </a:spcBef>
              <a:spcAft>
                <a:spcPts val="0"/>
              </a:spcAft>
              <a:buNone/>
              <a:defRPr/>
            </a:pPr>
            <a:r>
              <a:rPr lang="zh-TW" altLang="en-US" sz="2800" dirty="0"/>
              <a:t>「</a:t>
            </a:r>
            <a:r>
              <a:rPr lang="zh-TW" altLang="en-US" sz="2800" dirty="0">
                <a:solidFill>
                  <a:srgbClr val="FF0000"/>
                </a:solidFill>
              </a:rPr>
              <a:t>內應</a:t>
            </a:r>
            <a:r>
              <a:rPr lang="zh-TW" altLang="en-US" sz="2800" dirty="0"/>
              <a:t>說」（寺廟台帳</a:t>
            </a:r>
            <a:r>
              <a:rPr lang="en-US" altLang="zh-TW" sz="2800" dirty="0"/>
              <a:t>1930s</a:t>
            </a:r>
            <a:r>
              <a:rPr lang="zh-TW" altLang="en-US" sz="2800" dirty="0"/>
              <a:t>）、「</a:t>
            </a:r>
            <a:r>
              <a:rPr lang="zh-TW" altLang="en-US" sz="2800" dirty="0">
                <a:solidFill>
                  <a:srgbClr val="FF0000"/>
                </a:solidFill>
              </a:rPr>
              <a:t>吳鳳</a:t>
            </a:r>
            <a:r>
              <a:rPr lang="zh-TW" altLang="en-US" sz="2800" dirty="0"/>
              <a:t>說」（今說）</a:t>
            </a:r>
            <a:endParaRPr lang="en-US" altLang="zh-TW" sz="2800" dirty="0"/>
          </a:p>
          <a:p>
            <a:pPr marL="0" indent="0" eaLnBrk="1" hangingPunct="1">
              <a:lnSpc>
                <a:spcPts val="3600"/>
              </a:lnSpc>
              <a:spcBef>
                <a:spcPts val="600"/>
              </a:spcBef>
              <a:spcAft>
                <a:spcPts val="0"/>
              </a:spcAft>
              <a:buNone/>
              <a:defRPr/>
            </a:pPr>
            <a:r>
              <a:rPr lang="zh-TW" altLang="en-US" sz="2400" dirty="0"/>
              <a:t>功德堂碑文內稱「漢人與番人互市，施藥療疾，</a:t>
            </a:r>
            <a:r>
              <a:rPr lang="zh-TW" altLang="en-US" sz="2400" dirty="0">
                <a:solidFill>
                  <a:srgbClr val="FF0000"/>
                </a:solidFill>
              </a:rPr>
              <a:t>獲番酋賢文、茅格信任，始允漢人入墾（羅東）</a:t>
            </a:r>
            <a:r>
              <a:rPr lang="zh-TW" altLang="en-US" sz="2400" dirty="0"/>
              <a:t>」，而</a:t>
            </a:r>
            <a:r>
              <a:rPr lang="zh-TW" altLang="en-US" sz="2400" dirty="0">
                <a:solidFill>
                  <a:srgbClr val="FF0000"/>
                </a:solidFill>
              </a:rPr>
              <a:t>漢人入墾「爭耕」，「引起番族不滿」，導致潘賢文與茅格「被殺」</a:t>
            </a:r>
            <a:r>
              <a:rPr lang="zh-TW" altLang="en-US" sz="2400" dirty="0"/>
              <a:t>。</a:t>
            </a:r>
            <a:endParaRPr lang="en-US" altLang="zh-TW" sz="2400" dirty="0"/>
          </a:p>
          <a:p>
            <a:pPr marL="0" indent="0" eaLnBrk="1" hangingPunct="1">
              <a:lnSpc>
                <a:spcPts val="3600"/>
              </a:lnSpc>
              <a:spcBef>
                <a:spcPts val="600"/>
              </a:spcBef>
              <a:spcAft>
                <a:spcPts val="0"/>
              </a:spcAft>
              <a:buNone/>
              <a:defRPr/>
            </a:pPr>
            <a:r>
              <a:rPr lang="zh-TW" altLang="en-US" sz="2400" dirty="0"/>
              <a:t>一位地方傳說中能藉由瘟疫迫使漢人不得不承認他的開墾「功德」而豎立牌位奉祀的陰神， 終究還是沒有辦法制止羅東當地漢人把他呈現為</a:t>
            </a:r>
            <a:r>
              <a:rPr lang="zh-TW" altLang="en-US" sz="2400" dirty="0">
                <a:solidFill>
                  <a:srgbClr val="FF0000"/>
                </a:solidFill>
              </a:rPr>
              <a:t>一位因為過度親近漢人而開罪族人，以致被同族殺害而犧牲的「番酋」</a:t>
            </a:r>
            <a:r>
              <a:rPr lang="zh-TW" altLang="en-US" sz="2400" dirty="0"/>
              <a:t>。</a:t>
            </a:r>
          </a:p>
          <a:p>
            <a:pPr marL="0" indent="0" eaLnBrk="1" hangingPunct="1">
              <a:lnSpc>
                <a:spcPts val="3600"/>
              </a:lnSpc>
              <a:spcBef>
                <a:spcPts val="0"/>
              </a:spcBef>
              <a:spcAft>
                <a:spcPts val="0"/>
              </a:spcAft>
              <a:buNone/>
              <a:defRPr/>
            </a:pPr>
            <a:endParaRPr lang="en-US" altLang="zh-TW" sz="2400" dirty="0"/>
          </a:p>
        </p:txBody>
      </p:sp>
    </p:spTree>
    <p:extLst>
      <p:ext uri="{BB962C8B-B14F-4D97-AF65-F5344CB8AC3E}">
        <p14:creationId xmlns:p14="http://schemas.microsoft.com/office/powerpoint/2010/main" val="146498754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578" name="Picture 2" descr="%E5%BC%B5%E9%81%94%E4%BA%AC%E5%83%8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1688" y="115888"/>
            <a:ext cx="5049837" cy="6742112"/>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a:extLst>
              <a:ext uri="{FF2B5EF4-FFF2-40B4-BE49-F238E27FC236}">
                <a16:creationId xmlns:a16="http://schemas.microsoft.com/office/drawing/2014/main" id="{24171F80-4635-4903-9B33-347E0279B54B}"/>
              </a:ext>
            </a:extLst>
          </p:cNvPr>
          <p:cNvSpPr txBox="1"/>
          <p:nvPr/>
        </p:nvSpPr>
        <p:spPr>
          <a:xfrm>
            <a:off x="7236296" y="1382286"/>
            <a:ext cx="553998" cy="4093428"/>
          </a:xfrm>
          <a:prstGeom prst="rect">
            <a:avLst/>
          </a:prstGeom>
          <a:noFill/>
        </p:spPr>
        <p:txBody>
          <a:bodyPr vert="eaVert" wrap="none" rtlCol="0">
            <a:spAutoFit/>
          </a:bodyPr>
          <a:lstStyle/>
          <a:p>
            <a:r>
              <a:rPr lang="zh-TW" altLang="en-US" sz="2400" dirty="0">
                <a:solidFill>
                  <a:srgbClr val="FFC000"/>
                </a:solidFill>
              </a:rPr>
              <a:t>主持割地換水的漢通事張達京</a:t>
            </a:r>
          </a:p>
        </p:txBody>
      </p:sp>
    </p:spTree>
    <p:extLst>
      <p:ext uri="{BB962C8B-B14F-4D97-AF65-F5344CB8AC3E}">
        <p14:creationId xmlns:p14="http://schemas.microsoft.com/office/powerpoint/2010/main" val="10549260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9938" name="Picture 11" descr="敦仔圖AH1632(1-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1438" y="0"/>
            <a:ext cx="3921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a:extLst>
              <a:ext uri="{FF2B5EF4-FFF2-40B4-BE49-F238E27FC236}">
                <a16:creationId xmlns:a16="http://schemas.microsoft.com/office/drawing/2014/main" id="{04625412-34CE-4FDA-A488-D476EDC16EFA}"/>
              </a:ext>
            </a:extLst>
          </p:cNvPr>
          <p:cNvSpPr txBox="1"/>
          <p:nvPr/>
        </p:nvSpPr>
        <p:spPr>
          <a:xfrm>
            <a:off x="6660232" y="2151728"/>
            <a:ext cx="553998" cy="2554545"/>
          </a:xfrm>
          <a:prstGeom prst="rect">
            <a:avLst/>
          </a:prstGeom>
          <a:noFill/>
        </p:spPr>
        <p:txBody>
          <a:bodyPr vert="eaVert" wrap="none" rtlCol="0">
            <a:spAutoFit/>
          </a:bodyPr>
          <a:lstStyle/>
          <a:p>
            <a:r>
              <a:rPr lang="zh-TW" altLang="en-US" sz="2400" dirty="0">
                <a:solidFill>
                  <a:srgbClr val="FFC000"/>
                </a:solidFill>
              </a:rPr>
              <a:t>首任番通事潘敦仔</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4449" y="0"/>
            <a:ext cx="5055101" cy="6858000"/>
          </a:xfrm>
          <a:prstGeom prst="rect">
            <a:avLst/>
          </a:prstGeom>
        </p:spPr>
      </p:pic>
      <p:sp>
        <p:nvSpPr>
          <p:cNvPr id="3" name="文字方塊 2"/>
          <p:cNvSpPr txBox="1"/>
          <p:nvPr/>
        </p:nvSpPr>
        <p:spPr>
          <a:xfrm>
            <a:off x="7236296" y="1390274"/>
            <a:ext cx="553998" cy="4077453"/>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Times New Roman" pitchFamily="18" charset="0"/>
                <a:ea typeface="新細明體" pitchFamily="18" charset="-120"/>
                <a:cs typeface="+mn-cs"/>
              </a:rPr>
              <a:t>大甲溪南岸裡新社土地分區圖</a:t>
            </a:r>
          </a:p>
        </p:txBody>
      </p:sp>
      <p:sp>
        <p:nvSpPr>
          <p:cNvPr id="5" name="橢圓 4">
            <a:extLst>
              <a:ext uri="{FF2B5EF4-FFF2-40B4-BE49-F238E27FC236}">
                <a16:creationId xmlns:a16="http://schemas.microsoft.com/office/drawing/2014/main" id="{5E3DEC8C-83B0-46AB-8ABD-010B4951098D}"/>
              </a:ext>
            </a:extLst>
          </p:cNvPr>
          <p:cNvSpPr/>
          <p:nvPr/>
        </p:nvSpPr>
        <p:spPr>
          <a:xfrm rot="2795513">
            <a:off x="3997744" y="2230933"/>
            <a:ext cx="1119797" cy="2278507"/>
          </a:xfrm>
          <a:prstGeom prst="ellipse">
            <a:avLst/>
          </a:prstGeom>
          <a:noFill/>
          <a:ln w="19050">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146" name="Rectangle 3"/>
          <p:cNvSpPr>
            <a:spLocks noGrp="1" noChangeArrowheads="1"/>
          </p:cNvSpPr>
          <p:nvPr>
            <p:ph idx="1"/>
          </p:nvPr>
        </p:nvSpPr>
        <p:spPr>
          <a:xfrm>
            <a:off x="611560" y="908720"/>
            <a:ext cx="8424936" cy="5832648"/>
          </a:xfrm>
        </p:spPr>
        <p:txBody>
          <a:bodyPr/>
          <a:lstStyle/>
          <a:p>
            <a:pPr marL="0" indent="0" algn="ctr" eaLnBrk="1" hangingPunct="1">
              <a:lnSpc>
                <a:spcPts val="3000"/>
              </a:lnSpc>
              <a:spcBef>
                <a:spcPts val="1200"/>
              </a:spcBef>
              <a:spcAft>
                <a:spcPts val="600"/>
              </a:spcAft>
              <a:buFontTx/>
              <a:buNone/>
              <a:defRPr/>
            </a:pPr>
            <a:r>
              <a:rPr lang="zh-TW" altLang="en-US" dirty="0">
                <a:latin typeface="標楷體" panose="03000509000000000000" pitchFamily="65" charset="-120"/>
                <a:ea typeface="標楷體" panose="03000509000000000000" pitchFamily="65" charset="-120"/>
              </a:rPr>
              <a:t>中部平埔族第一次大出走</a:t>
            </a:r>
            <a:endParaRPr lang="en-US" altLang="zh-TW" dirty="0">
              <a:latin typeface="標楷體" panose="03000509000000000000" pitchFamily="65" charset="-120"/>
              <a:ea typeface="標楷體" panose="03000509000000000000" pitchFamily="65" charset="-120"/>
            </a:endParaRPr>
          </a:p>
          <a:p>
            <a:pPr marL="0" indent="0" eaLnBrk="1" hangingPunct="1">
              <a:lnSpc>
                <a:spcPts val="3000"/>
              </a:lnSpc>
              <a:spcBef>
                <a:spcPts val="1200"/>
              </a:spcBef>
              <a:spcAft>
                <a:spcPts val="600"/>
              </a:spcAft>
              <a:buFontTx/>
              <a:buNone/>
              <a:defRPr/>
            </a:pPr>
            <a:r>
              <a:rPr lang="zh-TW" altLang="en-US" sz="2400" dirty="0">
                <a:latin typeface="標楷體" panose="03000509000000000000" pitchFamily="65" charset="-120"/>
                <a:ea typeface="標楷體" panose="03000509000000000000" pitchFamily="65" charset="-120"/>
              </a:rPr>
              <a:t>（嘉慶）九年</a:t>
            </a:r>
            <a:r>
              <a:rPr lang="en-US" altLang="zh-TW" sz="2400" dirty="0">
                <a:ea typeface="標楷體" panose="03000509000000000000" pitchFamily="65" charset="-120"/>
              </a:rPr>
              <a:t>1804</a:t>
            </a:r>
            <a:r>
              <a:rPr lang="zh-TW" altLang="en-US" sz="2400" dirty="0">
                <a:latin typeface="標楷體" panose="03000509000000000000" pitchFamily="65" charset="-120"/>
                <a:ea typeface="標楷體" panose="03000509000000000000" pitchFamily="65" charset="-120"/>
              </a:rPr>
              <a:t>，有彰化社番首</a:t>
            </a:r>
            <a:r>
              <a:rPr lang="zh-TW" altLang="en-US" sz="2400" dirty="0">
                <a:solidFill>
                  <a:srgbClr val="FF0000"/>
                </a:solidFill>
                <a:latin typeface="標楷體" panose="03000509000000000000" pitchFamily="65" charset="-120"/>
                <a:ea typeface="標楷體" panose="03000509000000000000" pitchFamily="65" charset="-120"/>
              </a:rPr>
              <a:t>潘賢文、大乳汗（大宇）、茅格犯法懼捕</a:t>
            </a:r>
            <a:r>
              <a:rPr lang="zh-TW" altLang="en-US" sz="2400" dirty="0">
                <a:latin typeface="標楷體" panose="03000509000000000000" pitchFamily="65" charset="-120"/>
                <a:ea typeface="標楷體" panose="03000509000000000000" pitchFamily="65" charset="-120"/>
              </a:rPr>
              <a:t>，合岸裏、阿里史、阿束、東螺、北投、大甲、吞霄、</a:t>
            </a:r>
            <a:r>
              <a:rPr lang="zh-TW" altLang="en-US" sz="2400" strike="sngStrike" dirty="0">
                <a:latin typeface="標楷體" panose="03000509000000000000" pitchFamily="65" charset="-120"/>
                <a:ea typeface="標楷體" panose="03000509000000000000" pitchFamily="65" charset="-120"/>
              </a:rPr>
              <a:t>馬賽</a:t>
            </a:r>
            <a:r>
              <a:rPr lang="zh-TW" altLang="en-US" sz="2400" dirty="0">
                <a:latin typeface="標楷體" panose="03000509000000000000" pitchFamily="65" charset="-120"/>
                <a:ea typeface="標楷體" panose="03000509000000000000" pitchFamily="65" charset="-120"/>
              </a:rPr>
              <a:t>諸社番千餘人，越內山</a:t>
            </a:r>
            <a:r>
              <a:rPr lang="zh-TW" altLang="en-US" sz="2400" dirty="0">
                <a:solidFill>
                  <a:srgbClr val="FF0000"/>
                </a:solidFill>
                <a:latin typeface="標楷體" panose="03000509000000000000" pitchFamily="65" charset="-120"/>
                <a:ea typeface="標楷體" panose="03000509000000000000" pitchFamily="65" charset="-120"/>
              </a:rPr>
              <a:t>逃至五圍，欲爭地</a:t>
            </a:r>
            <a:r>
              <a:rPr lang="zh-TW" altLang="en-US" sz="2400" dirty="0">
                <a:latin typeface="標楷體" panose="03000509000000000000" pitchFamily="65" charset="-120"/>
                <a:ea typeface="標楷體" panose="03000509000000000000" pitchFamily="65" charset="-120"/>
              </a:rPr>
              <a:t>（姚瑩</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東槎紀略</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a:t>
            </a:r>
            <a:endParaRPr lang="en-US" altLang="zh-TW" sz="24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8617002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2548127" y="1583990"/>
            <a:ext cx="449353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Times New Roman" pitchFamily="18" charset="0"/>
                <a:ea typeface="新細明體" pitchFamily="18" charset="-120"/>
                <a:cs typeface="Times New Roman" pitchFamily="18" charset="0"/>
              </a:rPr>
              <a:t>岸裡社公私租額類別：大公小私</a:t>
            </a:r>
            <a:endPar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p:txBody>
      </p:sp>
      <p:sp>
        <p:nvSpPr>
          <p:cNvPr id="44082" name="Rectangle 62"/>
          <p:cNvSpPr>
            <a:spLocks noChangeArrowheads="1"/>
          </p:cNvSpPr>
          <p:nvPr/>
        </p:nvSpPr>
        <p:spPr bwMode="auto">
          <a:xfrm>
            <a:off x="7781483" y="1814823"/>
            <a:ext cx="126188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zh-TW" altLang="en-US" sz="1400" b="0" i="0" u="none" strike="noStrike" kern="1200" cap="none" spc="0" normalizeH="0" baseline="0" noProof="0" dirty="0">
                <a:ln>
                  <a:noFill/>
                </a:ln>
                <a:solidFill>
                  <a:srgbClr val="000000"/>
                </a:solidFill>
                <a:effectLst/>
                <a:uLnTx/>
                <a:uFillTx/>
                <a:latin typeface="Arial" charset="0"/>
                <a:ea typeface="新細明體" pitchFamily="18" charset="-120"/>
                <a:cs typeface="+mn-cs"/>
              </a:rPr>
              <a:t>（單位：石）</a:t>
            </a:r>
          </a:p>
        </p:txBody>
      </p:sp>
      <p:graphicFrame>
        <p:nvGraphicFramePr>
          <p:cNvPr id="2" name="表格 1"/>
          <p:cNvGraphicFramePr>
            <a:graphicFrameLocks noGrp="1"/>
          </p:cNvGraphicFramePr>
          <p:nvPr/>
        </p:nvGraphicFramePr>
        <p:xfrm>
          <a:off x="546424" y="2132856"/>
          <a:ext cx="8496944" cy="3500706"/>
        </p:xfrm>
        <a:graphic>
          <a:graphicData uri="http://schemas.openxmlformats.org/drawingml/2006/table">
            <a:tbl>
              <a:tblPr/>
              <a:tblGrid>
                <a:gridCol w="981296">
                  <a:extLst>
                    <a:ext uri="{9D8B030D-6E8A-4147-A177-3AD203B41FA5}">
                      <a16:colId xmlns:a16="http://schemas.microsoft.com/office/drawing/2014/main" val="1419198953"/>
                    </a:ext>
                  </a:extLst>
                </a:gridCol>
                <a:gridCol w="837049">
                  <a:extLst>
                    <a:ext uri="{9D8B030D-6E8A-4147-A177-3AD203B41FA5}">
                      <a16:colId xmlns:a16="http://schemas.microsoft.com/office/drawing/2014/main" val="4055491631"/>
                    </a:ext>
                  </a:extLst>
                </a:gridCol>
                <a:gridCol w="1320425">
                  <a:extLst>
                    <a:ext uri="{9D8B030D-6E8A-4147-A177-3AD203B41FA5}">
                      <a16:colId xmlns:a16="http://schemas.microsoft.com/office/drawing/2014/main" val="1235484206"/>
                    </a:ext>
                  </a:extLst>
                </a:gridCol>
                <a:gridCol w="1320425">
                  <a:extLst>
                    <a:ext uri="{9D8B030D-6E8A-4147-A177-3AD203B41FA5}">
                      <a16:colId xmlns:a16="http://schemas.microsoft.com/office/drawing/2014/main" val="3209719970"/>
                    </a:ext>
                  </a:extLst>
                </a:gridCol>
                <a:gridCol w="1481868">
                  <a:extLst>
                    <a:ext uri="{9D8B030D-6E8A-4147-A177-3AD203B41FA5}">
                      <a16:colId xmlns:a16="http://schemas.microsoft.com/office/drawing/2014/main" val="3701285478"/>
                    </a:ext>
                  </a:extLst>
                </a:gridCol>
                <a:gridCol w="1472545">
                  <a:extLst>
                    <a:ext uri="{9D8B030D-6E8A-4147-A177-3AD203B41FA5}">
                      <a16:colId xmlns:a16="http://schemas.microsoft.com/office/drawing/2014/main" val="2337066626"/>
                    </a:ext>
                  </a:extLst>
                </a:gridCol>
                <a:gridCol w="1083336">
                  <a:extLst>
                    <a:ext uri="{9D8B030D-6E8A-4147-A177-3AD203B41FA5}">
                      <a16:colId xmlns:a16="http://schemas.microsoft.com/office/drawing/2014/main" val="1547201589"/>
                    </a:ext>
                  </a:extLst>
                </a:gridCol>
              </a:tblGrid>
              <a:tr h="383738">
                <a:tc rowSpan="2">
                  <a:txBody>
                    <a:bodyPr/>
                    <a:lstStyle/>
                    <a:p>
                      <a:pPr algn="ctr">
                        <a:spcAft>
                          <a:spcPts val="0"/>
                        </a:spcAft>
                      </a:pPr>
                      <a:r>
                        <a:rPr lang="zh-TW" sz="1600" kern="100" dirty="0">
                          <a:effectLst/>
                          <a:latin typeface="Times New Roman" panose="02020603050405020304" pitchFamily="18" charset="0"/>
                          <a:ea typeface="新細明體" panose="02020500000000000000" pitchFamily="18" charset="-120"/>
                          <a:cs typeface="Times New Roman" panose="02020603050405020304" pitchFamily="18" charset="0"/>
                        </a:rPr>
                        <a:t>時間</a:t>
                      </a:r>
                    </a:p>
                  </a:txBody>
                  <a:tcPr marL="17780" marR="17780"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zh-TW" sz="1600" kern="100">
                          <a:effectLst/>
                          <a:latin typeface="Times New Roman" panose="02020603050405020304" pitchFamily="18" charset="0"/>
                          <a:ea typeface="新細明體" panose="02020500000000000000" pitchFamily="18" charset="-120"/>
                          <a:cs typeface="Times New Roman" panose="02020603050405020304" pitchFamily="18" charset="0"/>
                        </a:rPr>
                        <a:t>通事</a:t>
                      </a:r>
                    </a:p>
                  </a:txBody>
                  <a:tcPr marL="17780" marR="17780" marT="0" marB="0" anchor="ctr">
                    <a:lnL>
                      <a:noFill/>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gn="ctr">
                        <a:spcAft>
                          <a:spcPts val="0"/>
                        </a:spcAft>
                      </a:pPr>
                      <a:r>
                        <a:rPr lang="zh-TW" sz="1600" kern="100">
                          <a:effectLst/>
                          <a:latin typeface="Times New Roman" panose="02020603050405020304" pitchFamily="18" charset="0"/>
                          <a:ea typeface="新細明體" panose="02020500000000000000" pitchFamily="18" charset="-120"/>
                          <a:cs typeface="Times New Roman" panose="02020603050405020304" pitchFamily="18" charset="0"/>
                        </a:rPr>
                        <a:t>公租</a:t>
                      </a: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spcAft>
                          <a:spcPts val="0"/>
                        </a:spcAft>
                      </a:pPr>
                      <a:r>
                        <a:rPr lang="zh-TW" sz="1600" kern="100" dirty="0">
                          <a:effectLst/>
                          <a:latin typeface="Times New Roman" panose="02020603050405020304" pitchFamily="18" charset="0"/>
                          <a:ea typeface="新細明體" panose="02020500000000000000" pitchFamily="18" charset="-120"/>
                          <a:cs typeface="Times New Roman" panose="02020603050405020304" pitchFamily="18" charset="0"/>
                        </a:rPr>
                        <a:t>私租</a:t>
                      </a:r>
                    </a:p>
                  </a:txBody>
                  <a:tcPr marL="17780" marR="17780" marT="0" marB="0">
                    <a:lnL w="1270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608579265"/>
                  </a:ext>
                </a:extLst>
              </a:tr>
              <a:tr h="383738">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1600" kern="100" dirty="0">
                          <a:effectLst/>
                          <a:latin typeface="Times New Roman" panose="02020603050405020304" pitchFamily="18" charset="0"/>
                          <a:ea typeface="新細明體" panose="02020500000000000000" pitchFamily="18" charset="-120"/>
                          <a:cs typeface="Times New Roman" panose="02020603050405020304" pitchFamily="18" charset="0"/>
                        </a:rPr>
                        <a:t>員寶庄大租</a:t>
                      </a:r>
                    </a:p>
                  </a:txBody>
                  <a:tcPr marL="17780" marR="1778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kern="100">
                          <a:effectLst/>
                          <a:latin typeface="Times New Roman" panose="02020603050405020304" pitchFamily="18" charset="0"/>
                          <a:ea typeface="新細明體" panose="02020500000000000000" pitchFamily="18" charset="-120"/>
                          <a:cs typeface="Times New Roman" panose="02020603050405020304" pitchFamily="18" charset="0"/>
                        </a:rPr>
                        <a:t>六館業戶社課</a:t>
                      </a:r>
                    </a:p>
                  </a:txBody>
                  <a:tcPr marL="17780" marR="177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kern="100">
                          <a:effectLst/>
                          <a:latin typeface="Times New Roman" panose="02020603050405020304" pitchFamily="18" charset="0"/>
                          <a:ea typeface="新細明體" panose="02020500000000000000" pitchFamily="18" charset="-120"/>
                          <a:cs typeface="Times New Roman" panose="02020603050405020304" pitchFamily="18" charset="0"/>
                        </a:rPr>
                        <a:t>其他公費租</a:t>
                      </a:r>
                    </a:p>
                  </a:txBody>
                  <a:tcPr marL="17780" marR="177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kern="100" dirty="0">
                          <a:effectLst/>
                          <a:latin typeface="Times New Roman" panose="02020603050405020304" pitchFamily="18" charset="0"/>
                          <a:ea typeface="新細明體" panose="02020500000000000000" pitchFamily="18" charset="-120"/>
                          <a:cs typeface="Times New Roman" panose="02020603050405020304" pitchFamily="18" charset="0"/>
                        </a:rPr>
                        <a:t>抽派口糧租</a:t>
                      </a:r>
                    </a:p>
                  </a:txBody>
                  <a:tcPr marL="17780" marR="177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kern="100">
                          <a:effectLst/>
                          <a:latin typeface="Times New Roman" panose="02020603050405020304" pitchFamily="18" charset="0"/>
                          <a:ea typeface="新細明體" panose="02020500000000000000" pitchFamily="18" charset="-120"/>
                          <a:cs typeface="Times New Roman" panose="02020603050405020304" pitchFamily="18" charset="0"/>
                        </a:rPr>
                        <a:t>社番口糧租</a:t>
                      </a:r>
                    </a:p>
                  </a:txBody>
                  <a:tcPr marL="17780" marR="177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2920175"/>
                  </a:ext>
                </a:extLst>
              </a:tr>
              <a:tr h="587373">
                <a:tc>
                  <a:txBody>
                    <a:bodyPr/>
                    <a:lstStyle/>
                    <a:p>
                      <a:pPr algn="just">
                        <a:spcAft>
                          <a:spcPts val="0"/>
                        </a:spcAft>
                      </a:pPr>
                      <a:r>
                        <a:rPr lang="zh-TW" sz="1600" kern="100">
                          <a:effectLst/>
                          <a:latin typeface="Times New Roman" panose="02020603050405020304" pitchFamily="18" charset="0"/>
                          <a:ea typeface="新細明體" panose="02020500000000000000" pitchFamily="18" charset="-120"/>
                          <a:cs typeface="Times New Roman" panose="02020603050405020304" pitchFamily="18" charset="0"/>
                        </a:rPr>
                        <a:t>乾隆</a:t>
                      </a:r>
                      <a:r>
                        <a:rPr lang="en-US" sz="1600" kern="100">
                          <a:effectLst/>
                          <a:latin typeface="Times New Roman" panose="02020603050405020304" pitchFamily="18" charset="0"/>
                          <a:ea typeface="新細明體" panose="02020500000000000000" pitchFamily="18" charset="-120"/>
                          <a:cs typeface="Times New Roman" panose="02020603050405020304" pitchFamily="18" charset="0"/>
                        </a:rPr>
                        <a:t>33</a:t>
                      </a:r>
                      <a:r>
                        <a:rPr lang="zh-TW" sz="1600" kern="100">
                          <a:effectLst/>
                          <a:latin typeface="Times New Roman" panose="02020603050405020304" pitchFamily="18" charset="0"/>
                          <a:ea typeface="新細明體" panose="02020500000000000000" pitchFamily="18" charset="-120"/>
                          <a:cs typeface="Times New Roman" panose="02020603050405020304" pitchFamily="18" charset="0"/>
                        </a:rPr>
                        <a:t>年</a:t>
                      </a:r>
                      <a:r>
                        <a:rPr lang="en-US" sz="1600" kern="100" baseline="30000">
                          <a:effectLst/>
                          <a:latin typeface="Times New Roman" panose="02020603050405020304" pitchFamily="18" charset="0"/>
                          <a:ea typeface="新細明體" panose="02020500000000000000" pitchFamily="18" charset="-120"/>
                          <a:cs typeface="Times New Roman" panose="02020603050405020304" pitchFamily="18" charset="0"/>
                        </a:rPr>
                        <a:t>1</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zh-TW" sz="1600" kern="100" dirty="0">
                          <a:effectLst/>
                          <a:latin typeface="Times New Roman" panose="02020603050405020304" pitchFamily="18" charset="0"/>
                          <a:ea typeface="新細明體" panose="02020500000000000000" pitchFamily="18" charset="-120"/>
                          <a:cs typeface="Times New Roman" panose="02020603050405020304" pitchFamily="18" charset="0"/>
                        </a:rPr>
                        <a:t>潘敦仔</a:t>
                      </a:r>
                    </a:p>
                  </a:txBody>
                  <a:tcPr marL="17780" marR="177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600" kern="100" dirty="0">
                          <a:effectLst/>
                          <a:latin typeface="Times New Roman" panose="02020603050405020304" pitchFamily="18" charset="0"/>
                          <a:ea typeface="新細明體" panose="02020500000000000000" pitchFamily="18" charset="-120"/>
                          <a:cs typeface="Times New Roman" panose="02020603050405020304" pitchFamily="18" charset="0"/>
                        </a:rPr>
                        <a:t>2,277.60</a:t>
                      </a:r>
                      <a:endParaRPr lang="zh-TW" sz="16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zh-TW" sz="1600" kern="100" dirty="0">
                          <a:effectLst/>
                          <a:latin typeface="Times New Roman" panose="02020603050405020304" pitchFamily="18" charset="0"/>
                          <a:ea typeface="新細明體" panose="02020500000000000000" pitchFamily="18" charset="-120"/>
                          <a:cs typeface="Times New Roman" panose="02020603050405020304" pitchFamily="18" charset="0"/>
                        </a:rPr>
                        <a:t>未交代</a:t>
                      </a:r>
                    </a:p>
                  </a:txBody>
                  <a:tcPr marL="17780" marR="177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zh-TW" sz="1600" kern="100">
                          <a:effectLst/>
                          <a:latin typeface="Times New Roman" panose="02020603050405020304" pitchFamily="18" charset="0"/>
                          <a:ea typeface="細明體" panose="02020509000000000000" pitchFamily="49" charset="-120"/>
                          <a:cs typeface="Times New Roman" panose="02020603050405020304" pitchFamily="18" charset="0"/>
                        </a:rPr>
                        <a:t>未交代</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zh-TW" sz="1600" kern="100">
                          <a:effectLst/>
                          <a:latin typeface="Times New Roman" panose="02020603050405020304" pitchFamily="18" charset="0"/>
                          <a:ea typeface="新細明體" panose="02020500000000000000" pitchFamily="18" charset="-120"/>
                          <a:cs typeface="Times New Roman" panose="02020603050405020304" pitchFamily="18" charset="0"/>
                        </a:rPr>
                        <a:t>不定額、不定時</a:t>
                      </a:r>
                    </a:p>
                  </a:txBody>
                  <a:tcPr marL="17780" marR="177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a:spcAft>
                          <a:spcPts val="0"/>
                        </a:spcAft>
                      </a:pPr>
                      <a:r>
                        <a:rPr lang="en-US" sz="1600" kern="100">
                          <a:effectLst/>
                          <a:latin typeface="Times New Roman" panose="02020603050405020304" pitchFamily="18" charset="0"/>
                          <a:ea typeface="新細明體" panose="02020500000000000000" pitchFamily="18" charset="-120"/>
                          <a:cs typeface="Times New Roman" panose="02020603050405020304" pitchFamily="18" charset="0"/>
                        </a:rPr>
                        <a:t>24,661.1</a:t>
                      </a:r>
                      <a:r>
                        <a:rPr lang="zh-TW" sz="1600" kern="100">
                          <a:effectLst/>
                          <a:latin typeface="Times New Roman" panose="02020603050405020304" pitchFamily="18" charset="0"/>
                          <a:ea typeface="新細明體" panose="02020500000000000000" pitchFamily="18" charset="-120"/>
                          <a:cs typeface="Times New Roman" panose="02020603050405020304" pitchFamily="18" charset="0"/>
                        </a:rPr>
                        <a:t>（一期）</a:t>
                      </a:r>
                    </a:p>
                  </a:txBody>
                  <a:tcPr marL="17780" marR="177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266074442"/>
                  </a:ext>
                </a:extLst>
              </a:tr>
              <a:tr h="587373">
                <a:tc>
                  <a:txBody>
                    <a:bodyPr/>
                    <a:lstStyle/>
                    <a:p>
                      <a:pPr algn="just">
                        <a:spcAft>
                          <a:spcPts val="0"/>
                        </a:spcAft>
                      </a:pPr>
                      <a:r>
                        <a:rPr lang="zh-TW" sz="1600" kern="100">
                          <a:effectLst/>
                          <a:latin typeface="Times New Roman" panose="02020603050405020304" pitchFamily="18" charset="0"/>
                          <a:ea typeface="新細明體" panose="02020500000000000000" pitchFamily="18" charset="-120"/>
                          <a:cs typeface="Times New Roman" panose="02020603050405020304" pitchFamily="18" charset="0"/>
                        </a:rPr>
                        <a:t>乾隆</a:t>
                      </a:r>
                      <a:r>
                        <a:rPr lang="en-US" sz="1600" kern="100">
                          <a:effectLst/>
                          <a:latin typeface="Times New Roman" panose="02020603050405020304" pitchFamily="18" charset="0"/>
                          <a:ea typeface="新細明體" panose="02020500000000000000" pitchFamily="18" charset="-120"/>
                          <a:cs typeface="Times New Roman" panose="02020603050405020304" pitchFamily="18" charset="0"/>
                        </a:rPr>
                        <a:t>44</a:t>
                      </a:r>
                      <a:r>
                        <a:rPr lang="zh-TW" sz="1600" kern="100">
                          <a:effectLst/>
                          <a:latin typeface="Times New Roman" panose="02020603050405020304" pitchFamily="18" charset="0"/>
                          <a:ea typeface="新細明體" panose="02020500000000000000" pitchFamily="18" charset="-120"/>
                          <a:cs typeface="Times New Roman" panose="02020603050405020304" pitchFamily="18" charset="0"/>
                        </a:rPr>
                        <a:t>年</a:t>
                      </a:r>
                      <a:r>
                        <a:rPr lang="en-US" sz="1600" kern="100" baseline="30000">
                          <a:effectLst/>
                          <a:latin typeface="Times New Roman" panose="02020603050405020304" pitchFamily="18" charset="0"/>
                          <a:ea typeface="新細明體" panose="02020500000000000000" pitchFamily="18" charset="-120"/>
                          <a:cs typeface="Times New Roman" panose="02020603050405020304" pitchFamily="18" charset="0"/>
                        </a:rPr>
                        <a:t>2</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a:noFill/>
                    </a:lnR>
                    <a:lnT>
                      <a:noFill/>
                    </a:lnT>
                    <a:lnB>
                      <a:noFill/>
                    </a:lnB>
                  </a:tcPr>
                </a:tc>
                <a:tc>
                  <a:txBody>
                    <a:bodyPr/>
                    <a:lstStyle/>
                    <a:p>
                      <a:pPr algn="ctr">
                        <a:spcAft>
                          <a:spcPts val="0"/>
                        </a:spcAft>
                      </a:pPr>
                      <a:r>
                        <a:rPr lang="zh-TW" sz="1600" kern="100" dirty="0">
                          <a:effectLst/>
                          <a:latin typeface="Times New Roman" panose="02020603050405020304" pitchFamily="18" charset="0"/>
                          <a:ea typeface="新細明體" panose="02020500000000000000" pitchFamily="18" charset="-120"/>
                          <a:cs typeface="Times New Roman" panose="02020603050405020304" pitchFamily="18" charset="0"/>
                        </a:rPr>
                        <a:t>潘輝光</a:t>
                      </a:r>
                    </a:p>
                  </a:txBody>
                  <a:tcPr marL="17780" marR="177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pPr>
                      <a:r>
                        <a:rPr lang="en-US" sz="1600" kern="100">
                          <a:effectLst/>
                          <a:latin typeface="Times New Roman" panose="02020603050405020304" pitchFamily="18" charset="0"/>
                          <a:ea typeface="新細明體" panose="02020500000000000000" pitchFamily="18" charset="-120"/>
                          <a:cs typeface="Times New Roman" panose="02020603050405020304" pitchFamily="18" charset="0"/>
                        </a:rPr>
                        <a:t>1,953.60</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spcAft>
                          <a:spcPts val="0"/>
                        </a:spcAft>
                      </a:pPr>
                      <a:r>
                        <a:rPr lang="en-US" sz="1600" kern="100" dirty="0">
                          <a:effectLst/>
                          <a:latin typeface="Times New Roman" panose="02020603050405020304" pitchFamily="18" charset="0"/>
                          <a:ea typeface="新細明體" panose="02020500000000000000" pitchFamily="18" charset="-120"/>
                          <a:cs typeface="Times New Roman" panose="02020603050405020304" pitchFamily="18" charset="0"/>
                        </a:rPr>
                        <a:t>399.00</a:t>
                      </a:r>
                      <a:endParaRPr lang="zh-TW" sz="16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a:noFill/>
                    </a:lnR>
                    <a:lnT>
                      <a:noFill/>
                    </a:lnT>
                    <a:lnB>
                      <a:noFill/>
                    </a:lnB>
                  </a:tcPr>
                </a:tc>
                <a:tc>
                  <a:txBody>
                    <a:bodyPr/>
                    <a:lstStyle/>
                    <a:p>
                      <a:pPr algn="ctr">
                        <a:spcAft>
                          <a:spcPts val="0"/>
                        </a:spcAft>
                      </a:pPr>
                      <a:r>
                        <a:rPr lang="zh-TW" sz="1600" kern="100">
                          <a:effectLst/>
                          <a:latin typeface="Times New Roman" panose="02020603050405020304" pitchFamily="18" charset="0"/>
                          <a:ea typeface="細明體" panose="02020509000000000000" pitchFamily="49" charset="-120"/>
                          <a:cs typeface="Times New Roman" panose="02020603050405020304" pitchFamily="18" charset="0"/>
                        </a:rPr>
                        <a:t>未交代</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a:noFill/>
                    </a:lnR>
                    <a:lnT>
                      <a:noFill/>
                    </a:lnT>
                    <a:lnB>
                      <a:noFill/>
                    </a:lnB>
                  </a:tcPr>
                </a:tc>
                <a:tc>
                  <a:txBody>
                    <a:bodyPr/>
                    <a:lstStyle/>
                    <a:p>
                      <a:pPr algn="ctr">
                        <a:spcAft>
                          <a:spcPts val="0"/>
                        </a:spcAft>
                      </a:pPr>
                      <a:r>
                        <a:rPr lang="en-US" sz="1600" kern="100">
                          <a:effectLst/>
                          <a:latin typeface="Times New Roman" panose="02020603050405020304" pitchFamily="18" charset="0"/>
                          <a:ea typeface="新細明體" panose="02020500000000000000" pitchFamily="18" charset="-120"/>
                          <a:cs typeface="Times New Roman" panose="02020603050405020304" pitchFamily="18" charset="0"/>
                        </a:rPr>
                        <a:t>2,344.00</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r">
                        <a:spcAft>
                          <a:spcPts val="0"/>
                        </a:spcAft>
                      </a:pPr>
                      <a:r>
                        <a:rPr lang="en-US" sz="1600" kern="100">
                          <a:effectLst/>
                          <a:latin typeface="Times New Roman" panose="02020603050405020304" pitchFamily="18" charset="0"/>
                          <a:ea typeface="新細明體" panose="02020500000000000000" pitchFamily="18" charset="-120"/>
                          <a:cs typeface="Times New Roman" panose="02020603050405020304" pitchFamily="18" charset="0"/>
                        </a:rPr>
                        <a:t>23,440.0</a:t>
                      </a:r>
                      <a:r>
                        <a:rPr lang="zh-TW" sz="1600" kern="100">
                          <a:effectLst/>
                          <a:latin typeface="Times New Roman" panose="02020603050405020304" pitchFamily="18" charset="0"/>
                          <a:ea typeface="新細明體" panose="02020500000000000000" pitchFamily="18" charset="-120"/>
                          <a:cs typeface="Times New Roman" panose="02020603050405020304" pitchFamily="18" charset="0"/>
                        </a:rPr>
                        <a:t>（一期）</a:t>
                      </a:r>
                    </a:p>
                  </a:txBody>
                  <a:tcPr marL="17780" marR="1778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124621764"/>
                  </a:ext>
                </a:extLst>
              </a:tr>
              <a:tr h="587373">
                <a:tc>
                  <a:txBody>
                    <a:bodyPr/>
                    <a:lstStyle/>
                    <a:p>
                      <a:pPr algn="just">
                        <a:spcAft>
                          <a:spcPts val="0"/>
                        </a:spcAft>
                      </a:pPr>
                      <a:r>
                        <a:rPr lang="zh-TW" sz="1600" kern="100">
                          <a:effectLst/>
                          <a:latin typeface="Times New Roman" panose="02020603050405020304" pitchFamily="18" charset="0"/>
                          <a:ea typeface="新細明體" panose="02020500000000000000" pitchFamily="18" charset="-120"/>
                          <a:cs typeface="Times New Roman" panose="02020603050405020304" pitchFamily="18" charset="0"/>
                        </a:rPr>
                        <a:t>乾隆</a:t>
                      </a:r>
                      <a:r>
                        <a:rPr lang="en-US" sz="1600" kern="100">
                          <a:effectLst/>
                          <a:latin typeface="Times New Roman" panose="02020603050405020304" pitchFamily="18" charset="0"/>
                          <a:ea typeface="新細明體" panose="02020500000000000000" pitchFamily="18" charset="-120"/>
                          <a:cs typeface="Times New Roman" panose="02020603050405020304" pitchFamily="18" charset="0"/>
                        </a:rPr>
                        <a:t>46</a:t>
                      </a:r>
                      <a:r>
                        <a:rPr lang="zh-TW" sz="1600" kern="100">
                          <a:effectLst/>
                          <a:latin typeface="Times New Roman" panose="02020603050405020304" pitchFamily="18" charset="0"/>
                          <a:ea typeface="新細明體" panose="02020500000000000000" pitchFamily="18" charset="-120"/>
                          <a:cs typeface="Times New Roman" panose="02020603050405020304" pitchFamily="18" charset="0"/>
                        </a:rPr>
                        <a:t>年</a:t>
                      </a:r>
                      <a:r>
                        <a:rPr lang="en-US" sz="1600" kern="100" baseline="30000">
                          <a:effectLst/>
                          <a:latin typeface="Times New Roman" panose="02020603050405020304" pitchFamily="18" charset="0"/>
                          <a:ea typeface="新細明體" panose="02020500000000000000" pitchFamily="18" charset="-120"/>
                          <a:cs typeface="Times New Roman" panose="02020603050405020304" pitchFamily="18" charset="0"/>
                        </a:rPr>
                        <a:t>3</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a:noFill/>
                    </a:lnR>
                    <a:lnT>
                      <a:noFill/>
                    </a:lnT>
                    <a:lnB>
                      <a:noFill/>
                    </a:lnB>
                  </a:tcPr>
                </a:tc>
                <a:tc>
                  <a:txBody>
                    <a:bodyPr/>
                    <a:lstStyle/>
                    <a:p>
                      <a:pPr algn="ctr">
                        <a:spcAft>
                          <a:spcPts val="0"/>
                        </a:spcAft>
                      </a:pPr>
                      <a:r>
                        <a:rPr lang="zh-TW" sz="1600" kern="100">
                          <a:effectLst/>
                          <a:latin typeface="Times New Roman" panose="02020603050405020304" pitchFamily="18" charset="0"/>
                          <a:ea typeface="新細明體" panose="02020500000000000000" pitchFamily="18" charset="-120"/>
                          <a:cs typeface="Times New Roman" panose="02020603050405020304" pitchFamily="18" charset="0"/>
                        </a:rPr>
                        <a:t>潘明慈</a:t>
                      </a:r>
                    </a:p>
                  </a:txBody>
                  <a:tcPr marL="17780" marR="177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pPr>
                      <a:r>
                        <a:rPr lang="en-US" sz="1600" kern="100">
                          <a:effectLst/>
                          <a:latin typeface="Times New Roman" panose="02020603050405020304" pitchFamily="18" charset="0"/>
                          <a:ea typeface="新細明體" panose="02020500000000000000" pitchFamily="18" charset="-120"/>
                          <a:cs typeface="Times New Roman" panose="02020603050405020304" pitchFamily="18" charset="0"/>
                        </a:rPr>
                        <a:t>2,067.20</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spcAft>
                          <a:spcPts val="0"/>
                        </a:spcAft>
                      </a:pPr>
                      <a:r>
                        <a:rPr lang="en-US" sz="1600" kern="100" dirty="0">
                          <a:effectLst/>
                          <a:latin typeface="Times New Roman" panose="02020603050405020304" pitchFamily="18" charset="0"/>
                          <a:ea typeface="新細明體" panose="02020500000000000000" pitchFamily="18" charset="-120"/>
                          <a:cs typeface="Times New Roman" panose="02020603050405020304" pitchFamily="18" charset="0"/>
                        </a:rPr>
                        <a:t>400.00</a:t>
                      </a:r>
                      <a:endParaRPr lang="zh-TW" sz="16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a:noFill/>
                    </a:lnR>
                    <a:lnT>
                      <a:noFill/>
                    </a:lnT>
                    <a:lnB>
                      <a:noFill/>
                    </a:lnB>
                  </a:tcPr>
                </a:tc>
                <a:tc>
                  <a:txBody>
                    <a:bodyPr/>
                    <a:lstStyle/>
                    <a:p>
                      <a:pPr algn="ctr">
                        <a:spcAft>
                          <a:spcPts val="0"/>
                        </a:spcAft>
                      </a:pPr>
                      <a:r>
                        <a:rPr lang="en-US" sz="1600" kern="100" dirty="0">
                          <a:effectLst/>
                          <a:latin typeface="Times New Roman" panose="02020603050405020304" pitchFamily="18" charset="0"/>
                          <a:ea typeface="新細明體" panose="02020500000000000000" pitchFamily="18" charset="-120"/>
                          <a:cs typeface="Times New Roman" panose="02020603050405020304" pitchFamily="18" charset="0"/>
                        </a:rPr>
                        <a:t>208.00</a:t>
                      </a:r>
                      <a:endParaRPr lang="zh-TW" sz="16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a:noFill/>
                    </a:lnR>
                    <a:lnT>
                      <a:noFill/>
                    </a:lnT>
                    <a:lnB>
                      <a:noFill/>
                    </a:lnB>
                  </a:tcPr>
                </a:tc>
                <a:tc>
                  <a:txBody>
                    <a:bodyPr/>
                    <a:lstStyle/>
                    <a:p>
                      <a:pPr algn="ctr">
                        <a:spcAft>
                          <a:spcPts val="0"/>
                        </a:spcAft>
                      </a:pPr>
                      <a:r>
                        <a:rPr lang="en-US" sz="1600" kern="100">
                          <a:effectLst/>
                          <a:latin typeface="Times New Roman" panose="02020603050405020304" pitchFamily="18" charset="0"/>
                          <a:ea typeface="新細明體" panose="02020500000000000000" pitchFamily="18" charset="-120"/>
                          <a:cs typeface="Times New Roman" panose="02020603050405020304" pitchFamily="18" charset="0"/>
                        </a:rPr>
                        <a:t>3,516.00</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r">
                        <a:spcAft>
                          <a:spcPts val="0"/>
                        </a:spcAft>
                      </a:pPr>
                      <a:r>
                        <a:rPr lang="en-US" sz="1600" kern="100">
                          <a:effectLst/>
                          <a:latin typeface="Times New Roman" panose="02020603050405020304" pitchFamily="18" charset="0"/>
                          <a:ea typeface="新細明體" panose="02020500000000000000" pitchFamily="18" charset="-120"/>
                          <a:cs typeface="Times New Roman" panose="02020603050405020304" pitchFamily="18" charset="0"/>
                        </a:rPr>
                        <a:t>23,440.0</a:t>
                      </a:r>
                      <a:r>
                        <a:rPr lang="zh-TW" sz="1600" kern="100">
                          <a:effectLst/>
                          <a:latin typeface="Times New Roman" panose="02020603050405020304" pitchFamily="18" charset="0"/>
                          <a:ea typeface="新細明體" panose="02020500000000000000" pitchFamily="18" charset="-120"/>
                          <a:cs typeface="Times New Roman" panose="02020603050405020304" pitchFamily="18" charset="0"/>
                        </a:rPr>
                        <a:t>（一期）</a:t>
                      </a:r>
                    </a:p>
                  </a:txBody>
                  <a:tcPr marL="17780" marR="1778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113079414"/>
                  </a:ext>
                </a:extLst>
              </a:tr>
              <a:tr h="587373">
                <a:tc>
                  <a:txBody>
                    <a:bodyPr/>
                    <a:lstStyle/>
                    <a:p>
                      <a:pPr algn="just">
                        <a:spcAft>
                          <a:spcPts val="0"/>
                        </a:spcAft>
                      </a:pPr>
                      <a:r>
                        <a:rPr lang="zh-TW" sz="1600" kern="100">
                          <a:effectLst/>
                          <a:latin typeface="Times New Roman" panose="02020603050405020304" pitchFamily="18" charset="0"/>
                          <a:ea typeface="新細明體" panose="02020500000000000000" pitchFamily="18" charset="-120"/>
                          <a:cs typeface="Times New Roman" panose="02020603050405020304" pitchFamily="18" charset="0"/>
                        </a:rPr>
                        <a:t>乾隆</a:t>
                      </a:r>
                      <a:r>
                        <a:rPr lang="en-US" sz="1600" kern="100">
                          <a:effectLst/>
                          <a:latin typeface="Times New Roman" panose="02020603050405020304" pitchFamily="18" charset="0"/>
                          <a:ea typeface="新細明體" panose="02020500000000000000" pitchFamily="18" charset="-120"/>
                          <a:cs typeface="Times New Roman" panose="02020603050405020304" pitchFamily="18" charset="0"/>
                        </a:rPr>
                        <a:t>59</a:t>
                      </a:r>
                      <a:r>
                        <a:rPr lang="zh-TW" sz="1600" kern="100">
                          <a:effectLst/>
                          <a:latin typeface="Times New Roman" panose="02020603050405020304" pitchFamily="18" charset="0"/>
                          <a:ea typeface="新細明體" panose="02020500000000000000" pitchFamily="18" charset="-120"/>
                          <a:cs typeface="Times New Roman" panose="02020603050405020304" pitchFamily="18" charset="0"/>
                        </a:rPr>
                        <a:t>年</a:t>
                      </a:r>
                      <a:r>
                        <a:rPr lang="en-US" sz="1600" kern="100" baseline="30000">
                          <a:effectLst/>
                          <a:latin typeface="Times New Roman" panose="02020603050405020304" pitchFamily="18" charset="0"/>
                          <a:ea typeface="新細明體" panose="02020500000000000000" pitchFamily="18" charset="-120"/>
                          <a:cs typeface="Times New Roman" panose="02020603050405020304" pitchFamily="18" charset="0"/>
                        </a:rPr>
                        <a:t>4</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a:noFill/>
                    </a:lnR>
                    <a:lnT>
                      <a:noFill/>
                    </a:lnT>
                    <a:lnB>
                      <a:noFill/>
                    </a:lnB>
                  </a:tcPr>
                </a:tc>
                <a:tc>
                  <a:txBody>
                    <a:bodyPr/>
                    <a:lstStyle/>
                    <a:p>
                      <a:pPr algn="ctr">
                        <a:spcAft>
                          <a:spcPts val="0"/>
                        </a:spcAft>
                      </a:pPr>
                      <a:r>
                        <a:rPr lang="zh-TW" sz="1600" kern="100">
                          <a:effectLst/>
                          <a:latin typeface="Times New Roman" panose="02020603050405020304" pitchFamily="18" charset="0"/>
                          <a:ea typeface="新細明體" panose="02020500000000000000" pitchFamily="18" charset="-120"/>
                          <a:cs typeface="Times New Roman" panose="02020603050405020304" pitchFamily="18" charset="0"/>
                        </a:rPr>
                        <a:t>潘亮慈</a:t>
                      </a:r>
                    </a:p>
                  </a:txBody>
                  <a:tcPr marL="17780" marR="177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pPr>
                      <a:r>
                        <a:rPr lang="en-US" sz="1600" kern="100">
                          <a:effectLst/>
                          <a:latin typeface="Times New Roman" panose="02020603050405020304" pitchFamily="18" charset="0"/>
                          <a:ea typeface="新細明體" panose="02020500000000000000" pitchFamily="18" charset="-120"/>
                          <a:cs typeface="Times New Roman" panose="02020603050405020304" pitchFamily="18" charset="0"/>
                        </a:rPr>
                        <a:t>-</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spcAft>
                          <a:spcPts val="0"/>
                        </a:spcAft>
                      </a:pPr>
                      <a:r>
                        <a:rPr lang="en-US" sz="1600" kern="100">
                          <a:effectLst/>
                          <a:latin typeface="Times New Roman" panose="02020603050405020304" pitchFamily="18" charset="0"/>
                          <a:ea typeface="新細明體" panose="02020500000000000000" pitchFamily="18" charset="-120"/>
                          <a:cs typeface="Times New Roman" panose="02020603050405020304" pitchFamily="18" charset="0"/>
                        </a:rPr>
                        <a:t>-</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a:noFill/>
                    </a:lnR>
                    <a:lnT>
                      <a:noFill/>
                    </a:lnT>
                    <a:lnB>
                      <a:noFill/>
                    </a:lnB>
                  </a:tcPr>
                </a:tc>
                <a:tc>
                  <a:txBody>
                    <a:bodyPr/>
                    <a:lstStyle/>
                    <a:p>
                      <a:pPr algn="ctr">
                        <a:spcAft>
                          <a:spcPts val="0"/>
                        </a:spcAft>
                      </a:pPr>
                      <a:r>
                        <a:rPr lang="en-US" sz="1600" kern="100" dirty="0">
                          <a:effectLst/>
                          <a:latin typeface="Times New Roman" panose="02020603050405020304" pitchFamily="18" charset="0"/>
                          <a:ea typeface="新細明體" panose="02020500000000000000" pitchFamily="18" charset="-120"/>
                          <a:cs typeface="Times New Roman" panose="02020603050405020304" pitchFamily="18" charset="0"/>
                        </a:rPr>
                        <a:t>-</a:t>
                      </a:r>
                      <a:endParaRPr lang="zh-TW" sz="16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a:noFill/>
                    </a:lnR>
                    <a:lnT>
                      <a:noFill/>
                    </a:lnT>
                    <a:lnB>
                      <a:noFill/>
                    </a:lnB>
                  </a:tcPr>
                </a:tc>
                <a:tc>
                  <a:txBody>
                    <a:bodyPr/>
                    <a:lstStyle/>
                    <a:p>
                      <a:pPr algn="ctr">
                        <a:spcAft>
                          <a:spcPts val="0"/>
                        </a:spcAft>
                      </a:pPr>
                      <a:r>
                        <a:rPr lang="en-US" sz="1600" kern="100" dirty="0">
                          <a:effectLst/>
                          <a:latin typeface="Times New Roman" panose="02020603050405020304" pitchFamily="18" charset="0"/>
                          <a:ea typeface="新細明體" panose="02020500000000000000" pitchFamily="18" charset="-120"/>
                          <a:cs typeface="Times New Roman" panose="02020603050405020304" pitchFamily="18" charset="0"/>
                        </a:rPr>
                        <a:t>-</a:t>
                      </a:r>
                      <a:endParaRPr lang="zh-TW" sz="16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r">
                        <a:spcAft>
                          <a:spcPts val="0"/>
                        </a:spcAft>
                      </a:pPr>
                      <a:r>
                        <a:rPr lang="en-US" sz="1600" kern="100" dirty="0">
                          <a:effectLst/>
                          <a:latin typeface="Times New Roman" panose="02020603050405020304" pitchFamily="18" charset="0"/>
                          <a:ea typeface="新細明體" panose="02020500000000000000" pitchFamily="18" charset="-120"/>
                          <a:cs typeface="Times New Roman" panose="02020603050405020304" pitchFamily="18" charset="0"/>
                        </a:rPr>
                        <a:t>6,875.7</a:t>
                      </a:r>
                    </a:p>
                    <a:p>
                      <a:pPr algn="r">
                        <a:spcAft>
                          <a:spcPts val="0"/>
                        </a:spcAft>
                      </a:pPr>
                      <a:r>
                        <a:rPr lang="zh-TW" sz="1600" kern="100" dirty="0">
                          <a:effectLst/>
                          <a:latin typeface="Times New Roman" panose="02020603050405020304" pitchFamily="18" charset="0"/>
                          <a:ea typeface="新細明體" panose="02020500000000000000" pitchFamily="18" charset="-120"/>
                          <a:cs typeface="Times New Roman" panose="02020603050405020304" pitchFamily="18" charset="0"/>
                        </a:rPr>
                        <a:t>（二期）</a:t>
                      </a:r>
                    </a:p>
                  </a:txBody>
                  <a:tcPr marL="17780" marR="1778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99168083"/>
                  </a:ext>
                </a:extLst>
              </a:tr>
              <a:tr h="383738">
                <a:tc>
                  <a:txBody>
                    <a:bodyPr/>
                    <a:lstStyle/>
                    <a:p>
                      <a:pPr algn="just">
                        <a:spcAft>
                          <a:spcPts val="0"/>
                        </a:spcAft>
                      </a:pPr>
                      <a:r>
                        <a:rPr lang="zh-TW" sz="1600" kern="100" dirty="0">
                          <a:effectLst/>
                          <a:latin typeface="Times New Roman" panose="02020603050405020304" pitchFamily="18" charset="0"/>
                          <a:ea typeface="新細明體" panose="02020500000000000000" pitchFamily="18" charset="-120"/>
                          <a:cs typeface="Times New Roman" panose="02020603050405020304" pitchFamily="18" charset="0"/>
                        </a:rPr>
                        <a:t>嘉慶</a:t>
                      </a:r>
                      <a:r>
                        <a:rPr lang="en-US" sz="1600" kern="100" dirty="0">
                          <a:effectLst/>
                          <a:latin typeface="Times New Roman" panose="02020603050405020304" pitchFamily="18" charset="0"/>
                          <a:ea typeface="新細明體" panose="02020500000000000000" pitchFamily="18" charset="-120"/>
                          <a:cs typeface="Times New Roman" panose="02020603050405020304" pitchFamily="18" charset="0"/>
                        </a:rPr>
                        <a:t>2</a:t>
                      </a:r>
                      <a:r>
                        <a:rPr lang="zh-TW" sz="1600" kern="100" dirty="0">
                          <a:effectLst/>
                          <a:latin typeface="Times New Roman" panose="02020603050405020304" pitchFamily="18" charset="0"/>
                          <a:ea typeface="新細明體" panose="02020500000000000000" pitchFamily="18" charset="-120"/>
                          <a:cs typeface="Times New Roman" panose="02020603050405020304" pitchFamily="18" charset="0"/>
                        </a:rPr>
                        <a:t>年</a:t>
                      </a:r>
                      <a:r>
                        <a:rPr lang="en-US" sz="1600" kern="100" baseline="30000" dirty="0">
                          <a:effectLst/>
                          <a:latin typeface="Times New Roman" panose="02020603050405020304" pitchFamily="18" charset="0"/>
                          <a:ea typeface="新細明體" panose="02020500000000000000" pitchFamily="18" charset="-120"/>
                          <a:cs typeface="Times New Roman" panose="02020603050405020304" pitchFamily="18" charset="0"/>
                        </a:rPr>
                        <a:t>5</a:t>
                      </a:r>
                      <a:endParaRPr lang="zh-TW" sz="16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a:spcAft>
                          <a:spcPts val="0"/>
                        </a:spcAft>
                      </a:pPr>
                      <a:r>
                        <a:rPr lang="zh-TW" sz="1600" kern="100">
                          <a:effectLst/>
                          <a:latin typeface="Times New Roman" panose="02020603050405020304" pitchFamily="18" charset="0"/>
                          <a:ea typeface="新細明體" panose="02020500000000000000" pitchFamily="18" charset="-120"/>
                          <a:cs typeface="Times New Roman" panose="02020603050405020304" pitchFamily="18" charset="0"/>
                        </a:rPr>
                        <a:t>潘亮慈</a:t>
                      </a:r>
                    </a:p>
                  </a:txBody>
                  <a:tcPr marL="17780" marR="17780" marT="0" marB="0" anchor="ctr">
                    <a:lnL>
                      <a:noFill/>
                    </a:lnL>
                    <a:lnR w="1270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Times New Roman" panose="02020603050405020304" pitchFamily="18" charset="0"/>
                          <a:ea typeface="新細明體" panose="02020500000000000000" pitchFamily="18" charset="-120"/>
                          <a:cs typeface="Times New Roman" panose="02020603050405020304" pitchFamily="18" charset="0"/>
                        </a:rPr>
                        <a:t>1,980.00</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a:noFill/>
                    </a:lnR>
                    <a:lnT>
                      <a:noFill/>
                    </a:lnT>
                    <a:lnB w="1905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Times New Roman" panose="02020603050405020304" pitchFamily="18" charset="0"/>
                          <a:ea typeface="新細明體" panose="02020500000000000000" pitchFamily="18" charset="-120"/>
                          <a:cs typeface="Times New Roman" panose="02020603050405020304" pitchFamily="18" charset="0"/>
                        </a:rPr>
                        <a:t>400.00</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a:effectLst/>
                          <a:latin typeface="Times New Roman" panose="02020603050405020304" pitchFamily="18" charset="0"/>
                          <a:ea typeface="新細明體" panose="02020500000000000000" pitchFamily="18" charset="-120"/>
                          <a:cs typeface="Times New Roman" panose="02020603050405020304" pitchFamily="18" charset="0"/>
                        </a:rPr>
                        <a:t>100.00</a:t>
                      </a:r>
                      <a:endParaRPr lang="zh-TW" sz="16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ctr">
                        <a:spcAft>
                          <a:spcPts val="0"/>
                        </a:spcAft>
                      </a:pPr>
                      <a:r>
                        <a:rPr lang="zh-TW" sz="1600" kern="100" dirty="0">
                          <a:effectLst/>
                          <a:latin typeface="Times New Roman" panose="02020603050405020304" pitchFamily="18" charset="0"/>
                          <a:ea typeface="新細明體" panose="02020500000000000000" pitchFamily="18" charset="-120"/>
                          <a:cs typeface="Times New Roman" panose="02020603050405020304" pitchFamily="18" charset="0"/>
                        </a:rPr>
                        <a:t>照依前規</a:t>
                      </a:r>
                    </a:p>
                  </a:txBody>
                  <a:tcPr marL="17780" marR="17780" marT="0" marB="0" anchor="ctr">
                    <a:lnL>
                      <a:noFill/>
                    </a:lnL>
                    <a:lnR w="1270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effectLst/>
                          <a:latin typeface="Times New Roman" panose="02020603050405020304" pitchFamily="18" charset="0"/>
                          <a:ea typeface="新細明體" panose="02020500000000000000" pitchFamily="18" charset="-120"/>
                          <a:cs typeface="Times New Roman" panose="02020603050405020304" pitchFamily="18" charset="0"/>
                        </a:rPr>
                        <a:t>-</a:t>
                      </a:r>
                      <a:endParaRPr lang="zh-TW" sz="16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lnL w="12700" cap="flat" cmpd="sng" algn="ctr">
                      <a:solidFill>
                        <a:srgbClr val="000000"/>
                      </a:solidFill>
                      <a:prstDash val="solid"/>
                      <a:round/>
                      <a:headEnd type="none" w="med" len="med"/>
                      <a:tailEnd type="none" w="med" len="med"/>
                    </a:lnL>
                    <a:lnR>
                      <a:noFill/>
                    </a:lnR>
                    <a:lnT>
                      <a:noFill/>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054468"/>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1689934" y="1674167"/>
            <a:ext cx="634019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Times New Roman" pitchFamily="18" charset="0"/>
                <a:ea typeface="新細明體" pitchFamily="18" charset="-120"/>
                <a:cs typeface="Times New Roman" pitchFamily="18" charset="0"/>
              </a:rPr>
              <a:t>岸裡社公私、大小租額：公小私大、一家獨大</a:t>
            </a:r>
            <a:endPar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p:txBody>
      </p:sp>
      <p:sp>
        <p:nvSpPr>
          <p:cNvPr id="45096" name="Rectangle 42"/>
          <p:cNvSpPr>
            <a:spLocks noChangeArrowheads="1"/>
          </p:cNvSpPr>
          <p:nvPr/>
        </p:nvSpPr>
        <p:spPr bwMode="auto">
          <a:xfrm>
            <a:off x="8000108" y="1905000"/>
            <a:ext cx="9969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zh-TW" altLang="en-US" sz="1600" b="0" i="0" u="none" strike="noStrike" kern="1200" cap="none" spc="0" normalizeH="0" baseline="0" noProof="0" dirty="0">
                <a:ln>
                  <a:noFill/>
                </a:ln>
                <a:solidFill>
                  <a:srgbClr val="000000"/>
                </a:solidFill>
                <a:effectLst/>
                <a:uLnTx/>
                <a:uFillTx/>
                <a:latin typeface="Arial" charset="0"/>
                <a:ea typeface="新細明體" pitchFamily="18" charset="-120"/>
                <a:cs typeface="+mn-cs"/>
              </a:rPr>
              <a:t>單位：石</a:t>
            </a:r>
          </a:p>
        </p:txBody>
      </p:sp>
      <p:graphicFrame>
        <p:nvGraphicFramePr>
          <p:cNvPr id="2" name="表格 1"/>
          <p:cNvGraphicFramePr>
            <a:graphicFrameLocks noGrp="1"/>
          </p:cNvGraphicFramePr>
          <p:nvPr/>
        </p:nvGraphicFramePr>
        <p:xfrm>
          <a:off x="683569" y="2241550"/>
          <a:ext cx="8352928" cy="3203675"/>
        </p:xfrm>
        <a:graphic>
          <a:graphicData uri="http://schemas.openxmlformats.org/drawingml/2006/table">
            <a:tbl>
              <a:tblPr/>
              <a:tblGrid>
                <a:gridCol w="1630491">
                  <a:extLst>
                    <a:ext uri="{9D8B030D-6E8A-4147-A177-3AD203B41FA5}">
                      <a16:colId xmlns:a16="http://schemas.microsoft.com/office/drawing/2014/main" val="2733141600"/>
                    </a:ext>
                  </a:extLst>
                </a:gridCol>
                <a:gridCol w="952234">
                  <a:extLst>
                    <a:ext uri="{9D8B030D-6E8A-4147-A177-3AD203B41FA5}">
                      <a16:colId xmlns:a16="http://schemas.microsoft.com/office/drawing/2014/main" val="2805239500"/>
                    </a:ext>
                  </a:extLst>
                </a:gridCol>
                <a:gridCol w="1478468">
                  <a:extLst>
                    <a:ext uri="{9D8B030D-6E8A-4147-A177-3AD203B41FA5}">
                      <a16:colId xmlns:a16="http://schemas.microsoft.com/office/drawing/2014/main" val="4248058684"/>
                    </a:ext>
                  </a:extLst>
                </a:gridCol>
                <a:gridCol w="1478468">
                  <a:extLst>
                    <a:ext uri="{9D8B030D-6E8A-4147-A177-3AD203B41FA5}">
                      <a16:colId xmlns:a16="http://schemas.microsoft.com/office/drawing/2014/main" val="3868177989"/>
                    </a:ext>
                  </a:extLst>
                </a:gridCol>
                <a:gridCol w="1478468">
                  <a:extLst>
                    <a:ext uri="{9D8B030D-6E8A-4147-A177-3AD203B41FA5}">
                      <a16:colId xmlns:a16="http://schemas.microsoft.com/office/drawing/2014/main" val="231417869"/>
                    </a:ext>
                  </a:extLst>
                </a:gridCol>
                <a:gridCol w="1334799">
                  <a:extLst>
                    <a:ext uri="{9D8B030D-6E8A-4147-A177-3AD203B41FA5}">
                      <a16:colId xmlns:a16="http://schemas.microsoft.com/office/drawing/2014/main" val="781466166"/>
                    </a:ext>
                  </a:extLst>
                </a:gridCol>
              </a:tblGrid>
              <a:tr h="640735">
                <a:tc>
                  <a:txBody>
                    <a:bodyPr/>
                    <a:lstStyle/>
                    <a:p>
                      <a:pPr algn="ctr">
                        <a:spcAft>
                          <a:spcPts val="0"/>
                        </a:spcAft>
                      </a:pPr>
                      <a:r>
                        <a:rPr lang="zh-TW" sz="1800" kern="100" dirty="0">
                          <a:effectLst/>
                          <a:latin typeface="Times New Roman" panose="02020603050405020304" pitchFamily="18" charset="0"/>
                          <a:ea typeface="新細明體" panose="02020500000000000000" pitchFamily="18" charset="-120"/>
                          <a:cs typeface="新細明體" panose="02020500000000000000" pitchFamily="18" charset="-120"/>
                        </a:rPr>
                        <a:t>租額別</a:t>
                      </a:r>
                      <a:endParaRPr lang="zh-TW" sz="18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800" kern="100">
                          <a:effectLst/>
                          <a:latin typeface="Times New Roman" panose="02020603050405020304" pitchFamily="18" charset="0"/>
                          <a:ea typeface="新細明體" panose="02020500000000000000" pitchFamily="18" charset="-120"/>
                          <a:cs typeface="新細明體" panose="02020500000000000000" pitchFamily="18" charset="-120"/>
                        </a:rPr>
                        <a:t>潘家</a:t>
                      </a:r>
                      <a:endParaRPr lang="zh-TW" sz="18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800" kern="100" dirty="0">
                          <a:effectLst/>
                          <a:latin typeface="Times New Roman" panose="02020603050405020304" pitchFamily="18" charset="0"/>
                          <a:ea typeface="新細明體" panose="02020500000000000000" pitchFamily="18" charset="-120"/>
                          <a:cs typeface="新細明體" panose="02020500000000000000" pitchFamily="18" charset="-120"/>
                        </a:rPr>
                        <a:t>社眾</a:t>
                      </a:r>
                      <a:endParaRPr lang="zh-TW" sz="18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800" kern="100">
                          <a:effectLst/>
                          <a:latin typeface="Times New Roman" panose="02020603050405020304" pitchFamily="18" charset="0"/>
                          <a:ea typeface="新細明體" panose="02020500000000000000" pitchFamily="18" charset="-120"/>
                          <a:cs typeface="新細明體" panose="02020500000000000000" pitchFamily="18" charset="-120"/>
                        </a:rPr>
                        <a:t>合計</a:t>
                      </a:r>
                      <a:endParaRPr lang="zh-TW" sz="18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800" kern="100">
                          <a:effectLst/>
                          <a:latin typeface="Times New Roman" panose="02020603050405020304" pitchFamily="18" charset="0"/>
                          <a:ea typeface="新細明體" panose="02020500000000000000" pitchFamily="18" charset="-120"/>
                          <a:cs typeface="新細明體" panose="02020500000000000000" pitchFamily="18" charset="-120"/>
                        </a:rPr>
                        <a:t>占總額比</a:t>
                      </a:r>
                      <a:endParaRPr lang="zh-TW" sz="18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800" kern="100">
                          <a:effectLst/>
                          <a:latin typeface="Times New Roman" panose="02020603050405020304" pitchFamily="18" charset="0"/>
                          <a:ea typeface="新細明體" panose="02020500000000000000" pitchFamily="18" charset="-120"/>
                          <a:cs typeface="新細明體" panose="02020500000000000000" pitchFamily="18" charset="-120"/>
                        </a:rPr>
                        <a:t>潘家租額比</a:t>
                      </a:r>
                      <a:endParaRPr lang="zh-TW" sz="18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94367575"/>
                  </a:ext>
                </a:extLst>
              </a:tr>
              <a:tr h="640735">
                <a:tc>
                  <a:txBody>
                    <a:bodyPr/>
                    <a:lstStyle/>
                    <a:p>
                      <a:pPr algn="just">
                        <a:spcAft>
                          <a:spcPts val="0"/>
                        </a:spcAft>
                      </a:pPr>
                      <a:r>
                        <a:rPr lang="zh-TW" sz="1800" kern="100" dirty="0">
                          <a:effectLst/>
                          <a:latin typeface="Times New Roman" panose="02020603050405020304" pitchFamily="18" charset="0"/>
                          <a:ea typeface="新細明體" panose="02020500000000000000" pitchFamily="18" charset="-120"/>
                          <a:cs typeface="新細明體" panose="02020500000000000000" pitchFamily="18" charset="-120"/>
                        </a:rPr>
                        <a:t>大租、社課</a:t>
                      </a:r>
                      <a:endParaRPr lang="zh-TW" sz="18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a:spcAft>
                          <a:spcPts val="0"/>
                        </a:spcAft>
                      </a:pPr>
                      <a:r>
                        <a:rPr lang="en-US" sz="1800" kern="100" dirty="0">
                          <a:effectLst/>
                          <a:latin typeface="Times New Roman" panose="02020603050405020304" pitchFamily="18" charset="0"/>
                          <a:ea typeface="新細明體" panose="02020500000000000000" pitchFamily="18" charset="-120"/>
                          <a:cs typeface="Times New Roman" panose="02020603050405020304" pitchFamily="18" charset="0"/>
                        </a:rPr>
                        <a:t>1,624.20</a:t>
                      </a:r>
                      <a:endParaRPr lang="zh-TW" sz="18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marR="152400" algn="r">
                        <a:spcAft>
                          <a:spcPts val="0"/>
                        </a:spcAft>
                      </a:pPr>
                      <a:r>
                        <a:rPr lang="en-US" sz="1800" kern="100" dirty="0">
                          <a:effectLst/>
                          <a:latin typeface="Times New Roman" panose="02020603050405020304" pitchFamily="18" charset="0"/>
                          <a:ea typeface="新細明體" panose="02020500000000000000" pitchFamily="18" charset="-120"/>
                          <a:cs typeface="Times New Roman" panose="02020603050405020304" pitchFamily="18" charset="0"/>
                        </a:rPr>
                        <a:t>2,480.00</a:t>
                      </a:r>
                      <a:endParaRPr lang="zh-TW" sz="18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R="152400" algn="r">
                        <a:spcAft>
                          <a:spcPts val="0"/>
                        </a:spcAft>
                      </a:pPr>
                      <a:r>
                        <a:rPr lang="en-US" sz="1800" kern="100" dirty="0">
                          <a:effectLst/>
                          <a:latin typeface="Times New Roman" panose="02020603050405020304" pitchFamily="18" charset="0"/>
                          <a:ea typeface="新細明體" panose="02020500000000000000" pitchFamily="18" charset="-120"/>
                          <a:cs typeface="Times New Roman" panose="02020603050405020304" pitchFamily="18" charset="0"/>
                        </a:rPr>
                        <a:t>4,104.20</a:t>
                      </a:r>
                      <a:endParaRPr lang="zh-TW" sz="18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R="152400" algn="r">
                        <a:spcAft>
                          <a:spcPts val="0"/>
                        </a:spcAft>
                      </a:pPr>
                      <a:r>
                        <a:rPr lang="en-US" sz="1800" kern="100">
                          <a:effectLst/>
                          <a:latin typeface="Times New Roman" panose="02020603050405020304" pitchFamily="18" charset="0"/>
                          <a:ea typeface="新細明體" panose="02020500000000000000" pitchFamily="18" charset="-120"/>
                          <a:cs typeface="Times New Roman" panose="02020603050405020304" pitchFamily="18" charset="0"/>
                        </a:rPr>
                        <a:t>10.85%</a:t>
                      </a:r>
                      <a:endParaRPr lang="zh-TW" sz="18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R="152400" algn="r">
                        <a:spcAft>
                          <a:spcPts val="0"/>
                        </a:spcAft>
                      </a:pPr>
                      <a:r>
                        <a:rPr lang="en-US" sz="1800" kern="100" dirty="0">
                          <a:solidFill>
                            <a:srgbClr val="FF0000"/>
                          </a:solidFill>
                          <a:effectLst/>
                          <a:latin typeface="Times New Roman" panose="02020603050405020304" pitchFamily="18" charset="0"/>
                          <a:ea typeface="新細明體" panose="02020500000000000000" pitchFamily="18" charset="-120"/>
                          <a:cs typeface="Times New Roman" panose="02020603050405020304" pitchFamily="18" charset="0"/>
                        </a:rPr>
                        <a:t>39.57%</a:t>
                      </a:r>
                      <a:endParaRPr lang="zh-TW" sz="1800" kern="100" dirty="0">
                        <a:solidFill>
                          <a:srgbClr val="FF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377083216"/>
                  </a:ext>
                </a:extLst>
              </a:tr>
              <a:tr h="640735">
                <a:tc>
                  <a:txBody>
                    <a:bodyPr/>
                    <a:lstStyle/>
                    <a:p>
                      <a:pPr algn="just">
                        <a:spcAft>
                          <a:spcPts val="0"/>
                        </a:spcAft>
                      </a:pPr>
                      <a:r>
                        <a:rPr lang="zh-TW" sz="1800" kern="100">
                          <a:effectLst/>
                          <a:latin typeface="Times New Roman" panose="02020603050405020304" pitchFamily="18" charset="0"/>
                          <a:ea typeface="新細明體" panose="02020500000000000000" pitchFamily="18" charset="-120"/>
                          <a:cs typeface="新細明體" panose="02020500000000000000" pitchFamily="18" charset="-120"/>
                        </a:rPr>
                        <a:t>小租（一期）</a:t>
                      </a:r>
                      <a:endParaRPr lang="zh-TW" sz="18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r">
                        <a:spcAft>
                          <a:spcPts val="0"/>
                        </a:spcAft>
                      </a:pPr>
                      <a:r>
                        <a:rPr lang="en-US" sz="1800" kern="100">
                          <a:effectLst/>
                          <a:latin typeface="Times New Roman" panose="02020603050405020304" pitchFamily="18" charset="0"/>
                          <a:ea typeface="新細明體" panose="02020500000000000000" pitchFamily="18" charset="-120"/>
                          <a:cs typeface="Times New Roman" panose="02020603050405020304" pitchFamily="18" charset="0"/>
                        </a:rPr>
                        <a:t>1,629.00</a:t>
                      </a:r>
                      <a:endParaRPr lang="zh-TW" sz="18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marR="152400" algn="r">
                        <a:spcAft>
                          <a:spcPts val="0"/>
                        </a:spcAft>
                      </a:pPr>
                      <a:r>
                        <a:rPr lang="en-US" sz="1800" kern="100">
                          <a:effectLst/>
                          <a:latin typeface="Times New Roman" panose="02020603050405020304" pitchFamily="18" charset="0"/>
                          <a:ea typeface="新細明體" panose="02020500000000000000" pitchFamily="18" charset="-120"/>
                          <a:cs typeface="Times New Roman" panose="02020603050405020304" pitchFamily="18" charset="0"/>
                        </a:rPr>
                        <a:t>23,440.00</a:t>
                      </a:r>
                      <a:endParaRPr lang="zh-TW" sz="18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a:noFill/>
                    </a:lnR>
                    <a:lnT>
                      <a:noFill/>
                    </a:lnT>
                    <a:lnB>
                      <a:noFill/>
                    </a:lnB>
                  </a:tcPr>
                </a:tc>
                <a:tc>
                  <a:txBody>
                    <a:bodyPr/>
                    <a:lstStyle/>
                    <a:p>
                      <a:pPr marR="152400" algn="r">
                        <a:spcAft>
                          <a:spcPts val="0"/>
                        </a:spcAft>
                      </a:pPr>
                      <a:r>
                        <a:rPr lang="en-US" sz="1800" kern="100" dirty="0">
                          <a:effectLst/>
                          <a:latin typeface="Times New Roman" panose="02020603050405020304" pitchFamily="18" charset="0"/>
                          <a:ea typeface="新細明體" panose="02020500000000000000" pitchFamily="18" charset="-120"/>
                          <a:cs typeface="Times New Roman" panose="02020603050405020304" pitchFamily="18" charset="0"/>
                        </a:rPr>
                        <a:t>25,069.00</a:t>
                      </a:r>
                      <a:endParaRPr lang="zh-TW" sz="18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a:noFill/>
                    </a:lnR>
                    <a:lnT>
                      <a:noFill/>
                    </a:lnT>
                    <a:lnB>
                      <a:noFill/>
                    </a:lnB>
                  </a:tcPr>
                </a:tc>
                <a:tc>
                  <a:txBody>
                    <a:bodyPr/>
                    <a:lstStyle/>
                    <a:p>
                      <a:pPr marR="152400" algn="r">
                        <a:spcAft>
                          <a:spcPts val="0"/>
                        </a:spcAft>
                      </a:pPr>
                      <a:r>
                        <a:rPr lang="en-US" sz="1800" kern="100" dirty="0">
                          <a:effectLst/>
                          <a:latin typeface="Times New Roman" panose="02020603050405020304" pitchFamily="18" charset="0"/>
                          <a:ea typeface="新細明體" panose="02020500000000000000" pitchFamily="18" charset="-120"/>
                          <a:cs typeface="Times New Roman" panose="02020603050405020304" pitchFamily="18" charset="0"/>
                        </a:rPr>
                        <a:t>66.27%</a:t>
                      </a:r>
                      <a:endParaRPr lang="zh-TW" sz="18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marR="152400" algn="r">
                        <a:spcAft>
                          <a:spcPts val="0"/>
                        </a:spcAft>
                      </a:pPr>
                      <a:r>
                        <a:rPr lang="en-US" sz="1800" kern="100" dirty="0">
                          <a:solidFill>
                            <a:srgbClr val="FF0000"/>
                          </a:solidFill>
                          <a:effectLst/>
                          <a:latin typeface="Times New Roman" panose="02020603050405020304" pitchFamily="18" charset="0"/>
                          <a:ea typeface="新細明體" panose="02020500000000000000" pitchFamily="18" charset="-120"/>
                          <a:cs typeface="Times New Roman" panose="02020603050405020304" pitchFamily="18" charset="0"/>
                        </a:rPr>
                        <a:t>6.50%</a:t>
                      </a:r>
                      <a:endParaRPr lang="zh-TW" sz="1800" kern="100" dirty="0">
                        <a:solidFill>
                          <a:srgbClr val="FF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3186547193"/>
                  </a:ext>
                </a:extLst>
              </a:tr>
              <a:tr h="640735">
                <a:tc>
                  <a:txBody>
                    <a:bodyPr/>
                    <a:lstStyle/>
                    <a:p>
                      <a:pPr algn="just">
                        <a:spcAft>
                          <a:spcPts val="0"/>
                        </a:spcAft>
                      </a:pPr>
                      <a:r>
                        <a:rPr lang="zh-TW" sz="1800" kern="100">
                          <a:effectLst/>
                          <a:latin typeface="Times New Roman" panose="02020603050405020304" pitchFamily="18" charset="0"/>
                          <a:ea typeface="新細明體" panose="02020500000000000000" pitchFamily="18" charset="-120"/>
                          <a:cs typeface="新細明體" panose="02020500000000000000" pitchFamily="18" charset="-120"/>
                        </a:rPr>
                        <a:t>小租（二期）</a:t>
                      </a:r>
                      <a:endParaRPr lang="zh-TW" sz="18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a:spcAft>
                          <a:spcPts val="0"/>
                        </a:spcAft>
                      </a:pPr>
                      <a:r>
                        <a:rPr lang="en-US" sz="1800" kern="100">
                          <a:effectLst/>
                          <a:latin typeface="Times New Roman" panose="02020603050405020304" pitchFamily="18" charset="0"/>
                          <a:ea typeface="新細明體" panose="02020500000000000000" pitchFamily="18" charset="-120"/>
                          <a:cs typeface="Times New Roman" panose="02020603050405020304" pitchFamily="18" charset="0"/>
                        </a:rPr>
                        <a:t>1,780.00</a:t>
                      </a:r>
                      <a:endParaRPr lang="zh-TW" sz="18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R="152400" algn="r">
                        <a:spcAft>
                          <a:spcPts val="0"/>
                        </a:spcAft>
                      </a:pPr>
                      <a:r>
                        <a:rPr lang="en-US" sz="1800" kern="100">
                          <a:effectLst/>
                          <a:latin typeface="Times New Roman" panose="02020603050405020304" pitchFamily="18" charset="0"/>
                          <a:ea typeface="新細明體" panose="02020500000000000000" pitchFamily="18" charset="-120"/>
                          <a:cs typeface="Times New Roman" panose="02020603050405020304" pitchFamily="18" charset="0"/>
                        </a:rPr>
                        <a:t>6,875.70</a:t>
                      </a:r>
                      <a:endParaRPr lang="zh-TW" sz="18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R="152400" algn="r">
                        <a:spcAft>
                          <a:spcPts val="0"/>
                        </a:spcAft>
                      </a:pPr>
                      <a:r>
                        <a:rPr lang="en-US" sz="1800" kern="100">
                          <a:effectLst/>
                          <a:latin typeface="Times New Roman" panose="02020603050405020304" pitchFamily="18" charset="0"/>
                          <a:ea typeface="新細明體" panose="02020500000000000000" pitchFamily="18" charset="-120"/>
                          <a:cs typeface="Times New Roman" panose="02020603050405020304" pitchFamily="18" charset="0"/>
                        </a:rPr>
                        <a:t>8,655.70</a:t>
                      </a:r>
                      <a:endParaRPr lang="zh-TW" sz="18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R="152400" algn="r">
                        <a:spcAft>
                          <a:spcPts val="0"/>
                        </a:spcAft>
                      </a:pPr>
                      <a:r>
                        <a:rPr lang="en-US" sz="1800" kern="100" dirty="0">
                          <a:effectLst/>
                          <a:latin typeface="Times New Roman" panose="02020603050405020304" pitchFamily="18" charset="0"/>
                          <a:ea typeface="新細明體" panose="02020500000000000000" pitchFamily="18" charset="-120"/>
                          <a:cs typeface="Times New Roman" panose="02020603050405020304" pitchFamily="18" charset="0"/>
                        </a:rPr>
                        <a:t>22.88%</a:t>
                      </a:r>
                      <a:endParaRPr lang="zh-TW" sz="18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R="152400" algn="r">
                        <a:spcAft>
                          <a:spcPts val="0"/>
                        </a:spcAft>
                      </a:pPr>
                      <a:r>
                        <a:rPr lang="en-US" sz="1800" kern="100" dirty="0">
                          <a:solidFill>
                            <a:srgbClr val="FF0000"/>
                          </a:solidFill>
                          <a:effectLst/>
                          <a:latin typeface="Times New Roman" panose="02020603050405020304" pitchFamily="18" charset="0"/>
                          <a:ea typeface="新細明體" panose="02020500000000000000" pitchFamily="18" charset="-120"/>
                          <a:cs typeface="Times New Roman" panose="02020603050405020304" pitchFamily="18" charset="0"/>
                        </a:rPr>
                        <a:t>20.56%</a:t>
                      </a:r>
                      <a:endParaRPr lang="zh-TW" sz="1800" kern="100" dirty="0">
                        <a:solidFill>
                          <a:srgbClr val="FF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6878568"/>
                  </a:ext>
                </a:extLst>
              </a:tr>
              <a:tr h="640735">
                <a:tc>
                  <a:txBody>
                    <a:bodyPr/>
                    <a:lstStyle/>
                    <a:p>
                      <a:pPr algn="just">
                        <a:spcAft>
                          <a:spcPts val="0"/>
                        </a:spcAft>
                      </a:pPr>
                      <a:r>
                        <a:rPr lang="zh-TW" sz="1800" kern="100">
                          <a:effectLst/>
                          <a:latin typeface="Times New Roman" panose="02020603050405020304" pitchFamily="18" charset="0"/>
                          <a:ea typeface="細明體" panose="02020509000000000000" pitchFamily="49" charset="-120"/>
                          <a:cs typeface="新細明體" panose="02020500000000000000" pitchFamily="18" charset="-120"/>
                        </a:rPr>
                        <a:t>總額</a:t>
                      </a:r>
                      <a:endParaRPr lang="zh-TW" sz="18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a:spcAft>
                          <a:spcPts val="0"/>
                        </a:spcAft>
                      </a:pPr>
                      <a:r>
                        <a:rPr lang="en-US" sz="1800" kern="100">
                          <a:effectLst/>
                          <a:latin typeface="Times New Roman" panose="02020603050405020304" pitchFamily="18" charset="0"/>
                          <a:ea typeface="新細明體" panose="02020500000000000000" pitchFamily="18" charset="-120"/>
                          <a:cs typeface="Times New Roman" panose="02020603050405020304" pitchFamily="18" charset="0"/>
                        </a:rPr>
                        <a:t>5,033.20</a:t>
                      </a:r>
                      <a:endParaRPr lang="zh-TW" sz="18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R="152400" algn="r">
                        <a:spcAft>
                          <a:spcPts val="0"/>
                        </a:spcAft>
                      </a:pPr>
                      <a:r>
                        <a:rPr lang="en-US" sz="1800" kern="100">
                          <a:effectLst/>
                          <a:latin typeface="Times New Roman" panose="02020603050405020304" pitchFamily="18" charset="0"/>
                          <a:ea typeface="新細明體" panose="02020500000000000000" pitchFamily="18" charset="-120"/>
                          <a:cs typeface="Times New Roman" panose="02020603050405020304" pitchFamily="18" charset="0"/>
                        </a:rPr>
                        <a:t>32,795.70</a:t>
                      </a:r>
                      <a:endParaRPr lang="zh-TW" sz="18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R="152400" algn="r">
                        <a:spcAft>
                          <a:spcPts val="0"/>
                        </a:spcAft>
                      </a:pPr>
                      <a:r>
                        <a:rPr lang="en-US" sz="1800" kern="100">
                          <a:effectLst/>
                          <a:latin typeface="Times New Roman" panose="02020603050405020304" pitchFamily="18" charset="0"/>
                          <a:ea typeface="新細明體" panose="02020500000000000000" pitchFamily="18" charset="-120"/>
                          <a:cs typeface="Times New Roman" panose="02020603050405020304" pitchFamily="18" charset="0"/>
                        </a:rPr>
                        <a:t>37,828.90</a:t>
                      </a:r>
                      <a:endParaRPr lang="zh-TW" sz="18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R="152400" algn="r">
                        <a:spcAft>
                          <a:spcPts val="0"/>
                        </a:spcAft>
                      </a:pPr>
                      <a:r>
                        <a:rPr lang="en-US" sz="1800" kern="100">
                          <a:effectLst/>
                          <a:latin typeface="Times New Roman" panose="02020603050405020304" pitchFamily="18" charset="0"/>
                          <a:ea typeface="新細明體" panose="02020500000000000000" pitchFamily="18" charset="-120"/>
                          <a:cs typeface="Times New Roman" panose="02020603050405020304" pitchFamily="18" charset="0"/>
                        </a:rPr>
                        <a:t>100.00%</a:t>
                      </a:r>
                      <a:endParaRPr lang="zh-TW" sz="18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R="152400" algn="r">
                        <a:spcAft>
                          <a:spcPts val="0"/>
                        </a:spcAft>
                      </a:pPr>
                      <a:r>
                        <a:rPr lang="en-US" sz="1800" kern="100" dirty="0">
                          <a:solidFill>
                            <a:srgbClr val="FF0000"/>
                          </a:solidFill>
                          <a:effectLst/>
                          <a:latin typeface="Times New Roman" panose="02020603050405020304" pitchFamily="18" charset="0"/>
                          <a:ea typeface="新細明體" panose="02020500000000000000" pitchFamily="18" charset="-120"/>
                          <a:cs typeface="Times New Roman" panose="02020603050405020304" pitchFamily="18" charset="0"/>
                        </a:rPr>
                        <a:t>13.31%</a:t>
                      </a:r>
                      <a:endParaRPr lang="zh-TW" sz="1800" kern="100" dirty="0">
                        <a:solidFill>
                          <a:srgbClr val="FF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3049005"/>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552" y="908720"/>
            <a:ext cx="8529606" cy="5688632"/>
          </a:xfrm>
          <a:prstGeom prst="rect">
            <a:avLst/>
          </a:prstGeom>
        </p:spPr>
      </p:pic>
      <p:sp>
        <p:nvSpPr>
          <p:cNvPr id="4" name="Text Box 3"/>
          <p:cNvSpPr txBox="1">
            <a:spLocks noChangeArrowheads="1"/>
          </p:cNvSpPr>
          <p:nvPr/>
        </p:nvSpPr>
        <p:spPr bwMode="auto">
          <a:xfrm>
            <a:off x="269776" y="388973"/>
            <a:ext cx="860444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lvl="0" algn="ctr" eaLnBrk="1" hangingPunct="1">
              <a:spcBef>
                <a:spcPct val="0"/>
              </a:spcBef>
              <a:buNone/>
              <a:defRPr/>
            </a:pPr>
            <a:r>
              <a:rPr lang="zh-TW" altLang="en-US" sz="2800" dirty="0">
                <a:solidFill>
                  <a:srgbClr val="000000"/>
                </a:solidFill>
              </a:rPr>
              <a:t>「大公小私」</a:t>
            </a:r>
            <a:r>
              <a:rPr kumimoji="1" lang="zh-TW" altLang="en-US" sz="2800" b="0" i="0" u="none" strike="noStrike" kern="1200" cap="none" spc="0" normalizeH="0" baseline="0" noProof="0" dirty="0">
                <a:ln>
                  <a:noFill/>
                </a:ln>
                <a:solidFill>
                  <a:srgbClr val="000000"/>
                </a:solidFill>
                <a:effectLst/>
                <a:uLnTx/>
                <a:uFillTx/>
                <a:latin typeface="Times New Roman" pitchFamily="18" charset="0"/>
                <a:ea typeface="新細明體" pitchFamily="18" charset="-120"/>
                <a:cs typeface="+mn-cs"/>
              </a:rPr>
              <a:t>、</a:t>
            </a:r>
            <a:r>
              <a:rPr lang="zh-TW" altLang="en-US" sz="2800" dirty="0">
                <a:solidFill>
                  <a:srgbClr val="000000"/>
                </a:solidFill>
              </a:rPr>
              <a:t>「公小私大」、一家獨大的</a:t>
            </a:r>
            <a:r>
              <a:rPr kumimoji="1" lang="zh-TW" altLang="en-US" sz="2800" b="0" i="0" u="none" strike="noStrike" kern="1200" cap="none" spc="0" normalizeH="0" baseline="0" noProof="0" dirty="0">
                <a:ln>
                  <a:noFill/>
                </a:ln>
                <a:solidFill>
                  <a:srgbClr val="000000"/>
                </a:solidFill>
                <a:effectLst/>
                <a:uLnTx/>
                <a:uFillTx/>
                <a:latin typeface="Times New Roman" pitchFamily="18" charset="0"/>
                <a:ea typeface="新細明體" pitchFamily="18" charset="-120"/>
                <a:cs typeface="+mn-cs"/>
              </a:rPr>
              <a:t>社產體制</a:t>
            </a:r>
            <a:endParaRPr kumimoji="1" lang="en-US" altLang="zh-TW" sz="2800" b="0" i="0" u="none" strike="noStrike" kern="1200" cap="none" spc="0" normalizeH="0" baseline="0" noProof="0" dirty="0">
              <a:ln>
                <a:noFill/>
              </a:ln>
              <a:solidFill>
                <a:srgbClr val="000000"/>
              </a:solidFill>
              <a:effectLst/>
              <a:uLnTx/>
              <a:uFillTx/>
              <a:latin typeface="Times New Roman" pitchFamily="18" charset="0"/>
              <a:ea typeface="新細明體" pitchFamily="18" charset="-120"/>
              <a:cs typeface="+mn-cs"/>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BDB4D4"/>
        </a:solidFill>
        <a:effectLst/>
      </p:bgPr>
    </p:bg>
    <p:spTree>
      <p:nvGrpSpPr>
        <p:cNvPr id="1" name=""/>
        <p:cNvGrpSpPr/>
        <p:nvPr/>
      </p:nvGrpSpPr>
      <p:grpSpPr>
        <a:xfrm>
          <a:off x="0" y="0"/>
          <a:ext cx="0" cy="0"/>
          <a:chOff x="0" y="0"/>
          <a:chExt cx="0" cy="0"/>
        </a:xfrm>
      </p:grpSpPr>
      <p:pic>
        <p:nvPicPr>
          <p:cNvPr id="38914" name="Picture 4" descr="cca100004-OD-AH237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2" y="1908237"/>
            <a:ext cx="9144000" cy="3643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a:extLst>
              <a:ext uri="{FF2B5EF4-FFF2-40B4-BE49-F238E27FC236}">
                <a16:creationId xmlns:a16="http://schemas.microsoft.com/office/drawing/2014/main" id="{7B578085-FCB1-496B-B87C-EE026A6800E9}"/>
              </a:ext>
            </a:extLst>
          </p:cNvPr>
          <p:cNvSpPr txBox="1"/>
          <p:nvPr/>
        </p:nvSpPr>
        <p:spPr>
          <a:xfrm>
            <a:off x="1401902" y="5552198"/>
            <a:ext cx="6340197" cy="461665"/>
          </a:xfrm>
          <a:prstGeom prst="rect">
            <a:avLst/>
          </a:prstGeom>
          <a:noFill/>
        </p:spPr>
        <p:txBody>
          <a:bodyPr wrap="none" rtlCol="0">
            <a:spAutoFit/>
          </a:bodyPr>
          <a:lstStyle/>
          <a:p>
            <a:r>
              <a:rPr lang="zh-TW" altLang="en-US" sz="2400" dirty="0"/>
              <a:t>「社眾保護者」兼「國家代理人」的角色兩難</a:t>
            </a:r>
          </a:p>
        </p:txBody>
      </p:sp>
      <p:sp>
        <p:nvSpPr>
          <p:cNvPr id="4" name="文字方塊 3">
            <a:extLst>
              <a:ext uri="{FF2B5EF4-FFF2-40B4-BE49-F238E27FC236}">
                <a16:creationId xmlns:a16="http://schemas.microsoft.com/office/drawing/2014/main" id="{1863FA63-F4D7-4BE5-BE66-D57A9DF84C31}"/>
              </a:ext>
            </a:extLst>
          </p:cNvPr>
          <p:cNvSpPr txBox="1"/>
          <p:nvPr/>
        </p:nvSpPr>
        <p:spPr>
          <a:xfrm>
            <a:off x="3658930" y="1844824"/>
            <a:ext cx="1826141" cy="584775"/>
          </a:xfrm>
          <a:prstGeom prst="rect">
            <a:avLst/>
          </a:prstGeom>
          <a:noFill/>
        </p:spPr>
        <p:txBody>
          <a:bodyPr wrap="none" rtlCol="0">
            <a:spAutoFit/>
          </a:bodyPr>
          <a:lstStyle/>
          <a:p>
            <a:r>
              <a:rPr lang="zh-TW" altLang="en-US" sz="3200" dirty="0"/>
              <a:t>率類知方</a:t>
            </a:r>
          </a:p>
        </p:txBody>
      </p:sp>
    </p:spTree>
    <p:extLst>
      <p:ext uri="{BB962C8B-B14F-4D97-AF65-F5344CB8AC3E}">
        <p14:creationId xmlns:p14="http://schemas.microsoft.com/office/powerpoint/2010/main" val="298764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5059" name="Rectangle 3"/>
          <p:cNvSpPr>
            <a:spLocks noGrp="1" noChangeArrowheads="1"/>
          </p:cNvSpPr>
          <p:nvPr>
            <p:ph type="body" idx="1"/>
          </p:nvPr>
        </p:nvSpPr>
        <p:spPr>
          <a:xfrm>
            <a:off x="611560" y="22312"/>
            <a:ext cx="8352928" cy="6813376"/>
          </a:xfrm>
        </p:spPr>
        <p:txBody>
          <a:bodyPr/>
          <a:lstStyle/>
          <a:p>
            <a:pPr marL="0" indent="0" eaLnBrk="1" hangingPunct="1">
              <a:spcAft>
                <a:spcPts val="600"/>
              </a:spcAft>
              <a:buFontTx/>
              <a:buNone/>
              <a:defRPr/>
            </a:pPr>
            <a:r>
              <a:rPr lang="zh-TW" altLang="en-US" sz="2800" dirty="0"/>
              <a:t>誰打開了潘朵拉的盒子：什麼原因觸發菁英轉型？</a:t>
            </a:r>
            <a:endParaRPr lang="en-US" altLang="zh-TW" sz="2800" dirty="0"/>
          </a:p>
          <a:p>
            <a:pPr marL="0" indent="0" eaLnBrk="1" hangingPunct="1">
              <a:spcAft>
                <a:spcPts val="600"/>
              </a:spcAft>
              <a:buNone/>
              <a:defRPr/>
            </a:pPr>
            <a:r>
              <a:rPr lang="zh-TW" altLang="en-US" sz="2400" dirty="0"/>
              <a:t>繼承危機</a:t>
            </a:r>
          </a:p>
          <a:p>
            <a:pPr marL="400050" lvl="1" indent="0" eaLnBrk="1" hangingPunct="1">
              <a:lnSpc>
                <a:spcPts val="3200"/>
              </a:lnSpc>
              <a:spcBef>
                <a:spcPts val="600"/>
              </a:spcBef>
              <a:spcAft>
                <a:spcPts val="0"/>
              </a:spcAft>
              <a:buFontTx/>
              <a:buNone/>
              <a:defRPr/>
            </a:pPr>
            <a:r>
              <a:rPr lang="zh-TW" altLang="en-US" sz="2400" dirty="0"/>
              <a:t>第二任理番同知李本楠怕協力中介者「</a:t>
            </a:r>
            <a:r>
              <a:rPr lang="zh-TW" altLang="en-US" sz="2400" dirty="0">
                <a:solidFill>
                  <a:srgbClr val="FF0000"/>
                </a:solidFill>
              </a:rPr>
              <a:t>尾大不掉</a:t>
            </a:r>
            <a:r>
              <a:rPr lang="zh-TW" altLang="en-US" sz="2400" dirty="0"/>
              <a:t>」，不讓總通事潘敦仔的兒子潘士萬繼位。</a:t>
            </a:r>
            <a:endParaRPr lang="en-US" altLang="zh-TW" sz="2400" dirty="0"/>
          </a:p>
          <a:p>
            <a:pPr marL="400050" lvl="1" indent="0" eaLnBrk="1" hangingPunct="1">
              <a:lnSpc>
                <a:spcPts val="3200"/>
              </a:lnSpc>
              <a:spcBef>
                <a:spcPts val="0"/>
              </a:spcBef>
              <a:spcAft>
                <a:spcPts val="600"/>
              </a:spcAft>
              <a:buFontTx/>
              <a:buNone/>
              <a:defRPr/>
            </a:pPr>
            <a:r>
              <a:rPr lang="zh-TW" altLang="en-US" sz="2400" dirty="0"/>
              <a:t>由於潘士萬不得繼承父職，岸裡社</a:t>
            </a:r>
            <a:r>
              <a:rPr lang="zh-TW" altLang="en-US" sz="2400" dirty="0">
                <a:solidFill>
                  <a:srgbClr val="FF0000"/>
                </a:solidFill>
              </a:rPr>
              <a:t>通事與社主</a:t>
            </a:r>
            <a:r>
              <a:rPr lang="zh-TW" altLang="en-US" sz="2400" dirty="0"/>
              <a:t>的職位就此分立。</a:t>
            </a:r>
          </a:p>
          <a:p>
            <a:pPr marL="0" indent="0" eaLnBrk="1" hangingPunct="1">
              <a:spcAft>
                <a:spcPts val="600"/>
              </a:spcAft>
              <a:buNone/>
              <a:defRPr/>
            </a:pPr>
            <a:r>
              <a:rPr lang="zh-TW" altLang="en-US" sz="2400" dirty="0"/>
              <a:t>潘士萬的「公私之分」與「化公為私」</a:t>
            </a:r>
            <a:endParaRPr lang="en-US" altLang="zh-TW" sz="2400" dirty="0"/>
          </a:p>
          <a:p>
            <a:pPr marL="400050" lvl="1" indent="0" eaLnBrk="1" hangingPunct="1">
              <a:lnSpc>
                <a:spcPts val="3200"/>
              </a:lnSpc>
              <a:spcBef>
                <a:spcPts val="600"/>
              </a:spcBef>
              <a:spcAft>
                <a:spcPts val="0"/>
              </a:spcAft>
              <a:buNone/>
              <a:defRPr/>
            </a:pPr>
            <a:r>
              <a:rPr lang="zh-TW" altLang="en-US" sz="2400" dirty="0"/>
              <a:t>潘家自居為岸裡社的創業功勞者，一向公私不分，自不可能交出全部的公租。但要留下多少作為酬庸自己功勞的私租，恐怕頗費一番思量。潘士萬決定的原則，事後想起來，倒也不是很複雜：</a:t>
            </a:r>
            <a:r>
              <a:rPr lang="zh-TW" altLang="en-US" sz="2400" dirty="0">
                <a:solidFill>
                  <a:srgbClr val="FF0000"/>
                </a:solidFill>
              </a:rPr>
              <a:t>留給通事剛好夠用的租額</a:t>
            </a:r>
            <a:r>
              <a:rPr lang="zh-TW" altLang="en-US" sz="2400" dirty="0"/>
              <a:t>。他交出了員寶庄大租（與車工穀）</a:t>
            </a:r>
            <a:r>
              <a:rPr lang="en-US" altLang="zh-TW" sz="2400" dirty="0"/>
              <a:t>1,953.6</a:t>
            </a:r>
            <a:r>
              <a:rPr lang="zh-TW" altLang="en-US" sz="2400" dirty="0"/>
              <a:t>石，以及六館業戶社課租</a:t>
            </a:r>
            <a:r>
              <a:rPr lang="en-US" altLang="zh-TW" sz="2400" dirty="0"/>
              <a:t>400</a:t>
            </a:r>
            <a:r>
              <a:rPr lang="zh-TW" altLang="en-US" sz="2400" dirty="0"/>
              <a:t>石，而保留了其餘租額</a:t>
            </a:r>
            <a:r>
              <a:rPr lang="en-US" altLang="zh-TW" sz="2400" dirty="0"/>
              <a:t>1,624.2</a:t>
            </a:r>
            <a:r>
              <a:rPr lang="zh-TW" altLang="en-US" sz="2400" dirty="0"/>
              <a:t>石。</a:t>
            </a:r>
            <a:endParaRPr lang="en-US" altLang="zh-TW" sz="2400" dirty="0"/>
          </a:p>
          <a:p>
            <a:pPr marL="0" indent="0" eaLnBrk="1" hangingPunct="1">
              <a:lnSpc>
                <a:spcPts val="3200"/>
              </a:lnSpc>
              <a:spcBef>
                <a:spcPts val="600"/>
              </a:spcBef>
              <a:spcAft>
                <a:spcPts val="0"/>
              </a:spcAft>
              <a:buNone/>
              <a:defRPr/>
            </a:pPr>
            <a:r>
              <a:rPr lang="zh-TW" altLang="en-US" sz="2400" dirty="0"/>
              <a:t>潘家財勢的規模足以左右整個社群的政治經濟發展動向，其自身就構成一個階層。</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5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05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05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05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05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505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52227" name="Rectangle 3"/>
          <p:cNvSpPr>
            <a:spLocks noGrp="1" noChangeArrowheads="1"/>
          </p:cNvSpPr>
          <p:nvPr>
            <p:ph type="body" idx="1"/>
          </p:nvPr>
        </p:nvSpPr>
        <p:spPr>
          <a:xfrm>
            <a:off x="683568" y="116632"/>
            <a:ext cx="8352928" cy="6696744"/>
          </a:xfrm>
        </p:spPr>
        <p:txBody>
          <a:bodyPr/>
          <a:lstStyle/>
          <a:p>
            <a:pPr marL="0" indent="0" eaLnBrk="1" hangingPunct="1">
              <a:lnSpc>
                <a:spcPts val="3400"/>
              </a:lnSpc>
              <a:spcBef>
                <a:spcPts val="600"/>
              </a:spcBef>
              <a:spcAft>
                <a:spcPts val="600"/>
              </a:spcAft>
              <a:buNone/>
            </a:pPr>
            <a:r>
              <a:rPr lang="zh-TW" altLang="en-US" sz="2400" dirty="0"/>
              <a:t>「率類」但是不「知方」的通事：不識字的繼任通事阿打歪希（乾隆</a:t>
            </a:r>
            <a:r>
              <a:rPr lang="en-US" altLang="zh-TW" sz="2400" dirty="0"/>
              <a:t>36,06,15 ~ 38,04,27</a:t>
            </a:r>
            <a:r>
              <a:rPr lang="zh-TW" altLang="en-US" sz="2400" dirty="0"/>
              <a:t>）</a:t>
            </a:r>
            <a:endParaRPr lang="en-US" altLang="zh-TW" sz="2400" dirty="0"/>
          </a:p>
          <a:p>
            <a:pPr marL="0" indent="0" eaLnBrk="1" hangingPunct="1">
              <a:lnSpc>
                <a:spcPts val="3400"/>
              </a:lnSpc>
              <a:spcBef>
                <a:spcPts val="600"/>
              </a:spcBef>
              <a:spcAft>
                <a:spcPts val="600"/>
              </a:spcAft>
              <a:buNone/>
            </a:pPr>
            <a:r>
              <a:rPr lang="zh-TW" altLang="en-US" sz="2400" dirty="0"/>
              <a:t>因公租被佔收及抵制而失能的</a:t>
            </a:r>
            <a:r>
              <a:rPr lang="zh-TW" altLang="en-US" sz="2400" dirty="0">
                <a:solidFill>
                  <a:srgbClr val="FF0000"/>
                </a:solidFill>
              </a:rPr>
              <a:t>傳統保護型菁英</a:t>
            </a:r>
            <a:endParaRPr lang="en-US" altLang="zh-TW" sz="2400" dirty="0">
              <a:solidFill>
                <a:srgbClr val="FF0000"/>
              </a:solidFill>
            </a:endParaRPr>
          </a:p>
          <a:p>
            <a:pPr marL="0" indent="0" eaLnBrk="1" hangingPunct="1">
              <a:lnSpc>
                <a:spcPts val="3400"/>
              </a:lnSpc>
              <a:spcBef>
                <a:spcPts val="600"/>
              </a:spcBef>
              <a:spcAft>
                <a:spcPts val="600"/>
              </a:spcAft>
              <a:buNone/>
            </a:pPr>
            <a:r>
              <a:rPr lang="zh-TW" altLang="en-US" sz="2400" dirty="0"/>
              <a:t>通事變社主：從求取不成，到棄如敝屣的通事職位（「著潘士萬頂充，詎潘士萬推諉」）</a:t>
            </a:r>
          </a:p>
          <a:p>
            <a:pPr marL="0" indent="0" eaLnBrk="1" hangingPunct="1">
              <a:lnSpc>
                <a:spcPts val="3400"/>
              </a:lnSpc>
              <a:spcBef>
                <a:spcPts val="600"/>
              </a:spcBef>
              <a:spcAft>
                <a:spcPts val="600"/>
              </a:spcAft>
              <a:buNone/>
            </a:pPr>
            <a:r>
              <a:rPr lang="zh-TW" altLang="en-US" sz="2400" dirty="0"/>
              <a:t>扶立傀儡通事潘輝光（乾隆</a:t>
            </a:r>
            <a:r>
              <a:rPr lang="en-US" altLang="zh-TW" sz="2400" dirty="0"/>
              <a:t>38,06 ~ 44,07</a:t>
            </a:r>
            <a:r>
              <a:rPr lang="zh-TW" altLang="en-US" sz="2400" dirty="0"/>
              <a:t>）：外社人（阿里史社人）潘輝光作為潘家權力復辟與通事性質轉化成</a:t>
            </a:r>
            <a:r>
              <a:rPr lang="zh-TW" altLang="en-US" sz="2400" dirty="0">
                <a:solidFill>
                  <a:srgbClr val="FF0000"/>
                </a:solidFill>
              </a:rPr>
              <a:t>營利搾取型菁英</a:t>
            </a:r>
            <a:r>
              <a:rPr lang="zh-TW" altLang="en-US" sz="2400" dirty="0"/>
              <a:t>的範例。</a:t>
            </a:r>
            <a:endParaRPr lang="en-US" altLang="zh-TW" sz="2400" dirty="0"/>
          </a:p>
          <a:p>
            <a:pPr marL="0" lvl="1" indent="0" eaLnBrk="1" hangingPunct="1">
              <a:lnSpc>
                <a:spcPts val="3400"/>
              </a:lnSpc>
              <a:spcBef>
                <a:spcPts val="600"/>
              </a:spcBef>
              <a:spcAft>
                <a:spcPts val="600"/>
              </a:spcAft>
              <a:buNone/>
            </a:pPr>
            <a:r>
              <a:rPr lang="zh-TW" altLang="en-US" sz="2400" dirty="0"/>
              <a:t>先是作為公租的</a:t>
            </a:r>
            <a:r>
              <a:rPr lang="zh-TW" altLang="en-US" sz="2400" dirty="0">
                <a:solidFill>
                  <a:srgbClr val="FF0000"/>
                </a:solidFill>
              </a:rPr>
              <a:t>社課、大租劃出四成歸入潘家</a:t>
            </a:r>
            <a:r>
              <a:rPr lang="zh-TW" altLang="en-US" sz="2400" dirty="0"/>
              <a:t>，乾隆四十年社主派通事潘輝光因公租不足而採</a:t>
            </a:r>
            <a:r>
              <a:rPr lang="zh-TW" altLang="en-US" sz="2400" dirty="0">
                <a:solidFill>
                  <a:srgbClr val="FF0000"/>
                </a:solidFill>
              </a:rPr>
              <a:t>一九抽</a:t>
            </a:r>
            <a:r>
              <a:rPr lang="zh-TW" altLang="en-US" sz="2400" dirty="0"/>
              <a:t>，取走一期口糧田社番租額</a:t>
            </a:r>
            <a:r>
              <a:rPr lang="en-US" altLang="zh-TW" sz="2400" dirty="0"/>
              <a:t>2,344</a:t>
            </a:r>
            <a:r>
              <a:rPr lang="zh-TW" altLang="en-US" sz="2400" dirty="0"/>
              <a:t>石，四十三年再加一成增為</a:t>
            </a:r>
            <a:r>
              <a:rPr lang="zh-TW" altLang="en-US" sz="2400" dirty="0">
                <a:solidFill>
                  <a:srgbClr val="FF0000"/>
                </a:solidFill>
              </a:rPr>
              <a:t>二八抽</a:t>
            </a:r>
            <a:r>
              <a:rPr lang="zh-TW" altLang="en-US" sz="2400" dirty="0"/>
              <a:t>，收取</a:t>
            </a:r>
            <a:r>
              <a:rPr lang="en-US" altLang="zh-TW" sz="2400" dirty="0"/>
              <a:t>4,688</a:t>
            </a:r>
            <a:r>
              <a:rPr lang="zh-TW" altLang="en-US" sz="2400" dirty="0"/>
              <a:t>石，四十四年社眾推翻潘輝光後雖然退回一九抽，但新任社眾派通事潘明慈還是無法平抑財政赤字，四十六年與社眾取得妥協改為</a:t>
            </a:r>
            <a:r>
              <a:rPr lang="zh-TW" altLang="en-US" sz="2400" dirty="0">
                <a:solidFill>
                  <a:srgbClr val="FF0000"/>
                </a:solidFill>
              </a:rPr>
              <a:t>一九孔五抽</a:t>
            </a:r>
            <a:r>
              <a:rPr lang="zh-TW" altLang="en-US" sz="2400" dirty="0"/>
              <a:t>，抽取一成五，</a:t>
            </a:r>
            <a:r>
              <a:rPr lang="en-US" altLang="zh-TW" sz="2400" dirty="0"/>
              <a:t>3,516</a:t>
            </a:r>
            <a:r>
              <a:rPr lang="zh-TW" altLang="en-US" sz="2400" dirty="0"/>
              <a:t>石。</a:t>
            </a:r>
            <a:endParaRPr lang="en-US" altLang="zh-TW"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22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22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22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22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752" y="835152"/>
            <a:ext cx="7778496" cy="5187696"/>
          </a:xfrm>
          <a:prstGeom prst="rect">
            <a:avLst/>
          </a:prstGeom>
        </p:spPr>
      </p:pic>
      <p:sp>
        <p:nvSpPr>
          <p:cNvPr id="49155" name="Text Box 3"/>
          <p:cNvSpPr txBox="1">
            <a:spLocks noChangeArrowheads="1"/>
          </p:cNvSpPr>
          <p:nvPr/>
        </p:nvSpPr>
        <p:spPr bwMode="auto">
          <a:xfrm>
            <a:off x="4716016" y="1772816"/>
            <a:ext cx="367240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Times New Roman" pitchFamily="18" charset="0"/>
                <a:ea typeface="新細明體" pitchFamily="18" charset="-120"/>
                <a:cs typeface="+mn-cs"/>
              </a:rPr>
              <a:t>「公小私大」的社產體制</a:t>
            </a:r>
          </a:p>
        </p:txBody>
      </p:sp>
    </p:spTree>
    <p:extLst>
      <p:ext uri="{BB962C8B-B14F-4D97-AF65-F5344CB8AC3E}">
        <p14:creationId xmlns:p14="http://schemas.microsoft.com/office/powerpoint/2010/main" val="41543649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752" y="835152"/>
            <a:ext cx="7778496" cy="5187696"/>
          </a:xfrm>
          <a:prstGeom prst="rect">
            <a:avLst/>
          </a:prstGeom>
        </p:spPr>
      </p:pic>
      <p:sp>
        <p:nvSpPr>
          <p:cNvPr id="50179" name="Text Box 3"/>
          <p:cNvSpPr txBox="1">
            <a:spLocks noChangeArrowheads="1"/>
          </p:cNvSpPr>
          <p:nvPr/>
        </p:nvSpPr>
        <p:spPr bwMode="auto">
          <a:xfrm>
            <a:off x="5220072" y="1700808"/>
            <a:ext cx="3185487"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Times New Roman" pitchFamily="18" charset="0"/>
                <a:ea typeface="新細明體" pitchFamily="18" charset="-120"/>
                <a:cs typeface="+mn-cs"/>
              </a:rPr>
              <a:t>潘家佔收公租</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000000"/>
                </a:solidFill>
                <a:effectLst/>
                <a:uLnTx/>
                <a:uFillTx/>
                <a:latin typeface="Times New Roman" pitchFamily="18" charset="0"/>
                <a:ea typeface="新細明體" pitchFamily="18" charset="-120"/>
                <a:cs typeface="+mn-cs"/>
              </a:rPr>
              <a:t>乾隆三十六年通事、社主分家</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752" y="835152"/>
            <a:ext cx="7778496" cy="5187696"/>
          </a:xfrm>
          <a:prstGeom prst="rect">
            <a:avLst/>
          </a:prstGeom>
        </p:spPr>
      </p:pic>
      <p:sp>
        <p:nvSpPr>
          <p:cNvPr id="58371" name="Text Box 3"/>
          <p:cNvSpPr txBox="1">
            <a:spLocks noChangeArrowheads="1"/>
          </p:cNvSpPr>
          <p:nvPr/>
        </p:nvSpPr>
        <p:spPr bwMode="auto">
          <a:xfrm>
            <a:off x="5940152" y="1772816"/>
            <a:ext cx="1728192" cy="815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marL="0" marR="0" lvl="0" indent="0" algn="ctr" defTabSz="914400" rtl="0" eaLnBrk="1" fontAlgn="base" latinLnBrk="0" hangingPunct="1">
              <a:lnSpc>
                <a:spcPct val="100000"/>
              </a:lnSpc>
              <a:spcBef>
                <a:spcPts val="60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Times New Roman" pitchFamily="18" charset="0"/>
                <a:ea typeface="新細明體" pitchFamily="18" charset="-120"/>
                <a:cs typeface="+mn-cs"/>
              </a:rPr>
              <a:t>一九抽</a:t>
            </a:r>
          </a:p>
          <a:p>
            <a:pPr marL="0" marR="0" lvl="0" indent="0" algn="ctr" defTabSz="914400" rtl="0" eaLnBrk="1" fontAlgn="base" latinLnBrk="0" hangingPunct="1">
              <a:lnSpc>
                <a:spcPct val="100000"/>
              </a:lnSpc>
              <a:spcBef>
                <a:spcPts val="600"/>
              </a:spcBef>
              <a:spcAft>
                <a:spcPct val="0"/>
              </a:spcAft>
              <a:buClrTx/>
              <a:buSzTx/>
              <a:buFontTx/>
              <a:buNone/>
              <a:tabLst/>
              <a:defRPr/>
            </a:pPr>
            <a:r>
              <a:rPr kumimoji="1" lang="zh-TW" altLang="en-US" sz="1800" b="0" i="0" u="none" strike="noStrike" kern="1200" cap="none" spc="0" normalizeH="0" baseline="0" noProof="0" dirty="0">
                <a:ln>
                  <a:noFill/>
                </a:ln>
                <a:solidFill>
                  <a:srgbClr val="000000"/>
                </a:solidFill>
                <a:effectLst/>
                <a:uLnTx/>
                <a:uFillTx/>
                <a:latin typeface="Times New Roman" pitchFamily="18" charset="0"/>
                <a:ea typeface="新細明體" pitchFamily="18" charset="-120"/>
                <a:cs typeface="+mn-cs"/>
              </a:rPr>
              <a:t>乾隆四十年</a:t>
            </a:r>
            <a:endParaRPr kumimoji="1" lang="zh-TW" altLang="en-US" sz="2400" b="0" i="0" u="none" strike="noStrike" kern="1200" cap="none" spc="0" normalizeH="0" baseline="0" noProof="0" dirty="0">
              <a:ln>
                <a:noFill/>
              </a:ln>
              <a:solidFill>
                <a:srgbClr val="000000"/>
              </a:solidFill>
              <a:effectLst/>
              <a:uLnTx/>
              <a:uFillTx/>
              <a:latin typeface="Times New Roman" pitchFamily="18" charset="0"/>
              <a:ea typeface="新細明體" pitchFamily="18" charset="-120"/>
              <a:cs typeface="+mn-cs"/>
            </a:endParaRPr>
          </a:p>
        </p:txBody>
      </p:sp>
    </p:spTree>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752" y="835152"/>
            <a:ext cx="7778496" cy="5187696"/>
          </a:xfrm>
          <a:prstGeom prst="rect">
            <a:avLst/>
          </a:prstGeom>
        </p:spPr>
      </p:pic>
      <p:sp>
        <p:nvSpPr>
          <p:cNvPr id="59395" name="Text Box 3"/>
          <p:cNvSpPr txBox="1">
            <a:spLocks noChangeArrowheads="1"/>
          </p:cNvSpPr>
          <p:nvPr/>
        </p:nvSpPr>
        <p:spPr bwMode="auto">
          <a:xfrm>
            <a:off x="6012160" y="1772816"/>
            <a:ext cx="1646605" cy="907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marL="0" marR="0" lvl="0" indent="0" algn="ctr" defTabSz="914400" rtl="0" eaLnBrk="1" fontAlgn="base" latinLnBrk="0" hangingPunct="1">
              <a:lnSpc>
                <a:spcPct val="100000"/>
              </a:lnSpc>
              <a:spcBef>
                <a:spcPts val="60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Times New Roman" pitchFamily="18" charset="0"/>
                <a:ea typeface="新細明體" pitchFamily="18" charset="-120"/>
                <a:cs typeface="+mn-cs"/>
              </a:rPr>
              <a:t>二八抽</a:t>
            </a:r>
          </a:p>
          <a:p>
            <a:pPr marL="0" marR="0" lvl="0" indent="0" algn="ctr" defTabSz="914400" rtl="0" eaLnBrk="1" fontAlgn="base" latinLnBrk="0" hangingPunct="1">
              <a:lnSpc>
                <a:spcPct val="100000"/>
              </a:lnSpc>
              <a:spcBef>
                <a:spcPts val="600"/>
              </a:spcBef>
              <a:spcAft>
                <a:spcPct val="0"/>
              </a:spcAft>
              <a:buClrTx/>
              <a:buSzTx/>
              <a:buFontTx/>
              <a:buNone/>
              <a:tabLst/>
              <a:defRPr/>
            </a:pPr>
            <a:r>
              <a:rPr kumimoji="1" lang="zh-TW" altLang="en-US" sz="1800" b="0" i="0" u="none" strike="noStrike" kern="1200" cap="none" spc="0" normalizeH="0" baseline="0" noProof="0" dirty="0">
                <a:ln>
                  <a:noFill/>
                </a:ln>
                <a:solidFill>
                  <a:srgbClr val="000000"/>
                </a:solidFill>
                <a:effectLst/>
                <a:uLnTx/>
                <a:uFillTx/>
                <a:latin typeface="Times New Roman" pitchFamily="18" charset="0"/>
                <a:ea typeface="新細明體" pitchFamily="18" charset="-120"/>
                <a:cs typeface="+mn-cs"/>
              </a:rPr>
              <a:t>乾隆四十三年</a:t>
            </a:r>
            <a:r>
              <a:rPr kumimoji="1" lang="zh-TW" altLang="en-US" sz="2400" b="0" i="0" u="none" strike="noStrike" kern="1200" cap="none" spc="0" normalizeH="0" baseline="0" noProof="0" dirty="0">
                <a:ln>
                  <a:noFill/>
                </a:ln>
                <a:solidFill>
                  <a:srgbClr val="000000"/>
                </a:solidFill>
                <a:effectLst/>
                <a:uLnTx/>
                <a:uFillTx/>
                <a:latin typeface="Times New Roman" pitchFamily="18" charset="0"/>
                <a:ea typeface="新細明體" pitchFamily="18" charset="-120"/>
                <a:cs typeface="+mn-cs"/>
              </a:rPr>
              <a:t> </a:t>
            </a:r>
          </a:p>
        </p:txBody>
      </p:sp>
    </p:spTree>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84995" name="內容版面配置區 2"/>
          <p:cNvSpPr>
            <a:spLocks noGrp="1"/>
          </p:cNvSpPr>
          <p:nvPr>
            <p:ph idx="1"/>
          </p:nvPr>
        </p:nvSpPr>
        <p:spPr>
          <a:xfrm>
            <a:off x="107504" y="44623"/>
            <a:ext cx="8712968" cy="6768753"/>
          </a:xfrm>
        </p:spPr>
        <p:txBody>
          <a:bodyPr vert="eaVert"/>
          <a:lstStyle/>
          <a:p>
            <a:pPr marL="0" indent="0" eaLnBrk="1" hangingPunct="1">
              <a:lnSpc>
                <a:spcPts val="3200"/>
              </a:lnSpc>
              <a:spcBef>
                <a:spcPts val="600"/>
              </a:spcBef>
              <a:buFontTx/>
              <a:buNone/>
            </a:pPr>
            <a:r>
              <a:rPr lang="zh-TW" altLang="en-US" sz="2000" dirty="0">
                <a:latin typeface="標楷體" pitchFamily="65" charset="-120"/>
                <a:ea typeface="標楷體" pitchFamily="65" charset="-120"/>
              </a:rPr>
              <a:t>欽命提督銜福建台澎水陸等處地方掛印總鎮府世襲恩騎尉愛（愛新泰）、按察使司銜福建分巡台澎兵備道兼提督學政遇（遇昌）　諭</a:t>
            </a:r>
          </a:p>
          <a:p>
            <a:pPr marL="0" indent="0" eaLnBrk="1" hangingPunct="1">
              <a:lnSpc>
                <a:spcPts val="3200"/>
              </a:lnSpc>
              <a:spcBef>
                <a:spcPts val="600"/>
              </a:spcBef>
              <a:buFontTx/>
              <a:buNone/>
            </a:pPr>
            <a:r>
              <a:rPr lang="zh-TW" altLang="en-US" sz="2000" dirty="0">
                <a:solidFill>
                  <a:srgbClr val="FF0000"/>
                </a:solidFill>
                <a:latin typeface="標楷體" pitchFamily="65" charset="-120"/>
                <a:ea typeface="標楷體" pitchFamily="65" charset="-120"/>
              </a:rPr>
              <a:t>岸裡社業戶潘振文</a:t>
            </a:r>
            <a:r>
              <a:rPr lang="en-US" altLang="zh-TW" sz="2000" dirty="0">
                <a:solidFill>
                  <a:srgbClr val="FF0000"/>
                </a:solidFill>
                <a:latin typeface="標楷體" pitchFamily="65" charset="-120"/>
                <a:ea typeface="標楷體" pitchFamily="65" charset="-120"/>
              </a:rPr>
              <a:t>〔</a:t>
            </a:r>
            <a:r>
              <a:rPr lang="zh-TW" altLang="en-US" sz="2000" dirty="0">
                <a:solidFill>
                  <a:srgbClr val="FF0000"/>
                </a:solidFill>
                <a:latin typeface="標楷體" pitchFamily="65" charset="-120"/>
                <a:ea typeface="標楷體" pitchFamily="65" charset="-120"/>
              </a:rPr>
              <a:t>按：潘進文</a:t>
            </a:r>
            <a:r>
              <a:rPr lang="en-US" altLang="zh-TW" sz="2000" dirty="0">
                <a:solidFill>
                  <a:srgbClr val="FF0000"/>
                </a:solidFill>
                <a:latin typeface="標楷體" pitchFamily="65" charset="-120"/>
                <a:ea typeface="標楷體" pitchFamily="65" charset="-120"/>
              </a:rPr>
              <a:t>〕</a:t>
            </a:r>
            <a:r>
              <a:rPr lang="zh-TW" altLang="en-US" sz="2000" dirty="0">
                <a:latin typeface="標楷體" pitchFamily="65" charset="-120"/>
                <a:ea typeface="標楷體" pitchFamily="65" charset="-120"/>
              </a:rPr>
              <a:t>知悉。照得本軍門、司道訪聞</a:t>
            </a:r>
            <a:r>
              <a:rPr lang="zh-TW" altLang="en-US" sz="2000" dirty="0">
                <a:solidFill>
                  <a:srgbClr val="FF0000"/>
                </a:solidFill>
                <a:latin typeface="標楷體" pitchFamily="65" charset="-120"/>
                <a:ea typeface="標楷體" pitchFamily="65" charset="-120"/>
              </a:rPr>
              <a:t>彰邑岸裡社、阿里史社、阿束社、大肚社、阿罩霧社、烏牛欄社各番，多有攜眷搬入內山，冀圖開墾等事</a:t>
            </a:r>
            <a:r>
              <a:rPr lang="zh-TW" altLang="en-US" sz="2000" dirty="0">
                <a:latin typeface="標楷體" pitchFamily="65" charset="-120"/>
                <a:ea typeface="標楷體" pitchFamily="65" charset="-120"/>
              </a:rPr>
              <a:t>。</a:t>
            </a:r>
            <a:r>
              <a:rPr lang="zh-TW" altLang="en-US" sz="2000" dirty="0">
                <a:solidFill>
                  <a:srgbClr val="FF0000"/>
                </a:solidFill>
                <a:latin typeface="標楷體" pitchFamily="65" charset="-120"/>
                <a:ea typeface="標楷體" pitchFamily="65" charset="-120"/>
              </a:rPr>
              <a:t>前經札飭鹿港廳、縣傳諭通土開導諭止</a:t>
            </a:r>
            <a:r>
              <a:rPr lang="zh-TW" altLang="en-US" sz="2000" dirty="0">
                <a:latin typeface="標楷體" pitchFamily="65" charset="-120"/>
                <a:ea typeface="標楷體" pitchFamily="65" charset="-120"/>
              </a:rPr>
              <a:t>，毋許搬移，取結稟覆，去後未據回稟。查</a:t>
            </a:r>
            <a:r>
              <a:rPr lang="zh-TW" altLang="en-US" sz="2000" dirty="0">
                <a:solidFill>
                  <a:srgbClr val="FF0000"/>
                </a:solidFill>
                <a:latin typeface="標楷體" pitchFamily="65" charset="-120"/>
                <a:ea typeface="標楷體" pitchFamily="65" charset="-120"/>
              </a:rPr>
              <a:t>社番沿山居住，各有段落，不能任其遷徙</a:t>
            </a:r>
            <a:r>
              <a:rPr lang="zh-TW" altLang="en-US" sz="2000" dirty="0">
                <a:latin typeface="標楷體" pitchFamily="65" charset="-120"/>
                <a:ea typeface="標楷體" pitchFamily="65" charset="-120"/>
              </a:rPr>
              <a:t>。今該社番等糾眾前往，是否聽有匪徒造言恐嚇，抑或別有起釁情節，及果否欲往內山開墾。如有此等情事，均應呈官照例查辦，不能輕率搬移。除會飭屯弁</a:t>
            </a:r>
            <a:r>
              <a:rPr lang="en-US" altLang="zh-TW" sz="2000" dirty="0">
                <a:latin typeface="標楷體" pitchFamily="65" charset="-120"/>
                <a:ea typeface="標楷體" pitchFamily="65" charset="-120"/>
              </a:rPr>
              <a:t>〔</a:t>
            </a:r>
            <a:r>
              <a:rPr lang="zh-TW" altLang="en-US" sz="2000" dirty="0">
                <a:latin typeface="標楷體" pitchFamily="65" charset="-120"/>
                <a:ea typeface="標楷體" pitchFamily="65" charset="-120"/>
              </a:rPr>
              <a:t>按：北路屯千總</a:t>
            </a:r>
            <a:r>
              <a:rPr lang="en-US" altLang="zh-TW" sz="2000" dirty="0">
                <a:latin typeface="標楷體" pitchFamily="65" charset="-120"/>
                <a:ea typeface="標楷體" pitchFamily="65" charset="-120"/>
              </a:rPr>
              <a:t>〕</a:t>
            </a:r>
            <a:r>
              <a:rPr lang="zh-TW" altLang="en-US" sz="2000" dirty="0">
                <a:latin typeface="標楷體" pitchFamily="65" charset="-120"/>
                <a:ea typeface="標楷體" pitchFamily="65" charset="-120"/>
              </a:rPr>
              <a:t>錢茂祖星往查明辦理外，合行諭飭查辦。札到該業戶，立即會同</a:t>
            </a:r>
            <a:r>
              <a:rPr lang="zh-TW" altLang="en-US" sz="2000" dirty="0">
                <a:solidFill>
                  <a:srgbClr val="FF0000"/>
                </a:solidFill>
                <a:latin typeface="標楷體" pitchFamily="65" charset="-120"/>
                <a:ea typeface="標楷體" pitchFamily="65" charset="-120"/>
              </a:rPr>
              <a:t>社記生員楊天儒、義首王松</a:t>
            </a:r>
            <a:r>
              <a:rPr lang="zh-TW" altLang="en-US" sz="2000" dirty="0">
                <a:latin typeface="標楷體" pitchFamily="65" charset="-120"/>
                <a:ea typeface="標楷體" pitchFamily="65" charset="-120"/>
              </a:rPr>
              <a:t>等探明該社番等究因何事起釁糾眾搬移，抑或前往內山墾種，務得寔情，先行詳悉飛稟察奪，一面</a:t>
            </a:r>
            <a:r>
              <a:rPr lang="zh-TW" altLang="en-US" sz="2000" dirty="0">
                <a:solidFill>
                  <a:srgbClr val="FF0000"/>
                </a:solidFill>
                <a:latin typeface="標楷體" pitchFamily="65" charset="-120"/>
                <a:ea typeface="標楷體" pitchFamily="65" charset="-120"/>
              </a:rPr>
              <a:t>會同前往開導該社番等毋許輕率搬移。其已經搬往者，即選擇妥人飛速招令回社，各安本業</a:t>
            </a:r>
            <a:r>
              <a:rPr lang="zh-TW" altLang="en-US" sz="2000" dirty="0">
                <a:latin typeface="標楷體" pitchFamily="65" charset="-120"/>
                <a:ea typeface="標楷體" pitchFamily="65" charset="-120"/>
              </a:rPr>
              <a:t>，取結由營縣稟送備查。該業戶務須明白宣諭，妥協辦理，並將作何妥辦情形隨時據寔具稟，毋稍觀望延挨，致干未便。此諭</a:t>
            </a:r>
          </a:p>
          <a:p>
            <a:pPr marL="0" indent="0" eaLnBrk="1" hangingPunct="1">
              <a:lnSpc>
                <a:spcPts val="3200"/>
              </a:lnSpc>
              <a:spcBef>
                <a:spcPts val="600"/>
              </a:spcBef>
              <a:buFontTx/>
              <a:buNone/>
            </a:pPr>
            <a:r>
              <a:rPr lang="zh-TW" altLang="en-US" sz="2000" dirty="0">
                <a:latin typeface="標楷體" pitchFamily="65" charset="-120"/>
                <a:ea typeface="標楷體" pitchFamily="65" charset="-120"/>
              </a:rPr>
              <a:t>嘉慶八年十二月十九日給（鎮守福建臺灣總兵關防）、（臺灣道關防）</a:t>
            </a:r>
          </a:p>
        </p:txBody>
      </p:sp>
    </p:spTree>
    <p:extLst>
      <p:ext uri="{BB962C8B-B14F-4D97-AF65-F5344CB8AC3E}">
        <p14:creationId xmlns:p14="http://schemas.microsoft.com/office/powerpoint/2010/main" val="1725281791"/>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752" y="835152"/>
            <a:ext cx="7778496" cy="5187696"/>
          </a:xfrm>
          <a:prstGeom prst="rect">
            <a:avLst/>
          </a:prstGeom>
        </p:spPr>
      </p:pic>
      <p:sp>
        <p:nvSpPr>
          <p:cNvPr id="67587" name="Text Box 3"/>
          <p:cNvSpPr txBox="1">
            <a:spLocks noChangeArrowheads="1"/>
          </p:cNvSpPr>
          <p:nvPr/>
        </p:nvSpPr>
        <p:spPr bwMode="auto">
          <a:xfrm>
            <a:off x="5868144" y="1772816"/>
            <a:ext cx="1872208" cy="907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marL="0" marR="0" lvl="0" indent="0" algn="ctr" defTabSz="914400" rtl="0" eaLnBrk="1" fontAlgn="base" latinLnBrk="0" hangingPunct="1">
              <a:lnSpc>
                <a:spcPct val="100000"/>
              </a:lnSpc>
              <a:spcBef>
                <a:spcPts val="60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Times New Roman" pitchFamily="18" charset="0"/>
                <a:ea typeface="新細明體" pitchFamily="18" charset="-120"/>
                <a:cs typeface="+mn-cs"/>
              </a:rPr>
              <a:t>一九孔五抽</a:t>
            </a:r>
          </a:p>
          <a:p>
            <a:pPr marL="0" marR="0" lvl="0" indent="0" algn="ctr" defTabSz="914400" rtl="0" eaLnBrk="1" fontAlgn="base" latinLnBrk="0" hangingPunct="1">
              <a:lnSpc>
                <a:spcPct val="100000"/>
              </a:lnSpc>
              <a:spcBef>
                <a:spcPts val="600"/>
              </a:spcBef>
              <a:spcAft>
                <a:spcPct val="0"/>
              </a:spcAft>
              <a:buClrTx/>
              <a:buSzTx/>
              <a:buFontTx/>
              <a:buNone/>
              <a:tabLst/>
              <a:defRPr/>
            </a:pPr>
            <a:r>
              <a:rPr kumimoji="1" lang="zh-TW" altLang="en-US" sz="1800" b="0" i="0" u="none" strike="noStrike" kern="1200" cap="none" spc="0" normalizeH="0" baseline="0" noProof="0" dirty="0">
                <a:ln>
                  <a:noFill/>
                </a:ln>
                <a:solidFill>
                  <a:srgbClr val="000000"/>
                </a:solidFill>
                <a:effectLst/>
                <a:uLnTx/>
                <a:uFillTx/>
                <a:latin typeface="Times New Roman" pitchFamily="18" charset="0"/>
                <a:ea typeface="新細明體" pitchFamily="18" charset="-120"/>
                <a:cs typeface="+mn-cs"/>
              </a:rPr>
              <a:t>乾隆四十六年</a:t>
            </a:r>
            <a:r>
              <a:rPr kumimoji="1" lang="zh-TW" altLang="en-US" sz="2400" b="0" i="0" u="none" strike="noStrike" kern="1200" cap="none" spc="0" normalizeH="0" baseline="0" noProof="0" dirty="0">
                <a:ln>
                  <a:noFill/>
                </a:ln>
                <a:solidFill>
                  <a:srgbClr val="000000"/>
                </a:solidFill>
                <a:effectLst/>
                <a:uLnTx/>
                <a:uFillTx/>
                <a:latin typeface="Times New Roman" pitchFamily="18" charset="0"/>
                <a:ea typeface="新細明體" pitchFamily="18" charset="-120"/>
                <a:cs typeface="+mn-cs"/>
              </a:rPr>
              <a:t>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9698" name="Rectangle 3"/>
          <p:cNvSpPr>
            <a:spLocks noGrp="1" noChangeArrowheads="1"/>
          </p:cNvSpPr>
          <p:nvPr>
            <p:ph type="body" idx="1"/>
          </p:nvPr>
        </p:nvSpPr>
        <p:spPr>
          <a:xfrm>
            <a:off x="80628" y="58316"/>
            <a:ext cx="8982744" cy="6799684"/>
          </a:xfrm>
          <a:noFill/>
        </p:spPr>
        <p:txBody>
          <a:bodyPr vert="eaVert"/>
          <a:lstStyle/>
          <a:p>
            <a:pPr marL="0" indent="0" eaLnBrk="1" hangingPunct="1">
              <a:lnSpc>
                <a:spcPts val="2400"/>
              </a:lnSpc>
              <a:spcBef>
                <a:spcPts val="600"/>
              </a:spcBef>
              <a:buFontTx/>
              <a:buNone/>
              <a:defRPr/>
            </a:pPr>
            <a:r>
              <a:rPr lang="zh-TW" altLang="en-US" sz="2000" dirty="0">
                <a:latin typeface="標楷體" pitchFamily="65" charset="-120"/>
                <a:ea typeface="標楷體" pitchFamily="65" charset="-120"/>
              </a:rPr>
              <a:t>具稟轅下岸裡社總通事潘明慈，副通事茅格馬下六、潘光慈，土目潘學貴、該旦孝里希、阿四老六茅、馬下六大順、阿眉，甲頭馬下六敦、茅格大必里、阿四老馬下六、阿打歪馬下六、阿六萬賴牛、阿打歪加啻、阿打歪后那、阿沐茅完，白番潘學和等，為苦辦無力○○稟追以全憲項事。切慈等岸社公租自漢通事張達京承辦（以）來，番愚無知任從其管。迨後達京奉　憲革逐，係社番阿敦接辦公租，仍佔管收。</a:t>
            </a:r>
            <a:r>
              <a:rPr lang="zh-TW" altLang="en-US" sz="2000" dirty="0">
                <a:solidFill>
                  <a:srgbClr val="FF0000"/>
                </a:solidFill>
                <a:latin typeface="標楷體" pitchFamily="65" charset="-120"/>
                <a:ea typeface="標楷體" pitchFamily="65" charset="-120"/>
              </a:rPr>
              <a:t>後敦物故，舉番阿打歪希接充，因向敦之子潘士萬討取公租不還，二比爭競</a:t>
            </a:r>
            <a:r>
              <a:rPr lang="zh-TW" altLang="en-US" sz="2000" dirty="0">
                <a:latin typeface="標楷體" pitchFamily="65" charset="-120"/>
                <a:ea typeface="標楷體" pitchFamily="65" charset="-120"/>
              </a:rPr>
              <a:t>。</a:t>
            </a:r>
            <a:r>
              <a:rPr lang="zh-TW" altLang="en-US" sz="2000" dirty="0">
                <a:solidFill>
                  <a:srgbClr val="FF0000"/>
                </a:solidFill>
                <a:latin typeface="標楷體" pitchFamily="65" charset="-120"/>
                <a:ea typeface="標楷體" pitchFamily="65" charset="-120"/>
              </a:rPr>
              <a:t>潘士萬瞞呈將希革退，買出阿里史社番潘輝光充當</a:t>
            </a:r>
            <a:r>
              <a:rPr lang="zh-TW" altLang="en-US" sz="2000" dirty="0">
                <a:latin typeface="標楷體" pitchFamily="65" charset="-120"/>
                <a:ea typeface="標楷體" pitchFamily="65" charset="-120"/>
              </a:rPr>
              <a:t>。不虞光恃勢霸佔白番田園，家成積富，潘士萬佔收公租肥已，致眾番不服。於四十四年僉眾呈革光通事，僉</a:t>
            </a:r>
            <a:r>
              <a:rPr lang="zh-TW" altLang="en-US" sz="2000" dirty="0">
                <a:solidFill>
                  <a:srgbClr val="FF0000"/>
                </a:solidFill>
                <a:latin typeface="標楷體" pitchFamily="65" charset="-120"/>
                <a:ea typeface="標楷體" pitchFamily="65" charset="-120"/>
              </a:rPr>
              <a:t>舉慈頂充。隨邀社向取公租</a:t>
            </a:r>
            <a:r>
              <a:rPr lang="zh-TW" altLang="en-US" sz="2000" dirty="0">
                <a:latin typeface="標楷體" pitchFamily="65" charset="-120"/>
                <a:ea typeface="標楷體" pitchFamily="65" charset="-120"/>
              </a:rPr>
              <a:t>。奈士萬恃富奸巧，稱將公租存貯伊手，凡遇緊要公事當應將公辦公，俾無臨時蹶踞（拮据）。不得（已），眾番曲從其意。況萬在日無論大小公務及安撫生番，慈力辦不前，俱有將公幫辦差務安全。慈忖無言。嗣於四十九年自萬故後，仍將公租付</a:t>
            </a:r>
            <a:r>
              <a:rPr lang="zh-TW" altLang="en-US" sz="2000" dirty="0">
                <a:solidFill>
                  <a:srgbClr val="FF0000"/>
                </a:solidFill>
                <a:latin typeface="標楷體" pitchFamily="65" charset="-120"/>
                <a:ea typeface="標楷體" pitchFamily="65" charset="-120"/>
              </a:rPr>
              <a:t>胞弟潘士興同抱漢人張進文、陳捷文</a:t>
            </a:r>
            <a:r>
              <a:rPr lang="zh-TW" altLang="en-US" sz="2000" dirty="0">
                <a:latin typeface="標楷體" pitchFamily="65" charset="-120"/>
                <a:ea typeface="標楷體" pitchFamily="65" charset="-120"/>
              </a:rPr>
              <a:t>為萬之嗣。</a:t>
            </a:r>
            <a:r>
              <a:rPr lang="zh-TW" altLang="en-US" sz="2000" dirty="0">
                <a:solidFill>
                  <a:srgbClr val="FF0000"/>
                </a:solidFill>
                <a:latin typeface="標楷體" pitchFamily="65" charset="-120"/>
                <a:ea typeface="標楷體" pitchFamily="65" charset="-120"/>
              </a:rPr>
              <a:t>叔侄朋佔公租作己業，推公事視安然</a:t>
            </a:r>
            <a:r>
              <a:rPr lang="zh-TW" altLang="en-US" sz="2000" dirty="0">
                <a:latin typeface="標楷體" pitchFamily="65" charset="-120"/>
                <a:ea typeface="標楷體" pitchFamily="65" charset="-120"/>
              </a:rPr>
              <a:t>。</a:t>
            </a:r>
            <a:r>
              <a:rPr lang="zh-TW" altLang="en-US" sz="2000" dirty="0">
                <a:solidFill>
                  <a:srgbClr val="FF0000"/>
                </a:solidFill>
                <a:latin typeface="標楷體" pitchFamily="65" charset="-120"/>
                <a:ea typeface="標楷體" pitchFamily="65" charset="-120"/>
              </a:rPr>
              <a:t>虧慈遭亂</a:t>
            </a:r>
            <a:r>
              <a:rPr lang="en-US" altLang="zh-TW" sz="2000" dirty="0">
                <a:solidFill>
                  <a:srgbClr val="FF0000"/>
                </a:solidFill>
                <a:latin typeface="標楷體" pitchFamily="65" charset="-120"/>
                <a:ea typeface="標楷體" pitchFamily="65" charset="-120"/>
              </a:rPr>
              <a:t>〔</a:t>
            </a:r>
            <a:r>
              <a:rPr lang="zh-TW" altLang="en-US" sz="2000" dirty="0">
                <a:solidFill>
                  <a:srgbClr val="FF0000"/>
                </a:solidFill>
                <a:latin typeface="標楷體" pitchFamily="65" charset="-120"/>
                <a:ea typeface="標楷體" pitchFamily="65" charset="-120"/>
              </a:rPr>
              <a:t>按：林爽文事件</a:t>
            </a:r>
            <a:r>
              <a:rPr lang="en-US" altLang="zh-TW" sz="2000" dirty="0">
                <a:solidFill>
                  <a:srgbClr val="FF0000"/>
                </a:solidFill>
                <a:latin typeface="標楷體" pitchFamily="65" charset="-120"/>
                <a:ea typeface="標楷體" pitchFamily="65" charset="-120"/>
              </a:rPr>
              <a:t>〕</a:t>
            </a:r>
            <a:r>
              <a:rPr lang="zh-TW" altLang="en-US" sz="2000" dirty="0">
                <a:solidFill>
                  <a:srgbClr val="FF0000"/>
                </a:solidFill>
                <a:latin typeface="標楷體" pitchFamily="65" charset="-120"/>
                <a:ea typeface="標楷體" pitchFamily="65" charset="-120"/>
              </a:rPr>
              <a:t>來，社租裁去成半歸入屯餉</a:t>
            </a:r>
            <a:r>
              <a:rPr lang="en-US" altLang="zh-TW" sz="2000" dirty="0">
                <a:solidFill>
                  <a:srgbClr val="FF0000"/>
                </a:solidFill>
                <a:latin typeface="標楷體" pitchFamily="65" charset="-120"/>
                <a:ea typeface="標楷體" pitchFamily="65" charset="-120"/>
              </a:rPr>
              <a:t>〔</a:t>
            </a:r>
            <a:r>
              <a:rPr lang="zh-TW" altLang="en-US" sz="2000" dirty="0">
                <a:solidFill>
                  <a:srgbClr val="FF0000"/>
                </a:solidFill>
                <a:latin typeface="標楷體" pitchFamily="65" charset="-120"/>
                <a:ea typeface="標楷體" pitchFamily="65" charset="-120"/>
              </a:rPr>
              <a:t>按：界外丈溢田園番租歸屯</a:t>
            </a:r>
            <a:r>
              <a:rPr lang="en-US" altLang="zh-TW" sz="2000" dirty="0">
                <a:solidFill>
                  <a:srgbClr val="FF0000"/>
                </a:solidFill>
                <a:latin typeface="標楷體" pitchFamily="65" charset="-120"/>
                <a:ea typeface="標楷體" pitchFamily="65" charset="-120"/>
              </a:rPr>
              <a:t>〕</a:t>
            </a:r>
            <a:r>
              <a:rPr lang="zh-TW" altLang="en-US" sz="2000" dirty="0">
                <a:solidFill>
                  <a:srgbClr val="FF0000"/>
                </a:solidFill>
                <a:latin typeface="標楷體" pitchFamily="65" charset="-120"/>
                <a:ea typeface="標楷體" pitchFamily="65" charset="-120"/>
              </a:rPr>
              <a:t>，苦辦維艱，積欠憲項無力措繳</a:t>
            </a:r>
            <a:r>
              <a:rPr lang="zh-TW" altLang="en-US" sz="2000" dirty="0">
                <a:latin typeface="標楷體" pitchFamily="65" charset="-120"/>
                <a:ea typeface="標楷體" pitchFamily="65" charset="-120"/>
              </a:rPr>
              <a:t>。茲蒙押追前欠府項銀五百六十元，又蒙縣主比追　府項銀一千元，又借領　縣主倉米二百六十餘石，力難措繳，若不稟明飭押潘士興等迅將年收翁仔社水租一千六百餘石、業戶楊振文北庄等處社課租六百餘石、員寶庄社課租二百餘石，彙追完公，不惟　憲項莫清，將來通事誰敢充當。勢得瀝稟叩乞	恩憲大老爺新政廉明，恩准嚴押潘士興等迅將公租彙追，以清　憲項，俾無懸欠得安，回（同）社均沾，切叩</a:t>
            </a:r>
          </a:p>
          <a:p>
            <a:pPr marL="0" eaLnBrk="1" hangingPunct="1">
              <a:lnSpc>
                <a:spcPts val="2400"/>
              </a:lnSpc>
              <a:spcBef>
                <a:spcPts val="600"/>
              </a:spcBef>
              <a:buFontTx/>
              <a:buNone/>
              <a:defRPr/>
            </a:pPr>
            <a:r>
              <a:rPr lang="zh-TW" altLang="en-US" sz="2000" dirty="0">
                <a:latin typeface="標楷體" pitchFamily="65" charset="-120"/>
                <a:ea typeface="標楷體" pitchFamily="65" charset="-120"/>
              </a:rPr>
              <a:t>乾隆五十五年十二月初五日潘明慈　蓋官戳，潘光慈蓋官戳，潘學貴蓋私戳</a:t>
            </a:r>
            <a:endParaRPr lang="en-US" altLang="zh-TW" sz="2000" dirty="0">
              <a:latin typeface="標楷體" pitchFamily="65" charset="-120"/>
              <a:ea typeface="標楷體" pitchFamily="65" charset="-12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52227" name="Rectangle 3"/>
          <p:cNvSpPr>
            <a:spLocks noGrp="1" noChangeArrowheads="1"/>
          </p:cNvSpPr>
          <p:nvPr>
            <p:ph idx="1"/>
          </p:nvPr>
        </p:nvSpPr>
        <p:spPr>
          <a:xfrm>
            <a:off x="611560" y="404664"/>
            <a:ext cx="8424936" cy="6100936"/>
          </a:xfrm>
        </p:spPr>
        <p:txBody>
          <a:bodyPr/>
          <a:lstStyle/>
          <a:p>
            <a:pPr marL="0" lvl="1" indent="0" eaLnBrk="1" hangingPunct="1">
              <a:lnSpc>
                <a:spcPts val="3600"/>
              </a:lnSpc>
              <a:spcBef>
                <a:spcPts val="600"/>
              </a:spcBef>
              <a:buNone/>
            </a:pPr>
            <a:r>
              <a:rPr lang="zh-TW" altLang="en-US" dirty="0"/>
              <a:t>岸裡社公租在敦仔過世後經潘士萬切割公私以來，所剩無幾，不敷公費開支，不僅無利可圖，反要賠累倒貼。劃歸社主潘家私業由其管收的大租、社課則是免除公費負擔的淨收益。此趨利避害的公私分化終究不免引起社眾側目以及衙門書役的覬覦，不斷滋生事端。</a:t>
            </a:r>
            <a:endParaRPr lang="en-US" altLang="zh-TW" dirty="0"/>
          </a:p>
          <a:p>
            <a:pPr marL="0" lvl="1" indent="0" eaLnBrk="1" hangingPunct="1">
              <a:lnSpc>
                <a:spcPts val="3600"/>
              </a:lnSpc>
              <a:spcBef>
                <a:spcPts val="600"/>
              </a:spcBef>
              <a:buNone/>
            </a:pPr>
            <a:r>
              <a:rPr lang="zh-TW" altLang="en-US" dirty="0"/>
              <a:t>因潘士萬繼承的失敗，一個原本還被壓抑著的</a:t>
            </a:r>
            <a:r>
              <a:rPr lang="zh-TW" altLang="en-US" dirty="0">
                <a:solidFill>
                  <a:srgbClr val="FF0000"/>
                </a:solidFill>
              </a:rPr>
              <a:t>菁英異化</a:t>
            </a:r>
            <a:r>
              <a:rPr lang="zh-TW" altLang="en-US" dirty="0"/>
              <a:t>過程啟動了。</a:t>
            </a:r>
          </a:p>
          <a:p>
            <a:pPr marL="0" lvl="1" indent="0" eaLnBrk="1" hangingPunct="1">
              <a:lnSpc>
                <a:spcPts val="3600"/>
              </a:lnSpc>
              <a:spcBef>
                <a:spcPts val="600"/>
              </a:spcBef>
              <a:buNone/>
            </a:pPr>
            <a:r>
              <a:rPr lang="zh-TW" altLang="en-US" dirty="0"/>
              <a:t>潘敦仔家族從</a:t>
            </a:r>
            <a:r>
              <a:rPr lang="zh-TW" altLang="en-US" dirty="0">
                <a:solidFill>
                  <a:srgbClr val="FF0000"/>
                </a:solidFill>
              </a:rPr>
              <a:t>恩庇保護型菁英</a:t>
            </a:r>
            <a:r>
              <a:rPr lang="zh-TW" altLang="en-US" dirty="0"/>
              <a:t>轉變成</a:t>
            </a:r>
            <a:r>
              <a:rPr lang="zh-TW" altLang="en-US" dirty="0">
                <a:solidFill>
                  <a:srgbClr val="FF0000"/>
                </a:solidFill>
              </a:rPr>
              <a:t>營利搾取型菁英</a:t>
            </a:r>
          </a:p>
          <a:p>
            <a:pPr marL="0" lvl="1" indent="0" eaLnBrk="1" hangingPunct="1">
              <a:lnSpc>
                <a:spcPts val="3600"/>
              </a:lnSpc>
              <a:spcBef>
                <a:spcPts val="600"/>
              </a:spcBef>
              <a:buNone/>
            </a:pPr>
            <a:r>
              <a:rPr lang="zh-TW" altLang="en-US" dirty="0"/>
              <a:t>失去通事法定位置的潘敦仔家族，轉變成營利型菁英，其抵制通事與操控傀儡通事的作為開啟了</a:t>
            </a:r>
            <a:r>
              <a:rPr lang="zh-TW" altLang="en-US" dirty="0">
                <a:solidFill>
                  <a:srgbClr val="FF0000"/>
                </a:solidFill>
              </a:rPr>
              <a:t>社主派與社眾派內鬥</a:t>
            </a:r>
            <a:r>
              <a:rPr lang="zh-TW" altLang="en-US" dirty="0"/>
              <a:t>之門。</a:t>
            </a:r>
          </a:p>
          <a:p>
            <a:pPr marL="0" lvl="1" indent="0" eaLnBrk="1" hangingPunct="1">
              <a:lnSpc>
                <a:spcPts val="3600"/>
              </a:lnSpc>
              <a:spcBef>
                <a:spcPts val="600"/>
              </a:spcBef>
              <a:buNone/>
            </a:pPr>
            <a:endParaRPr lang="en-US" altLang="zh-TW" dirty="0"/>
          </a:p>
        </p:txBody>
      </p:sp>
    </p:spTree>
    <p:extLst>
      <p:ext uri="{BB962C8B-B14F-4D97-AF65-F5344CB8AC3E}">
        <p14:creationId xmlns:p14="http://schemas.microsoft.com/office/powerpoint/2010/main" val="92218502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22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22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22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0418" name="Rectangle 3"/>
          <p:cNvSpPr>
            <a:spLocks noGrp="1" noChangeArrowheads="1"/>
          </p:cNvSpPr>
          <p:nvPr>
            <p:ph idx="1"/>
          </p:nvPr>
        </p:nvSpPr>
        <p:spPr>
          <a:xfrm>
            <a:off x="683568" y="404664"/>
            <a:ext cx="8208912" cy="6408712"/>
          </a:xfrm>
        </p:spPr>
        <p:txBody>
          <a:bodyPr/>
          <a:lstStyle/>
          <a:p>
            <a:pPr algn="ctr" eaLnBrk="1" hangingPunct="1">
              <a:buFontTx/>
              <a:buNone/>
            </a:pPr>
            <a:r>
              <a:rPr lang="zh-TW" altLang="en-US" sz="3600" dirty="0"/>
              <a:t>派系的形成與通事的類型</a:t>
            </a:r>
            <a:endParaRPr lang="zh-TW" altLang="en-US" sz="2800" dirty="0"/>
          </a:p>
          <a:p>
            <a:pPr eaLnBrk="1" hangingPunct="1">
              <a:buFontTx/>
              <a:buNone/>
            </a:pPr>
            <a:r>
              <a:rPr lang="zh-TW" altLang="en-US" dirty="0"/>
              <a:t>	社主派 </a:t>
            </a:r>
            <a:r>
              <a:rPr lang="en-US" altLang="zh-TW" dirty="0"/>
              <a:t>VS</a:t>
            </a:r>
            <a:r>
              <a:rPr lang="zh-TW" altLang="en-US" dirty="0"/>
              <a:t> 社眾派</a:t>
            </a:r>
          </a:p>
          <a:p>
            <a:pPr eaLnBrk="1" hangingPunct="1">
              <a:buFontTx/>
              <a:buNone/>
            </a:pPr>
            <a:r>
              <a:rPr lang="zh-TW" altLang="en-US" dirty="0"/>
              <a:t>	營利型代理人 </a:t>
            </a:r>
            <a:r>
              <a:rPr lang="en-US" altLang="zh-TW" dirty="0"/>
              <a:t>VS</a:t>
            </a:r>
            <a:r>
              <a:rPr lang="zh-TW" altLang="en-US" dirty="0"/>
              <a:t> 保護型經紀人 </a:t>
            </a:r>
            <a:endParaRPr lang="en-US" altLang="zh-TW" dirty="0"/>
          </a:p>
          <a:p>
            <a:pPr eaLnBrk="1" hangingPunct="1">
              <a:buFontTx/>
              <a:buNone/>
            </a:pPr>
            <a:endParaRPr lang="en-US" altLang="zh-TW" dirty="0"/>
          </a:p>
          <a:p>
            <a:pPr marL="0" indent="0" eaLnBrk="1" hangingPunct="1">
              <a:lnSpc>
                <a:spcPts val="3600"/>
              </a:lnSpc>
              <a:spcBef>
                <a:spcPts val="600"/>
              </a:spcBef>
              <a:buNone/>
            </a:pPr>
            <a:r>
              <a:rPr lang="zh-TW" altLang="en-US" dirty="0"/>
              <a:t>社主派通事的復辟及社眾派通事復位的失敗</a:t>
            </a:r>
            <a:endParaRPr lang="en-US" altLang="zh-TW" dirty="0"/>
          </a:p>
          <a:p>
            <a:pPr eaLnBrk="1" hangingPunct="1">
              <a:buFontTx/>
              <a:buNone/>
            </a:pPr>
            <a:endParaRPr lang="en-US" altLang="zh-TW" dirty="0"/>
          </a:p>
          <a:p>
            <a:pPr marL="0" indent="0" algn="ctr" eaLnBrk="1" hangingPunct="1">
              <a:lnSpc>
                <a:spcPts val="3600"/>
              </a:lnSpc>
              <a:spcBef>
                <a:spcPts val="600"/>
              </a:spcBef>
              <a:buFontTx/>
              <a:buNone/>
            </a:pPr>
            <a:r>
              <a:rPr lang="zh-TW" altLang="en-US" sz="3600" dirty="0"/>
              <a:t>中部熟番社的第一次大流亡</a:t>
            </a:r>
            <a:endParaRPr lang="en-US" altLang="zh-TW" sz="3600" dirty="0"/>
          </a:p>
          <a:p>
            <a:pPr marL="0" indent="0" eaLnBrk="1" hangingPunct="1">
              <a:lnSpc>
                <a:spcPts val="3600"/>
              </a:lnSpc>
              <a:spcBef>
                <a:spcPts val="600"/>
              </a:spcBef>
              <a:buFontTx/>
              <a:buNone/>
            </a:pPr>
            <a:r>
              <a:rPr lang="zh-TW" altLang="en-US" dirty="0"/>
              <a:t>嘉慶九年</a:t>
            </a:r>
            <a:r>
              <a:rPr lang="en-US" altLang="zh-TW" dirty="0"/>
              <a:t>1804</a:t>
            </a:r>
            <a:r>
              <a:rPr lang="zh-TW" altLang="en-US" dirty="0"/>
              <a:t>潘賢文率領岸裡社社眾派、阿里史社流番以及中部失去產業的熟番流亡噶瑪蘭。</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41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041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041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0418">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041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0" y="142595"/>
            <a:ext cx="8280920" cy="6670781"/>
          </a:xfrm>
        </p:spPr>
        <p:txBody>
          <a:bodyPr/>
          <a:lstStyle/>
          <a:p>
            <a:pPr marL="0" indent="0" algn="ctr">
              <a:lnSpc>
                <a:spcPts val="3200"/>
              </a:lnSpc>
              <a:spcBef>
                <a:spcPts val="1200"/>
              </a:spcBef>
              <a:buNone/>
            </a:pPr>
            <a:r>
              <a:rPr lang="zh-TW" altLang="en-US" sz="3000" dirty="0"/>
              <a:t>漢人豪強債主的不馴與橫暴</a:t>
            </a:r>
            <a:endParaRPr lang="en-US" altLang="zh-TW" sz="3000" dirty="0"/>
          </a:p>
          <a:p>
            <a:pPr marL="400050" lvl="1" indent="0">
              <a:lnSpc>
                <a:spcPts val="3200"/>
              </a:lnSpc>
              <a:spcBef>
                <a:spcPts val="1800"/>
              </a:spcBef>
              <a:buNone/>
            </a:pPr>
            <a:r>
              <a:rPr lang="zh-TW" altLang="en-US" sz="2400" dirty="0">
                <a:latin typeface="標楷體" panose="03000509000000000000" pitchFamily="65" charset="-120"/>
                <a:ea typeface="標楷體" panose="03000509000000000000" pitchFamily="65" charset="-120"/>
              </a:rPr>
              <a:t>潭子林同（林文桐）之子遭番害，誤以為士興之子所為者。一日適士興之子到同地方獵狩，遂戮</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原誤：戳</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殺之。因是士興大怒，立即興訟。林家欲以金項賠罪，渠亦不聽，堅求要將其子復生。爭訟之結果，林家之財產傾盡，而士興亦損失莫大。（岸裡社末代通事潘永安，臺灣新民報</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1936</a:t>
            </a:r>
            <a:r>
              <a:rPr lang="zh-TW" altLang="en-US" sz="2400" dirty="0">
                <a:latin typeface="標楷體" panose="03000509000000000000" pitchFamily="65" charset="-120"/>
                <a:ea typeface="標楷體" panose="03000509000000000000" pitchFamily="65" charset="-120"/>
              </a:rPr>
              <a:t>）</a:t>
            </a:r>
            <a:endParaRPr lang="en-US" altLang="zh-TW" sz="24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23475804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0" y="142595"/>
            <a:ext cx="9144000" cy="6598773"/>
          </a:xfrm>
        </p:spPr>
        <p:txBody>
          <a:bodyPr vert="eaVert"/>
          <a:lstStyle/>
          <a:p>
            <a:pPr marL="0" indent="0">
              <a:lnSpc>
                <a:spcPts val="2600"/>
              </a:lnSpc>
              <a:spcBef>
                <a:spcPts val="600"/>
              </a:spcBef>
              <a:buNone/>
            </a:pPr>
            <a:r>
              <a:rPr lang="zh-TW" altLang="en-US" sz="2000" dirty="0">
                <a:latin typeface="標楷體" panose="03000509000000000000" pitchFamily="65" charset="-120"/>
                <a:ea typeface="標楷體" panose="03000509000000000000" pitchFamily="65" charset="-120"/>
              </a:rPr>
              <a:t>具副呈彰化縣岸裡社例貢生潘德秀（潘春文），為賄縱沉冤、欺番滅法事。痛秀冤遭富惡林文桐、李琳等在軍工寮內山私築土城連絡四座，招墾私抽、窩藏匪徒，乃</a:t>
            </a:r>
            <a:r>
              <a:rPr lang="zh-TW" altLang="en-US" sz="2000" dirty="0">
                <a:solidFill>
                  <a:srgbClr val="FF0000"/>
                </a:solidFill>
                <a:latin typeface="標楷體" panose="03000509000000000000" pitchFamily="65" charset="-120"/>
                <a:ea typeface="標楷體" panose="03000509000000000000" pitchFamily="65" charset="-120"/>
              </a:rPr>
              <a:t>挾前歲秀隨　提</a:t>
            </a:r>
            <a:r>
              <a:rPr lang="zh-TW" altLang="en-US" sz="2000" dirty="0">
                <a:latin typeface="標楷體" panose="03000509000000000000" pitchFamily="65" charset="-120"/>
                <a:ea typeface="標楷體" panose="03000509000000000000" pitchFamily="65" charset="-120"/>
              </a:rPr>
              <a:t>（署福建水師提督陳化成）、</a:t>
            </a:r>
            <a:r>
              <a:rPr lang="zh-TW" altLang="en-US" sz="2000" dirty="0">
                <a:solidFill>
                  <a:srgbClr val="FF0000"/>
                </a:solidFill>
                <a:latin typeface="標楷體" panose="03000509000000000000" pitchFamily="65" charset="-120"/>
                <a:ea typeface="標楷體" panose="03000509000000000000" pitchFamily="65" charset="-120"/>
              </a:rPr>
              <a:t>制憲</a:t>
            </a:r>
            <a:r>
              <a:rPr lang="zh-TW" altLang="en-US" sz="2000" dirty="0">
                <a:latin typeface="標楷體" panose="03000509000000000000" pitchFamily="65" charset="-120"/>
                <a:ea typeface="標楷體" panose="03000509000000000000" pitchFamily="65" charset="-120"/>
              </a:rPr>
              <a:t>（閩浙總督孫爾準）</a:t>
            </a:r>
            <a:r>
              <a:rPr lang="zh-TW" altLang="en-US" sz="2000" dirty="0">
                <a:solidFill>
                  <a:srgbClr val="FF0000"/>
                </a:solidFill>
                <a:latin typeface="標楷體" panose="03000509000000000000" pitchFamily="65" charset="-120"/>
                <a:ea typeface="標楷體" panose="03000509000000000000" pitchFamily="65" charset="-120"/>
              </a:rPr>
              <a:t>率丁搜山拏賊之恨</a:t>
            </a:r>
            <a:r>
              <a:rPr lang="zh-TW" altLang="en-US" sz="2000" dirty="0">
                <a:latin typeface="標楷體" panose="03000509000000000000" pitchFamily="65" charset="-120"/>
                <a:ea typeface="標楷體" panose="03000509000000000000" pitchFamily="65" charset="-120"/>
              </a:rPr>
              <a:t>，膽于去年正月十八日</a:t>
            </a:r>
            <a:r>
              <a:rPr lang="zh-TW" altLang="en-US" sz="2000" dirty="0">
                <a:solidFill>
                  <a:srgbClr val="FF0000"/>
                </a:solidFill>
                <a:latin typeface="標楷體" panose="03000509000000000000" pitchFamily="65" charset="-120"/>
                <a:ea typeface="標楷體" panose="03000509000000000000" pitchFamily="65" charset="-120"/>
              </a:rPr>
              <a:t>糾匪四十餘猛，將秀兒子潘纘富擒殺，割下頭顱，犒賞五庄揚威</a:t>
            </a:r>
            <a:r>
              <a:rPr lang="zh-TW" altLang="en-US" sz="2000" dirty="0">
                <a:latin typeface="標楷體" panose="03000509000000000000" pitchFamily="65" charset="-120"/>
                <a:ea typeface="標楷體" panose="03000509000000000000" pitchFamily="65" charset="-120"/>
              </a:rPr>
              <a:t>。登以挾恨故殺等事報，蒙　縣主詣驗填圖附卷，續赴　理番分府、　府憲（鄧傳安以理番同知署知府）、　鎮憲（陳化成署，三月回任金門總兵）、　臬道憲（孔昭虔）泣叩慘情，悉載前詞，均蒙批嚴拏；各在案。蒙縣先後拏獲林文桐、曾彭、李松茂、賴興等，三月內蒙究林添祿交出頭顱，當堂領還。竊喜頭可還，而兇必可獲。無如林文桐等袒類縱兇，鳩金佈遏蠹役不拘逸犯，並不將現犯訊究比跟，迫秀于十一月以挾恨故殺事，赴　總鎮憲（劉廷斌）哀控。蒙批：彰化縣立就現犯林文桐等，嚴訊比跟首夥各犯到案，按擬究辨，毌延。憲批行縣煌煌，竟將首惡林文桐、林添祿等一概發領寧家。虧秀瀝慘哀催莫奈。淚思挾恨故殺、築城窩匪，律有明條，誣加坐罪按究。茲惡等</a:t>
            </a:r>
            <a:r>
              <a:rPr lang="zh-TW" altLang="en-US" sz="2000" dirty="0">
                <a:solidFill>
                  <a:srgbClr val="FF0000"/>
                </a:solidFill>
                <a:latin typeface="標楷體" panose="03000509000000000000" pitchFamily="65" charset="-120"/>
                <a:ea typeface="標楷體" panose="03000509000000000000" pitchFamily="65" charset="-120"/>
              </a:rPr>
              <a:t>挾恨故殺幼兒，碎屍割首</a:t>
            </a:r>
            <a:r>
              <a:rPr lang="zh-TW" altLang="en-US" sz="2000" dirty="0">
                <a:latin typeface="標楷體" panose="03000509000000000000" pitchFamily="65" charset="-120"/>
                <a:ea typeface="標楷體" panose="03000509000000000000" pitchFamily="65" charset="-120"/>
              </a:rPr>
              <a:t>，賄縱案擱冤沉，欺番滅法冤氣彌天。欣　棨橶遙臨，正撥雲見天之日，勢得瀝慘望光冒叩。伏乞</a:t>
            </a:r>
          </a:p>
          <a:p>
            <a:pPr marL="0" indent="0">
              <a:lnSpc>
                <a:spcPts val="2600"/>
              </a:lnSpc>
              <a:spcBef>
                <a:spcPts val="600"/>
              </a:spcBef>
              <a:buNone/>
            </a:pPr>
            <a:r>
              <a:rPr lang="zh-TW" altLang="en-US" sz="2000" dirty="0">
                <a:latin typeface="標楷體" panose="03000509000000000000" pitchFamily="65" charset="-120"/>
                <a:ea typeface="標楷體" panose="03000509000000000000" pitchFamily="65" charset="-120"/>
              </a:rPr>
              <a:t>臬憲（劉重麟）大人冰心鐵面，恩准親提嚴拘林文桐、林添祿、李琳、賴唐、李連、賴秋、林半堆、曾阿輝、李興、賴芳、林小楓、賴興、林尚、廖松、曾彭、李松茂等，到案研訊，分別首從，按擬究抵，以昭國典，以伸慘冤。死生銜結，哀叩</a:t>
            </a:r>
          </a:p>
          <a:p>
            <a:pPr marL="0" indent="0">
              <a:lnSpc>
                <a:spcPts val="2600"/>
              </a:lnSpc>
              <a:spcBef>
                <a:spcPts val="600"/>
              </a:spcBef>
              <a:buNone/>
            </a:pPr>
            <a:r>
              <a:rPr lang="zh-TW" altLang="en-US" sz="2000" dirty="0">
                <a:latin typeface="標楷體" panose="03000509000000000000" pitchFamily="65" charset="-120"/>
                <a:ea typeface="標楷體" panose="03000509000000000000" pitchFamily="65" charset="-120"/>
              </a:rPr>
              <a:t>道光捌年參月　　日叩</a:t>
            </a:r>
          </a:p>
          <a:p>
            <a:pPr marL="0" indent="0">
              <a:lnSpc>
                <a:spcPts val="3200"/>
              </a:lnSpc>
              <a:spcBef>
                <a:spcPts val="1200"/>
              </a:spcBef>
              <a:buNone/>
            </a:pPr>
            <a:endParaRPr lang="en-US" altLang="zh-TW" sz="2000" dirty="0"/>
          </a:p>
        </p:txBody>
      </p:sp>
    </p:spTree>
    <p:extLst>
      <p:ext uri="{BB962C8B-B14F-4D97-AF65-F5344CB8AC3E}">
        <p14:creationId xmlns:p14="http://schemas.microsoft.com/office/powerpoint/2010/main" val="507935410"/>
      </p:ext>
    </p:extLst>
  </p:cSld>
  <p:clrMapOvr>
    <a:overrideClrMapping bg1="lt1" tx1="dk1" bg2="lt2" tx2="dk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39552" y="188640"/>
            <a:ext cx="8604448" cy="6598773"/>
          </a:xfrm>
        </p:spPr>
        <p:txBody>
          <a:bodyPr/>
          <a:lstStyle/>
          <a:p>
            <a:pPr marL="0" indent="0">
              <a:lnSpc>
                <a:spcPts val="3200"/>
              </a:lnSpc>
              <a:spcBef>
                <a:spcPts val="600"/>
              </a:spcBef>
              <a:buNone/>
            </a:pPr>
            <a:r>
              <a:rPr lang="zh-TW" altLang="en-US" sz="2400" dirty="0">
                <a:latin typeface="+mn-ea"/>
              </a:rPr>
              <a:t>潘春文（潘敦仔之孫，潘士興之子）訴狀內自承，曾於道光六年</a:t>
            </a:r>
            <a:r>
              <a:rPr lang="en-US" altLang="zh-TW" sz="2400" dirty="0">
                <a:latin typeface="Times New Roman" panose="02020603050405020304" pitchFamily="18" charset="0"/>
                <a:cs typeface="Times New Roman" panose="02020603050405020304" pitchFamily="18" charset="0"/>
              </a:rPr>
              <a:t>1826</a:t>
            </a:r>
            <a:r>
              <a:rPr lang="zh-TW" altLang="en-US" sz="2400" dirty="0">
                <a:latin typeface="+mn-ea"/>
              </a:rPr>
              <a:t>協助來臺查辦閩粵械鬥的閩浙總督孫爾準與署福建水師提督陳化成「搜山拏賊」，搜捕逃入內山的分類械鬥歹徒。</a:t>
            </a:r>
            <a:endParaRPr lang="en-US" altLang="zh-TW" sz="2400" dirty="0">
              <a:latin typeface="+mn-ea"/>
            </a:endParaRPr>
          </a:p>
          <a:p>
            <a:pPr marL="0" indent="0">
              <a:lnSpc>
                <a:spcPts val="3200"/>
              </a:lnSpc>
              <a:spcBef>
                <a:spcPts val="600"/>
              </a:spcBef>
              <a:buNone/>
            </a:pPr>
            <a:r>
              <a:rPr lang="zh-TW" altLang="en-US" sz="2400" dirty="0">
                <a:latin typeface="+mn-ea"/>
              </a:rPr>
              <a:t>潘家是否效法從前，招徠當地屋鏊、獅仔、沙里興等歸化生番社，協同岸裡社番丁捕殺林文桐之子在內的分類械鬥逃犯？</a:t>
            </a:r>
            <a:endParaRPr lang="en-US" altLang="zh-TW" sz="2400" dirty="0">
              <a:latin typeface="+mn-ea"/>
            </a:endParaRPr>
          </a:p>
          <a:p>
            <a:pPr marL="0" indent="0">
              <a:lnSpc>
                <a:spcPts val="3200"/>
              </a:lnSpc>
              <a:spcBef>
                <a:spcPts val="600"/>
              </a:spcBef>
              <a:buNone/>
            </a:pPr>
            <a:r>
              <a:rPr lang="zh-TW" altLang="en-US" sz="2400" dirty="0">
                <a:latin typeface="+mn-ea"/>
              </a:rPr>
              <a:t>被擒殺、馘首的郡乃（潘纘富，潘春文三子，潘永安的三叔公）是否即聯絡並帶引生番的人？</a:t>
            </a:r>
            <a:endParaRPr lang="en-US" altLang="zh-TW" sz="2400" dirty="0">
              <a:latin typeface="+mn-ea"/>
            </a:endParaRPr>
          </a:p>
          <a:p>
            <a:pPr marL="0" indent="0">
              <a:lnSpc>
                <a:spcPts val="3200"/>
              </a:lnSpc>
              <a:spcBef>
                <a:spcPts val="600"/>
              </a:spcBef>
              <a:buNone/>
            </a:pPr>
            <a:r>
              <a:rPr lang="zh-TW" altLang="en-US" sz="2400" dirty="0">
                <a:latin typeface="+mn-ea"/>
              </a:rPr>
              <a:t>潘春文以「挾恨故殺」向臺灣各級文武官員（上至鎮道）提控，堅稱林文桐等明知郡乃是他的兒子，卻因他助官搜拿械鬥逃犯結下的仇恨，故意將之擒殺，馘首遊行五庄慶宴。</a:t>
            </a:r>
            <a:endParaRPr lang="en-US" altLang="zh-TW" sz="2400" dirty="0">
              <a:latin typeface="+mn-ea"/>
            </a:endParaRPr>
          </a:p>
          <a:p>
            <a:pPr marL="0" indent="0">
              <a:lnSpc>
                <a:spcPts val="3200"/>
              </a:lnSpc>
              <a:spcBef>
                <a:spcPts val="600"/>
              </a:spcBef>
              <a:buNone/>
            </a:pPr>
            <a:r>
              <a:rPr lang="zh-TW" altLang="en-US" sz="2400" dirty="0">
                <a:latin typeface="+mn-ea"/>
              </a:rPr>
              <a:t>林家似乎自知理虧，尋求和解，提議賠償謝罪。春文堅執不允，潘永安說他：「堅持要將其子復生」。</a:t>
            </a:r>
            <a:endParaRPr lang="en-US" altLang="zh-TW" sz="2400" dirty="0">
              <a:latin typeface="+mn-ea"/>
            </a:endParaRPr>
          </a:p>
          <a:p>
            <a:pPr marL="0" indent="0">
              <a:lnSpc>
                <a:spcPts val="3200"/>
              </a:lnSpc>
              <a:spcBef>
                <a:spcPts val="600"/>
              </a:spcBef>
              <a:buNone/>
            </a:pPr>
            <a:r>
              <a:rPr lang="zh-TW" altLang="en-US" sz="2400" dirty="0">
                <a:latin typeface="+mn-ea"/>
              </a:rPr>
              <a:t>但即使春文為此官司耗費大量金錢，還是沒能說服官方，將林文桐等定罪。林家為求脫罪，損失的錢財更鉅；依據上引潘永安的描述，「林家之財產傾盡」。</a:t>
            </a:r>
          </a:p>
        </p:txBody>
      </p:sp>
    </p:spTree>
    <p:extLst>
      <p:ext uri="{BB962C8B-B14F-4D97-AF65-F5344CB8AC3E}">
        <p14:creationId xmlns:p14="http://schemas.microsoft.com/office/powerpoint/2010/main" val="243299568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39552" y="35293"/>
            <a:ext cx="8604448" cy="6787413"/>
          </a:xfrm>
        </p:spPr>
        <p:txBody>
          <a:bodyPr/>
          <a:lstStyle/>
          <a:p>
            <a:pPr marL="0" indent="0">
              <a:lnSpc>
                <a:spcPts val="3200"/>
              </a:lnSpc>
              <a:spcBef>
                <a:spcPts val="600"/>
              </a:spcBef>
              <a:buNone/>
            </a:pPr>
            <a:r>
              <a:rPr lang="zh-TW" altLang="en-US" sz="2400" dirty="0">
                <a:latin typeface="+mn-ea"/>
              </a:rPr>
              <a:t>伊能嘉矩引述波越重之</a:t>
            </a:r>
            <a:r>
              <a:rPr lang="en-US" altLang="zh-TW" sz="2400" dirty="0">
                <a:latin typeface="+mn-ea"/>
              </a:rPr>
              <a:t>〈</a:t>
            </a:r>
            <a:r>
              <a:rPr lang="zh-TW" altLang="en-US" sz="2400" dirty="0">
                <a:latin typeface="+mn-ea"/>
              </a:rPr>
              <a:t>噶瑪蘭蕃務考</a:t>
            </a:r>
            <a:r>
              <a:rPr lang="en-US" altLang="zh-TW" sz="2400" dirty="0">
                <a:latin typeface="+mn-ea"/>
              </a:rPr>
              <a:t>〉</a:t>
            </a:r>
            <a:r>
              <a:rPr lang="zh-TW" altLang="en-US" sz="2400" dirty="0">
                <a:latin typeface="+mn-ea"/>
              </a:rPr>
              <a:t>文稿內社番口碑：</a:t>
            </a:r>
            <a:endParaRPr lang="en-US" altLang="zh-TW" sz="2400" dirty="0">
              <a:latin typeface="+mn-ea"/>
            </a:endParaRPr>
          </a:p>
          <a:p>
            <a:pPr marL="400050" lvl="1" indent="0">
              <a:lnSpc>
                <a:spcPts val="3200"/>
              </a:lnSpc>
              <a:spcBef>
                <a:spcPts val="600"/>
              </a:spcBef>
              <a:buNone/>
            </a:pPr>
            <a:r>
              <a:rPr lang="zh-TW" altLang="en-US" sz="2400" dirty="0">
                <a:latin typeface="標楷體" panose="03000509000000000000" pitchFamily="65" charset="-120"/>
                <a:ea typeface="標楷體" panose="03000509000000000000" pitchFamily="65" charset="-120"/>
              </a:rPr>
              <a:t>由來該番族常在頭汴坑、竹仔坑（藍興堡）一帶山林狩獵，大土目敦仔之孫</a:t>
            </a:r>
            <a:r>
              <a:rPr lang="zh-TW" altLang="en-US" sz="2400" dirty="0">
                <a:solidFill>
                  <a:srgbClr val="FF0000"/>
                </a:solidFill>
                <a:latin typeface="標楷體" panose="03000509000000000000" pitchFamily="65" charset="-120"/>
                <a:ea typeface="標楷體" panose="03000509000000000000" pitchFamily="65" charset="-120"/>
              </a:rPr>
              <a:t>潘明慈（北路屯千總）之三子郡乃</a:t>
            </a:r>
            <a:r>
              <a:rPr lang="zh-TW" altLang="en-US" sz="2400" dirty="0">
                <a:latin typeface="標楷體" panose="03000509000000000000" pitchFamily="65" charset="-120"/>
                <a:ea typeface="標楷體" panose="03000509000000000000" pitchFamily="65" charset="-120"/>
              </a:rPr>
              <a:t>（北路屯外委）偶而亦往；勢家林棠之子前日被生番戕害，一日路上適遇其帶鄉壯及軍工匠等搜索生番，誤以為郡乃勾結帶引生番行兇，乃用鎗擊傷郡乃等。因而訴之於官。林以富豪之力，籠絡官府，得以不獲治罪。岸裡退去壢西坪（苗栗一堡），壯番用兵器掃射漢奸，攻擊林家。</a:t>
            </a:r>
            <a:endParaRPr lang="en-US" altLang="zh-TW" sz="2400" dirty="0">
              <a:latin typeface="標楷體" panose="03000509000000000000" pitchFamily="65" charset="-120"/>
              <a:ea typeface="標楷體" panose="03000509000000000000" pitchFamily="65" charset="-120"/>
            </a:endParaRPr>
          </a:p>
          <a:p>
            <a:pPr marL="0" indent="0">
              <a:lnSpc>
                <a:spcPts val="3200"/>
              </a:lnSpc>
              <a:spcBef>
                <a:spcPts val="600"/>
              </a:spcBef>
              <a:buNone/>
            </a:pPr>
            <a:r>
              <a:rPr lang="zh-TW" altLang="en-US" sz="2400" dirty="0">
                <a:latin typeface="Times New Roman" panose="02020603050405020304" pitchFamily="18" charset="0"/>
                <a:cs typeface="Times New Roman" panose="02020603050405020304" pitchFamily="18" charset="0"/>
              </a:rPr>
              <a:t>「岸裡番口碑」將不同時間的兩案（嘉慶八年</a:t>
            </a:r>
            <a:r>
              <a:rPr lang="en-US" altLang="zh-TW" sz="2400" dirty="0">
                <a:latin typeface="Times New Roman" panose="02020603050405020304" pitchFamily="18" charset="0"/>
                <a:cs typeface="Times New Roman" panose="02020603050405020304" pitchFamily="18" charset="0"/>
              </a:rPr>
              <a:t>1803</a:t>
            </a:r>
            <a:r>
              <a:rPr lang="zh-TW" altLang="en-US" sz="2400" dirty="0">
                <a:latin typeface="Times New Roman" panose="02020603050405020304" pitchFamily="18" charset="0"/>
                <a:cs typeface="Times New Roman" panose="02020603050405020304" pitchFamily="18" charset="0"/>
              </a:rPr>
              <a:t>阿里史社番焚殺大墩庄事件與道光七年</a:t>
            </a:r>
            <a:r>
              <a:rPr lang="en-US" altLang="zh-TW" sz="2400" dirty="0">
                <a:latin typeface="Times New Roman" panose="02020603050405020304" pitchFamily="18" charset="0"/>
                <a:cs typeface="Times New Roman" panose="02020603050405020304" pitchFamily="18" charset="0"/>
              </a:rPr>
              <a:t>1827</a:t>
            </a:r>
            <a:r>
              <a:rPr lang="zh-TW" altLang="en-US" sz="2400" dirty="0">
                <a:latin typeface="Times New Roman" panose="02020603050405020304" pitchFamily="18" charset="0"/>
                <a:cs typeface="Times New Roman" panose="02020603050405020304" pitchFamily="18" charset="0"/>
              </a:rPr>
              <a:t>潭仔墘庄</a:t>
            </a:r>
            <a:r>
              <a:rPr lang="en-US" altLang="zh-TW" sz="2400" dirty="0">
                <a:latin typeface="Times New Roman" panose="02020603050405020304" pitchFamily="18" charset="0"/>
                <a:cs typeface="Times New Roman" panose="02020603050405020304" pitchFamily="18" charset="0"/>
              </a:rPr>
              <a:t>〔</a:t>
            </a:r>
            <a:r>
              <a:rPr lang="zh-TW" altLang="en-US" sz="2400" dirty="0">
                <a:latin typeface="Times New Roman" panose="02020603050405020304" pitchFamily="18" charset="0"/>
                <a:cs typeface="Times New Roman" panose="02020603050405020304" pitchFamily="18" charset="0"/>
              </a:rPr>
              <a:t>今臺中市潭子區潭子一帶</a:t>
            </a:r>
            <a:r>
              <a:rPr lang="en-US" altLang="zh-TW" sz="2400" dirty="0">
                <a:latin typeface="Times New Roman" panose="02020603050405020304" pitchFamily="18" charset="0"/>
                <a:cs typeface="Times New Roman" panose="02020603050405020304" pitchFamily="18" charset="0"/>
              </a:rPr>
              <a:t>〕</a:t>
            </a:r>
            <a:r>
              <a:rPr lang="zh-TW" altLang="en-US" sz="2400" dirty="0">
                <a:latin typeface="Times New Roman" panose="02020603050405020304" pitchFamily="18" charset="0"/>
                <a:cs typeface="Times New Roman" panose="02020603050405020304" pitchFamily="18" charset="0"/>
              </a:rPr>
              <a:t>勢豪林文桐家和潘敦仔家族的仇殺事件），以及兩個不同的家族（</a:t>
            </a:r>
            <a:r>
              <a:rPr lang="zh-TW" altLang="en-US" sz="2400" dirty="0">
                <a:solidFill>
                  <a:srgbClr val="FF0000"/>
                </a:solidFill>
                <a:latin typeface="Times New Roman" panose="02020603050405020304" pitchFamily="18" charset="0"/>
                <a:cs typeface="Times New Roman" panose="02020603050405020304" pitchFamily="18" charset="0"/>
              </a:rPr>
              <a:t>社主潘敦仔家族和社眾派通事潘明慈家族</a:t>
            </a:r>
            <a:r>
              <a:rPr lang="zh-TW" altLang="en-US" sz="2400" dirty="0">
                <a:latin typeface="Times New Roman" panose="02020603050405020304" pitchFamily="18" charset="0"/>
                <a:cs typeface="Times New Roman" panose="02020603050405020304" pitchFamily="18" charset="0"/>
              </a:rPr>
              <a:t>）混為一談。</a:t>
            </a:r>
            <a:endParaRPr lang="en-US" altLang="zh-TW" sz="2400" dirty="0">
              <a:latin typeface="Times New Roman" panose="02020603050405020304" pitchFamily="18" charset="0"/>
              <a:cs typeface="Times New Roman" panose="02020603050405020304" pitchFamily="18" charset="0"/>
            </a:endParaRPr>
          </a:p>
          <a:p>
            <a:pPr marL="0" indent="0">
              <a:lnSpc>
                <a:spcPts val="3200"/>
              </a:lnSpc>
              <a:spcBef>
                <a:spcPts val="600"/>
              </a:spcBef>
              <a:buNone/>
            </a:pPr>
            <a:r>
              <a:rPr lang="zh-TW" altLang="en-US" sz="2400" dirty="0">
                <a:latin typeface="+mn-ea"/>
              </a:rPr>
              <a:t>伊能嘉矩於文後附帶說明，流亡雖是因偶發事件引發，但更根本的原因其實是「</a:t>
            </a:r>
            <a:r>
              <a:rPr lang="zh-TW" altLang="en-US" sz="2400" dirty="0">
                <a:solidFill>
                  <a:srgbClr val="FF0000"/>
                </a:solidFill>
                <a:latin typeface="+mn-ea"/>
              </a:rPr>
              <a:t>不堪受漢民侵佔之苦累，集合附近諸番，起而移動</a:t>
            </a:r>
            <a:r>
              <a:rPr lang="zh-TW" altLang="en-US" sz="2400" dirty="0">
                <a:latin typeface="+mn-ea"/>
              </a:rPr>
              <a:t>」。</a:t>
            </a:r>
          </a:p>
        </p:txBody>
      </p:sp>
    </p:spTree>
    <p:extLst>
      <p:ext uri="{BB962C8B-B14F-4D97-AF65-F5344CB8AC3E}">
        <p14:creationId xmlns:p14="http://schemas.microsoft.com/office/powerpoint/2010/main" val="373663348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39552" y="0"/>
            <a:ext cx="8604448" cy="6857999"/>
          </a:xfrm>
        </p:spPr>
        <p:txBody>
          <a:bodyPr/>
          <a:lstStyle/>
          <a:p>
            <a:pPr marL="0" indent="0">
              <a:lnSpc>
                <a:spcPts val="3200"/>
              </a:lnSpc>
              <a:spcBef>
                <a:spcPts val="600"/>
              </a:spcBef>
              <a:buNone/>
            </a:pPr>
            <a:r>
              <a:rPr lang="zh-TW" altLang="en-US" sz="2400" dirty="0"/>
              <a:t>道光</a:t>
            </a:r>
            <a:r>
              <a:rPr lang="zh-TW" altLang="en-US" sz="2400" dirty="0">
                <a:latin typeface="Times New Roman" panose="02020603050405020304" pitchFamily="18" charset="0"/>
                <a:cs typeface="Times New Roman" panose="02020603050405020304" pitchFamily="18" charset="0"/>
              </a:rPr>
              <a:t>七年</a:t>
            </a:r>
            <a:r>
              <a:rPr lang="en-US" altLang="zh-TW" sz="2400" dirty="0">
                <a:latin typeface="Times New Roman" panose="02020603050405020304" pitchFamily="18" charset="0"/>
                <a:cs typeface="Times New Roman" panose="02020603050405020304" pitchFamily="18" charset="0"/>
              </a:rPr>
              <a:t>1827</a:t>
            </a:r>
            <a:r>
              <a:rPr lang="zh-TW" altLang="en-US" sz="2400" dirty="0">
                <a:latin typeface="Times New Roman" panose="02020603050405020304" pitchFamily="18" charset="0"/>
                <a:cs typeface="Times New Roman" panose="02020603050405020304" pitchFamily="18" charset="0"/>
              </a:rPr>
              <a:t>正月不幸發生</a:t>
            </a:r>
            <a:r>
              <a:rPr lang="zh-TW" altLang="en-US" sz="2400" dirty="0">
                <a:solidFill>
                  <a:srgbClr val="FF0000"/>
                </a:solidFill>
                <a:latin typeface="Times New Roman" panose="02020603050405020304" pitchFamily="18" charset="0"/>
                <a:cs typeface="Times New Roman" panose="02020603050405020304" pitchFamily="18" charset="0"/>
              </a:rPr>
              <a:t>社主家族成員遭曾為（或仍為）潘士興家債主的林文桐等殺害</a:t>
            </a:r>
            <a:r>
              <a:rPr lang="zh-TW" altLang="en-US" sz="2400" dirty="0">
                <a:latin typeface="Times New Roman" panose="02020603050405020304" pitchFamily="18" charset="0"/>
                <a:cs typeface="Times New Roman" panose="02020603050405020304" pitchFamily="18" charset="0"/>
              </a:rPr>
              <a:t>，不只製造番社的恐懼，對背負沉重漢債難以償還的一般社眾，無疑也構成相當程度的威嚇。</a:t>
            </a:r>
            <a:endParaRPr lang="en-US" altLang="zh-TW" sz="2400" dirty="0">
              <a:latin typeface="Times New Roman" panose="02020603050405020304" pitchFamily="18" charset="0"/>
              <a:cs typeface="Times New Roman" panose="02020603050405020304" pitchFamily="18" charset="0"/>
            </a:endParaRPr>
          </a:p>
          <a:p>
            <a:pPr marL="0" indent="0">
              <a:lnSpc>
                <a:spcPts val="3200"/>
              </a:lnSpc>
              <a:spcBef>
                <a:spcPts val="600"/>
              </a:spcBef>
              <a:buNone/>
            </a:pPr>
            <a:r>
              <a:rPr lang="zh-TW" altLang="en-US" sz="2400" dirty="0">
                <a:latin typeface="Times New Roman" panose="02020603050405020304" pitchFamily="18" charset="0"/>
                <a:cs typeface="Times New Roman" panose="02020603050405020304" pitchFamily="18" charset="0"/>
              </a:rPr>
              <a:t>一封於道光十三年九月密陳彰化知縣李廷璧的稟文指稱：債主望樓庄陳賀、陳牛叔姪等索債的手法於道光七年時已經兇惡到</a:t>
            </a:r>
            <a:r>
              <a:rPr lang="zh-TW" altLang="en-US" sz="2400" dirty="0">
                <a:solidFill>
                  <a:srgbClr val="FF0000"/>
                </a:solidFill>
                <a:latin typeface="Times New Roman" panose="02020603050405020304" pitchFamily="18" charset="0"/>
                <a:cs typeface="Times New Roman" panose="02020603050405020304" pitchFamily="18" charset="0"/>
              </a:rPr>
              <a:t>擒擄吊打總通事阿沐都滿</a:t>
            </a:r>
            <a:r>
              <a:rPr lang="zh-TW" altLang="en-US" sz="2400" dirty="0">
                <a:latin typeface="Times New Roman" panose="02020603050405020304" pitchFamily="18" charset="0"/>
                <a:cs typeface="Times New Roman" panose="02020603050405020304" pitchFamily="18" charset="0"/>
              </a:rPr>
              <a:t>的地步。此等威脅已經到達社眾難以承受的程度，造成大舉逃離：</a:t>
            </a:r>
            <a:endParaRPr lang="en-US" altLang="zh-TW" sz="2400" dirty="0">
              <a:latin typeface="Times New Roman" panose="02020603050405020304" pitchFamily="18" charset="0"/>
              <a:cs typeface="Times New Roman" panose="02020603050405020304" pitchFamily="18" charset="0"/>
            </a:endParaRPr>
          </a:p>
          <a:p>
            <a:pPr marL="400050" lvl="1" indent="0">
              <a:lnSpc>
                <a:spcPts val="3200"/>
              </a:lnSpc>
              <a:spcBef>
                <a:spcPts val="600"/>
              </a:spcBef>
              <a:buNone/>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陳牛叔姪族大勢強，專以重利剝番。現今五房人等俱各家成數萬。社番田業已歸，則視犬彘不如。不獨</a:t>
            </a:r>
            <a:r>
              <a:rPr lang="zh-TW" altLang="en-US"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平日擄吊白番者難以悉數</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，即前</a:t>
            </a:r>
            <a:r>
              <a:rPr lang="zh-TW" altLang="en-US"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通事阿沐都滿于道光七年現被陳賀臨社擒毆並嚇勒，社番徹夜驚逃，經蒙府、縣憲親臨諭止在案</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400" dirty="0">
              <a:latin typeface="Times New Roman" panose="02020603050405020304" pitchFamily="18" charset="0"/>
              <a:cs typeface="Times New Roman" panose="02020603050405020304" pitchFamily="18" charset="0"/>
            </a:endParaRPr>
          </a:p>
          <a:p>
            <a:pPr marL="0" indent="0">
              <a:lnSpc>
                <a:spcPts val="3200"/>
              </a:lnSpc>
              <a:spcBef>
                <a:spcPts val="600"/>
              </a:spcBef>
              <a:buNone/>
            </a:pPr>
            <a:r>
              <a:rPr lang="zh-TW" altLang="en-US" sz="2400" dirty="0">
                <a:latin typeface="Times New Roman" panose="02020603050405020304" pitchFamily="18" charset="0"/>
                <a:cs typeface="Times New Roman" panose="02020603050405020304" pitchFamily="18" charset="0"/>
              </a:rPr>
              <a:t>署臺灣知府鄧傳安因為「岸裡番紛紛搬徙」，親自從府城趕抵岸裡社「開導安撫歸社」。</a:t>
            </a:r>
            <a:endParaRPr lang="en-US" altLang="zh-TW" sz="2400" dirty="0">
              <a:latin typeface="Times New Roman" panose="02020603050405020304" pitchFamily="18" charset="0"/>
              <a:cs typeface="Times New Roman" panose="02020603050405020304" pitchFamily="18" charset="0"/>
            </a:endParaRPr>
          </a:p>
          <a:p>
            <a:pPr marL="0" indent="0">
              <a:lnSpc>
                <a:spcPts val="3200"/>
              </a:lnSpc>
              <a:spcBef>
                <a:spcPts val="600"/>
              </a:spcBef>
              <a:buNone/>
            </a:pPr>
            <a:r>
              <a:rPr lang="zh-TW" altLang="en-US" sz="2400" dirty="0">
                <a:latin typeface="Times New Roman" panose="02020603050405020304" pitchFamily="18" charset="0"/>
                <a:cs typeface="Times New Roman" panose="02020603050405020304" pitchFamily="18" charset="0"/>
              </a:rPr>
              <a:t>為避免社番搬逃流離失所，「俾番不致失所」，鄧傳安訂立名為「</a:t>
            </a:r>
            <a:r>
              <a:rPr lang="zh-TW" altLang="en-US" sz="2400" dirty="0">
                <a:solidFill>
                  <a:srgbClr val="FF0000"/>
                </a:solidFill>
                <a:latin typeface="Times New Roman" panose="02020603050405020304" pitchFamily="18" charset="0"/>
                <a:cs typeface="Times New Roman" panose="02020603050405020304" pitchFamily="18" charset="0"/>
              </a:rPr>
              <a:t>善後事宜條款</a:t>
            </a:r>
            <a:r>
              <a:rPr lang="zh-TW" altLang="en-US" sz="2400" dirty="0">
                <a:latin typeface="Times New Roman" panose="02020603050405020304" pitchFamily="18" charset="0"/>
                <a:cs typeface="Times New Roman" panose="02020603050405020304" pitchFamily="18" charset="0"/>
              </a:rPr>
              <a:t>」的「</a:t>
            </a:r>
            <a:r>
              <a:rPr lang="zh-TW" altLang="en-US" sz="2400" dirty="0">
                <a:solidFill>
                  <a:srgbClr val="FF0000"/>
                </a:solidFill>
                <a:latin typeface="Times New Roman" panose="02020603050405020304" pitchFamily="18" charset="0"/>
                <a:cs typeface="Times New Roman" panose="02020603050405020304" pitchFamily="18" charset="0"/>
              </a:rPr>
              <a:t>領餉及典借漢債歸還章程</a:t>
            </a:r>
            <a:r>
              <a:rPr lang="zh-TW" altLang="en-US" sz="2400" dirty="0">
                <a:latin typeface="Times New Roman" panose="02020603050405020304" pitchFamily="18" charset="0"/>
                <a:cs typeface="Times New Roman" panose="02020603050405020304" pitchFamily="18" charset="0"/>
              </a:rPr>
              <a:t>」，交付理番同知呂志恆會同知縣李廷璧執行。</a:t>
            </a:r>
            <a:endParaRPr lang="en-US" altLang="zh-TW"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3291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79512" y="1"/>
            <a:ext cx="8856984" cy="6813376"/>
          </a:xfrm>
        </p:spPr>
        <p:txBody>
          <a:bodyPr vert="eaVert"/>
          <a:lstStyle/>
          <a:p>
            <a:pPr marL="0" indent="0">
              <a:lnSpc>
                <a:spcPts val="2400"/>
              </a:lnSpc>
              <a:spcBef>
                <a:spcPts val="0"/>
              </a:spcBef>
              <a:buNone/>
            </a:pPr>
            <a:r>
              <a:rPr lang="zh-TW" altLang="en-US" sz="2000" dirty="0">
                <a:latin typeface="華康仿宋體W6(P)" panose="02020600000000000000" pitchFamily="18" charset="-120"/>
                <a:ea typeface="華康仿宋體W6(P)" panose="02020600000000000000" pitchFamily="18" charset="-120"/>
              </a:rPr>
              <a:t>臺灣北路理番鹿港海防總捕分府候陞同知直隸州正堂加五級紀錄十次呂（呂志恆）、臺灣府彰化縣正堂加五級紀錄十次李（李廷璧）　為</a:t>
            </a:r>
          </a:p>
          <a:p>
            <a:pPr marL="0" indent="0">
              <a:lnSpc>
                <a:spcPts val="2400"/>
              </a:lnSpc>
              <a:spcBef>
                <a:spcPts val="0"/>
              </a:spcBef>
              <a:buNone/>
            </a:pPr>
            <a:r>
              <a:rPr lang="zh-TW" altLang="en-US" sz="2000" dirty="0">
                <a:latin typeface="華康仿宋體W6(P)" panose="02020600000000000000" pitchFamily="18" charset="-120"/>
                <a:ea typeface="華康仿宋體W6(P)" panose="02020600000000000000" pitchFamily="18" charset="-120"/>
              </a:rPr>
              <a:t>諭飭遵辦事。本年四月二十二日准</a:t>
            </a:r>
          </a:p>
          <a:p>
            <a:pPr marL="0" indent="0">
              <a:lnSpc>
                <a:spcPts val="2400"/>
              </a:lnSpc>
              <a:spcBef>
                <a:spcPts val="0"/>
              </a:spcBef>
              <a:buNone/>
            </a:pPr>
            <a:r>
              <a:rPr lang="zh-TW" altLang="en-US" sz="2000" dirty="0">
                <a:latin typeface="華康仿宋體W6(P)" panose="02020600000000000000" pitchFamily="18" charset="-120"/>
                <a:ea typeface="華康仿宋體W6(P)" panose="02020600000000000000" pitchFamily="18" charset="-120"/>
              </a:rPr>
              <a:t>本府鄧（傳安）　關開，本年四月初二日據彰屬岸裡社番職員潘初拔稱，切岸裡社番荷蒙</a:t>
            </a:r>
          </a:p>
          <a:p>
            <a:pPr marL="0" indent="0">
              <a:lnSpc>
                <a:spcPts val="2400"/>
              </a:lnSpc>
              <a:spcBef>
                <a:spcPts val="0"/>
              </a:spcBef>
              <a:buNone/>
            </a:pPr>
            <a:r>
              <a:rPr lang="zh-TW" altLang="en-US" sz="2000" dirty="0">
                <a:latin typeface="華康仿宋體W6(P)" panose="02020600000000000000" pitchFamily="18" charset="-120"/>
                <a:ea typeface="華康仿宋體W6(P)" panose="02020600000000000000" pitchFamily="18" charset="-120"/>
              </a:rPr>
              <a:t>皇恩優恤、　憲德撫綏，賞給田園資養，不許出賣，准免陞科。百餘年來奉公守法，緣生齒日多，公費浩繁，且被漢奸欺騙借貸銀元，重利俥剝。</a:t>
            </a:r>
            <a:r>
              <a:rPr lang="zh-TW" altLang="en-US" sz="2000" dirty="0">
                <a:solidFill>
                  <a:srgbClr val="FF0000"/>
                </a:solidFill>
                <a:latin typeface="華康仿宋體W6(P)" panose="02020600000000000000" pitchFamily="18" charset="-120"/>
                <a:ea typeface="華康仿宋體W6(P)" panose="02020600000000000000" pitchFamily="18" charset="-120"/>
              </a:rPr>
              <a:t>嘉慶八年以前借銀壹元，每年加利四斗、三斗</a:t>
            </a:r>
            <a:r>
              <a:rPr lang="zh-TW" altLang="en-US" sz="2000" dirty="0">
                <a:latin typeface="華康仿宋體W6(P)" panose="02020600000000000000" pitchFamily="18" charset="-120"/>
                <a:ea typeface="華康仿宋體W6(P)" panose="02020600000000000000" pitchFamily="18" charset="-120"/>
              </a:rPr>
              <a:t>。至</a:t>
            </a:r>
            <a:r>
              <a:rPr lang="zh-TW" altLang="en-US" sz="2000" dirty="0">
                <a:solidFill>
                  <a:srgbClr val="FF0000"/>
                </a:solidFill>
                <a:latin typeface="華康仿宋體W6(P)" panose="02020600000000000000" pitchFamily="18" charset="-120"/>
                <a:ea typeface="華康仿宋體W6(P)" panose="02020600000000000000" pitchFamily="18" charset="-120"/>
              </a:rPr>
              <a:t>九年蒙理番廳憲吉（吉壽）　示諭，借銀每元年供利谷二斗</a:t>
            </a:r>
            <a:r>
              <a:rPr lang="zh-TW" altLang="en-US" sz="2000" dirty="0">
                <a:latin typeface="華康仿宋體W6(P)" panose="02020600000000000000" pitchFamily="18" charset="-120"/>
                <a:ea typeface="華康仿宋體W6(P)" panose="02020600000000000000" pitchFamily="18" charset="-120"/>
              </a:rPr>
              <a:t>。</a:t>
            </a:r>
            <a:r>
              <a:rPr lang="zh-TW" altLang="en-US" sz="2000" dirty="0">
                <a:solidFill>
                  <a:srgbClr val="FF0000"/>
                </a:solidFill>
                <a:latin typeface="華康仿宋體W6(P)" panose="02020600000000000000" pitchFamily="18" charset="-120"/>
                <a:ea typeface="華康仿宋體W6(P)" panose="02020600000000000000" pitchFamily="18" charset="-120"/>
              </a:rPr>
              <a:t>十二年</a:t>
            </a:r>
            <a:r>
              <a:rPr lang="zh-TW" altLang="en-US" sz="2000" dirty="0">
                <a:latin typeface="華康仿宋體W6(P)" panose="02020600000000000000" pitchFamily="18" charset="-120"/>
                <a:ea typeface="華康仿宋體W6(P)" panose="02020600000000000000" pitchFamily="18" charset="-120"/>
              </a:rPr>
              <a:t>七月又蒙</a:t>
            </a:r>
          </a:p>
          <a:p>
            <a:pPr marL="0" indent="0">
              <a:lnSpc>
                <a:spcPts val="2400"/>
              </a:lnSpc>
              <a:spcBef>
                <a:spcPts val="0"/>
              </a:spcBef>
              <a:buNone/>
            </a:pPr>
            <a:r>
              <a:rPr lang="zh-TW" altLang="en-US" sz="2000" dirty="0">
                <a:latin typeface="華康仿宋體W6(P)" panose="02020600000000000000" pitchFamily="18" charset="-120"/>
                <a:ea typeface="華康仿宋體W6(P)" panose="02020600000000000000" pitchFamily="18" charset="-120"/>
              </a:rPr>
              <a:t>汪（汪楠）分憲給示，借貸供利，從今</a:t>
            </a:r>
            <a:r>
              <a:rPr lang="zh-TW" altLang="en-US" sz="2000" dirty="0">
                <a:solidFill>
                  <a:srgbClr val="FF0000"/>
                </a:solidFill>
                <a:latin typeface="華康仿宋體W6(P)" panose="02020600000000000000" pitchFamily="18" charset="-120"/>
                <a:ea typeface="華康仿宋體W6(P)" panose="02020600000000000000" pitchFamily="18" charset="-120"/>
              </a:rPr>
              <a:t>酌減，禁止利復加利</a:t>
            </a:r>
            <a:r>
              <a:rPr lang="zh-TW" altLang="en-US" sz="2000" dirty="0">
                <a:latin typeface="華康仿宋體W6(P)" panose="02020600000000000000" pitchFamily="18" charset="-120"/>
                <a:ea typeface="華康仿宋體W6(P)" panose="02020600000000000000" pitchFamily="18" charset="-120"/>
              </a:rPr>
              <a:t>。續（</a:t>
            </a:r>
            <a:r>
              <a:rPr lang="zh-TW" altLang="en-US" sz="2000" dirty="0">
                <a:solidFill>
                  <a:srgbClr val="FF0000"/>
                </a:solidFill>
                <a:latin typeface="華康仿宋體W6(P)" panose="02020600000000000000" pitchFamily="18" charset="-120"/>
                <a:ea typeface="華康仿宋體W6(P)" panose="02020600000000000000" pitchFamily="18" charset="-120"/>
              </a:rPr>
              <a:t>嘉慶二十三年</a:t>
            </a:r>
            <a:r>
              <a:rPr lang="zh-TW" altLang="en-US" sz="2000" dirty="0">
                <a:latin typeface="華康仿宋體W6(P)" panose="02020600000000000000" pitchFamily="18" charset="-120"/>
                <a:ea typeface="華康仿宋體W6(P)" panose="02020600000000000000" pitchFamily="18" charset="-120"/>
              </a:rPr>
              <a:t>）蒙</a:t>
            </a:r>
          </a:p>
          <a:p>
            <a:pPr marL="0" indent="0">
              <a:lnSpc>
                <a:spcPts val="2400"/>
              </a:lnSpc>
              <a:spcBef>
                <a:spcPts val="0"/>
              </a:spcBef>
              <a:buNone/>
            </a:pPr>
            <a:r>
              <a:rPr lang="zh-TW" altLang="en-US" sz="2000" dirty="0">
                <a:latin typeface="華康仿宋體W6(P)" panose="02020600000000000000" pitchFamily="18" charset="-120"/>
                <a:ea typeface="華康仿宋體W6(P)" panose="02020600000000000000" pitchFamily="18" charset="-120"/>
              </a:rPr>
              <a:t>臬道憲糜（糜奇瑜）、理番憲署府憲鄭（鄭佐廷）　憫恤社番窮困日蹙，示諭，</a:t>
            </a:r>
            <a:r>
              <a:rPr lang="zh-TW" altLang="en-US" sz="2000" dirty="0">
                <a:solidFill>
                  <a:srgbClr val="FF0000"/>
                </a:solidFill>
                <a:latin typeface="華康仿宋體W6(P)" panose="02020600000000000000" pitchFamily="18" charset="-120"/>
                <a:ea typeface="華康仿宋體W6(P)" panose="02020600000000000000" pitchFamily="18" charset="-120"/>
              </a:rPr>
              <a:t>凡有番向漢人胎典銀利，准其酌減三年無利</a:t>
            </a:r>
            <a:r>
              <a:rPr lang="zh-TW" altLang="en-US" sz="2000" dirty="0">
                <a:latin typeface="華康仿宋體W6(P)" panose="02020600000000000000" pitchFamily="18" charset="-120"/>
                <a:ea typeface="華康仿宋體W6(P)" panose="02020600000000000000" pitchFamily="18" charset="-120"/>
              </a:rPr>
              <a:t>等因。嗣後借銀貼利有二斗，亦有一年六、七升不等。間有為富不仁，偵知番情需銀緊用，向借百元每月加利銀十元、八元或五、六元，利又加利，捲剝銀多，勒寫典租永管，甚至浮價典耕，約寫銀還租還，押立盡根賣契。拔被債主勒迫無奈，將承管社口庄水田十一甲三分典賣與楊添；五汴頭水田柒甲五分，典賣與李文傑、李偉；馬崗庄水田五甲，典賣與張牙；員寶庄水田二甲五分，典賣與廖淋、林興。迨至道光四年</a:t>
            </a:r>
          </a:p>
          <a:p>
            <a:pPr marL="0" indent="0">
              <a:lnSpc>
                <a:spcPts val="2400"/>
              </a:lnSpc>
              <a:spcBef>
                <a:spcPts val="0"/>
              </a:spcBef>
              <a:buNone/>
            </a:pPr>
            <a:r>
              <a:rPr lang="zh-TW" altLang="en-US" sz="2000" dirty="0">
                <a:latin typeface="華康仿宋體W6(P)" panose="02020600000000000000" pitchFamily="18" charset="-120"/>
                <a:ea typeface="華康仿宋體W6(P)" panose="02020600000000000000" pitchFamily="18" charset="-120"/>
              </a:rPr>
              <a:t>撫憲孫（孫爾準）　按臨，拔陳情呈叩。蒙批：該職員祖遺岸裡社埔地，例應世守其業，何得私向漢民違例典賣，本有不合。而漢民盤剝折典尤為可惡。仰臺灣府移行廳縣，將所典番地可否讓利取贖，妥議詳奪，務使民番各得其平，毋稍偏延等批。五年二月間</a:t>
            </a:r>
          </a:p>
        </p:txBody>
      </p:sp>
    </p:spTree>
    <p:extLst>
      <p:ext uri="{BB962C8B-B14F-4D97-AF65-F5344CB8AC3E}">
        <p14:creationId xmlns:p14="http://schemas.microsoft.com/office/powerpoint/2010/main" val="221129019"/>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92163" name="Rectangle 3"/>
          <p:cNvSpPr>
            <a:spLocks noGrp="1" noChangeArrowheads="1"/>
          </p:cNvSpPr>
          <p:nvPr>
            <p:ph idx="1"/>
          </p:nvPr>
        </p:nvSpPr>
        <p:spPr>
          <a:xfrm>
            <a:off x="611560" y="332656"/>
            <a:ext cx="8424936" cy="6408712"/>
          </a:xfrm>
        </p:spPr>
        <p:txBody>
          <a:bodyPr/>
          <a:lstStyle/>
          <a:p>
            <a:pPr marL="0" indent="0" eaLnBrk="1" hangingPunct="1">
              <a:lnSpc>
                <a:spcPts val="3600"/>
              </a:lnSpc>
              <a:spcBef>
                <a:spcPts val="600"/>
              </a:spcBef>
              <a:buNone/>
            </a:pPr>
            <a:r>
              <a:rPr lang="zh-TW" altLang="en-US" sz="2400" dirty="0"/>
              <a:t>嘉慶八年</a:t>
            </a:r>
            <a:r>
              <a:rPr lang="en-US" altLang="zh-TW" sz="2400" dirty="0"/>
              <a:t>1803</a:t>
            </a:r>
            <a:r>
              <a:rPr lang="zh-TW" altLang="en-US" sz="2400" dirty="0"/>
              <a:t>十二月十九日臺灣最高軍政首長總兵愛新泰、臺灣道遇昌聯名發出信函，尋求岸裡社富豪潘進文（潘敦仔長孫）協助， 勸阻社番舉家遷移到界外深山開墾。</a:t>
            </a:r>
            <a:endParaRPr lang="en-US" altLang="zh-TW" sz="2400" dirty="0"/>
          </a:p>
          <a:p>
            <a:pPr marL="0" indent="0" eaLnBrk="1" hangingPunct="1">
              <a:lnSpc>
                <a:spcPts val="3600"/>
              </a:lnSpc>
              <a:spcBef>
                <a:spcPts val="600"/>
              </a:spcBef>
              <a:buNone/>
            </a:pPr>
            <a:r>
              <a:rPr lang="zh-TW" altLang="en-US" sz="2400" dirty="0"/>
              <a:t>兩位首長訪查得知，彰化縣以岸裡社群為主的多社熟番， 「多有</a:t>
            </a:r>
            <a:r>
              <a:rPr lang="zh-TW" altLang="en-US" sz="2400" dirty="0">
                <a:solidFill>
                  <a:srgbClr val="FF0000"/>
                </a:solidFill>
              </a:rPr>
              <a:t>攜眷搬入內山，冀圖開墾</a:t>
            </a:r>
            <a:r>
              <a:rPr lang="zh-TW" altLang="en-US" sz="2400" dirty="0"/>
              <a:t>」。攜家帶眷遷移看起來像是下定決心的永久性移民行為。</a:t>
            </a:r>
            <a:endParaRPr lang="en-US" altLang="zh-TW" sz="2400" dirty="0"/>
          </a:p>
          <a:p>
            <a:pPr marL="0" indent="0" eaLnBrk="1" hangingPunct="1">
              <a:lnSpc>
                <a:spcPts val="3600"/>
              </a:lnSpc>
              <a:spcBef>
                <a:spcPts val="600"/>
              </a:spcBef>
              <a:buNone/>
            </a:pPr>
            <a:r>
              <a:rPr lang="zh-TW" altLang="en-US" sz="2400" dirty="0"/>
              <a:t>熟番移民開墾又何以會驚動最高軍政首長的嚴重關切呢？對官方而言，配置於近山平地和淺山地區屯番保留區的</a:t>
            </a:r>
            <a:r>
              <a:rPr lang="zh-TW" altLang="en-US" sz="2400" dirty="0">
                <a:solidFill>
                  <a:srgbClr val="FF0000"/>
                </a:solidFill>
              </a:rPr>
              <a:t>熟番社，各有其專責屯守區域，</a:t>
            </a:r>
            <a:r>
              <a:rPr lang="zh-TW" altLang="en-US" sz="2400" dirty="0"/>
              <a:t>「沿山居住，各有段落」，豈容「任其遷徙」，前往界外從事非法開墾？</a:t>
            </a:r>
            <a:endParaRPr lang="en-US" altLang="zh-TW" sz="2400" dirty="0"/>
          </a:p>
          <a:p>
            <a:pPr marL="0" indent="0" eaLnBrk="1" hangingPunct="1">
              <a:lnSpc>
                <a:spcPts val="3600"/>
              </a:lnSpc>
              <a:spcBef>
                <a:spcPts val="600"/>
              </a:spcBef>
              <a:buNone/>
            </a:pPr>
            <a:r>
              <a:rPr lang="zh-TW" altLang="en-US" sz="2400" dirty="0"/>
              <a:t>對負責國防安全的總兵而言，管下持有槍械、構成臺灣駐軍重要補助武力的</a:t>
            </a:r>
            <a:r>
              <a:rPr lang="zh-TW" altLang="en-US" sz="2400" dirty="0">
                <a:solidFill>
                  <a:srgbClr val="FF0000"/>
                </a:solidFill>
              </a:rPr>
              <a:t>屯番千餘人，集體攜械遷離駐地並違法深入界外私墾</a:t>
            </a:r>
            <a:r>
              <a:rPr lang="zh-TW" altLang="en-US" sz="2400" dirty="0"/>
              <a:t>，更是茲事體大。</a:t>
            </a:r>
          </a:p>
        </p:txBody>
      </p:sp>
    </p:spTree>
    <p:extLst>
      <p:ext uri="{BB962C8B-B14F-4D97-AF65-F5344CB8AC3E}">
        <p14:creationId xmlns:p14="http://schemas.microsoft.com/office/powerpoint/2010/main" val="319446052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6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16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16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79512" y="44624"/>
            <a:ext cx="8784976" cy="6768752"/>
          </a:xfrm>
        </p:spPr>
        <p:txBody>
          <a:bodyPr vert="eaVert"/>
          <a:lstStyle/>
          <a:p>
            <a:pPr marL="0" indent="0">
              <a:lnSpc>
                <a:spcPts val="2400"/>
              </a:lnSpc>
              <a:spcBef>
                <a:spcPts val="0"/>
              </a:spcBef>
              <a:buNone/>
            </a:pPr>
            <a:r>
              <a:rPr lang="zh-TW" altLang="en-US" sz="2000" dirty="0">
                <a:latin typeface="華康仿宋體W6" panose="02020609000000000000" pitchFamily="49" charset="-120"/>
                <a:ea typeface="華康仿宋體W6" panose="02020609000000000000" pitchFamily="49" charset="-120"/>
              </a:rPr>
              <a:t>憲（鄧傳安）駕往罩蘭勘丈，拔瀝情呈叩，蒙批：候查案核辦。嗣又于七月，將歷借欠項，既（暨）對祖嘗分大租、水租付銀主向佃收為抵，及拔自承管租業對收抵利，并典賣田園向贖抗贖各件，逐一造冊呈繳，蒙縣主李（李振青）批示在案。上年十月內，拔以陳情再叩，正當　仁憲榮陞晉郡，未蒙給示。伏思業典淨盡，待哺無依，非叩蒙給示減利，情實困迫，何以聊生。除一面呈懇廳主、縣主查前繳存案清冊核辦示遵外，茲棨戟重臨，若時雨降，正番黎望切更甦之日，合冒死嗚叩，伏乞恩憫，准迅飭廳、縣查前案冊，核辦示遵。俾拔等社番免致餓斃，閤社咸沾再造，永頌甘棠，切叩等情。據此，</a:t>
            </a:r>
            <a:r>
              <a:rPr lang="zh-TW" altLang="en-US" sz="2000" dirty="0">
                <a:solidFill>
                  <a:srgbClr val="FF0000"/>
                </a:solidFill>
                <a:latin typeface="華康仿宋體W6" panose="02020609000000000000" pitchFamily="49" charset="-120"/>
                <a:ea typeface="華康仿宋體W6" panose="02020609000000000000" pitchFamily="49" charset="-120"/>
              </a:rPr>
              <a:t>查岸裡番紛紛搬徙，經敝署府由郡親抵開導安撫歸社</a:t>
            </a:r>
            <a:r>
              <a:rPr lang="zh-TW" altLang="en-US" sz="2000" dirty="0">
                <a:latin typeface="華康仿宋體W6" panose="02020609000000000000" pitchFamily="49" charset="-120"/>
                <a:ea typeface="華康仿宋體W6" panose="02020609000000000000" pitchFamily="49" charset="-120"/>
              </a:rPr>
              <a:t>，查社番年領餉銀三千餘元，又公私田租數千石，因負欠漢債，被其截扣盤剝，而該番復奢侈淫佚，以致生計日絀，應先誡以節儉，并</a:t>
            </a:r>
            <a:r>
              <a:rPr lang="zh-TW" altLang="en-US" sz="2000" dirty="0">
                <a:solidFill>
                  <a:srgbClr val="FF0000"/>
                </a:solidFill>
                <a:latin typeface="華康仿宋體W6" panose="02020609000000000000" pitchFamily="49" charset="-120"/>
                <a:ea typeface="華康仿宋體W6" panose="02020609000000000000" pitchFamily="49" charset="-120"/>
              </a:rPr>
              <a:t>另定領餉及典借漢債歸還章程，俾番不致失所</a:t>
            </a:r>
            <a:r>
              <a:rPr lang="zh-TW" altLang="en-US" sz="2000" dirty="0">
                <a:latin typeface="華康仿宋體W6" panose="02020609000000000000" pitchFamily="49" charset="-120"/>
                <a:ea typeface="華康仿宋體W6" panose="02020609000000000000" pitchFamily="49" charset="-120"/>
              </a:rPr>
              <a:t>。合將擬定條款飛移查辦。為此備關</a:t>
            </a:r>
          </a:p>
          <a:p>
            <a:pPr marL="0" indent="0">
              <a:lnSpc>
                <a:spcPts val="2400"/>
              </a:lnSpc>
              <a:spcBef>
                <a:spcPts val="0"/>
              </a:spcBef>
              <a:buNone/>
            </a:pPr>
            <a:r>
              <a:rPr lang="zh-TW" altLang="en-US" sz="2000" dirty="0">
                <a:latin typeface="華康仿宋體W6" panose="02020609000000000000" pitchFamily="49" charset="-120"/>
                <a:ea typeface="華康仿宋體W6" panose="02020609000000000000" pitchFamily="49" charset="-120"/>
              </a:rPr>
              <a:t>貴分府，希即查照來移抄粘條款事宜，會同彰化縣迅速妥辦。一面出示曉諭民番一律遵行。如有違抗，從嚴究治。仍將查辦緣由先行見覆，幸勿有延，望切、望切等因。准此，除移縣按照條款會同出示曉諭外，合行諭飭。為此，諭仰岸裡社番職員潘初拔、番貢生潘德秀、屯弁潘英文、總通事阿沐都滿等，</a:t>
            </a:r>
            <a:r>
              <a:rPr lang="zh-TW" altLang="en-US" sz="2000" dirty="0">
                <a:solidFill>
                  <a:srgbClr val="FF0000"/>
                </a:solidFill>
                <a:latin typeface="華康仿宋體W6" panose="02020609000000000000" pitchFamily="49" charset="-120"/>
                <a:ea typeface="華康仿宋體W6" panose="02020609000000000000" pitchFamily="49" charset="-120"/>
              </a:rPr>
              <a:t>立即查明粘單內　憲核條款，逐一遵辦</a:t>
            </a:r>
            <a:r>
              <a:rPr lang="zh-TW" altLang="en-US" sz="2000" dirty="0">
                <a:latin typeface="華康仿宋體W6" panose="02020609000000000000" pitchFamily="49" charset="-120"/>
                <a:ea typeface="華康仿宋體W6" panose="02020609000000000000" pitchFamily="49" charset="-120"/>
              </a:rPr>
              <a:t>，毋違，須諭。</a:t>
            </a:r>
          </a:p>
          <a:p>
            <a:pPr marL="0" indent="0">
              <a:lnSpc>
                <a:spcPts val="2400"/>
              </a:lnSpc>
              <a:spcBef>
                <a:spcPts val="0"/>
              </a:spcBef>
              <a:buNone/>
            </a:pPr>
            <a:r>
              <a:rPr lang="zh-TW" altLang="en-US" sz="2000" dirty="0">
                <a:latin typeface="華康仿宋體W6" panose="02020609000000000000" pitchFamily="49" charset="-120"/>
                <a:ea typeface="華康仿宋體W6" panose="02020609000000000000" pitchFamily="49" charset="-120"/>
              </a:rPr>
              <a:t>計粘抄擬定</a:t>
            </a:r>
            <a:r>
              <a:rPr lang="zh-TW" altLang="en-US" sz="2000" b="1" dirty="0">
                <a:solidFill>
                  <a:srgbClr val="FF0000"/>
                </a:solidFill>
                <a:latin typeface="華康仿宋體W6" panose="02020609000000000000" pitchFamily="49" charset="-120"/>
                <a:ea typeface="華康仿宋體W6" panose="02020609000000000000" pitchFamily="49" charset="-120"/>
              </a:rPr>
              <a:t>善後事宜條款</a:t>
            </a:r>
            <a:r>
              <a:rPr lang="zh-TW" altLang="en-US" sz="2000" dirty="0">
                <a:latin typeface="華康仿宋體W6" panose="02020609000000000000" pitchFamily="49" charset="-120"/>
                <a:ea typeface="華康仿宋體W6" panose="02020609000000000000" pitchFamily="49" charset="-120"/>
              </a:rPr>
              <a:t>一紙</a:t>
            </a:r>
            <a:r>
              <a:rPr lang="en-US" altLang="zh-TW" sz="2000" dirty="0">
                <a:latin typeface="華康仿宋體W6" panose="02020609000000000000" pitchFamily="49" charset="-120"/>
                <a:ea typeface="華康仿宋體W6" panose="02020609000000000000" pitchFamily="49" charset="-120"/>
              </a:rPr>
              <a:t>〔</a:t>
            </a:r>
            <a:r>
              <a:rPr lang="zh-TW" altLang="en-US" sz="2000" dirty="0">
                <a:latin typeface="華康仿宋體W6" panose="02020609000000000000" pitchFamily="49" charset="-120"/>
                <a:ea typeface="華康仿宋體W6" panose="02020609000000000000" pitchFamily="49" charset="-120"/>
              </a:rPr>
              <a:t>按：粘附的條款佚失，其中部分內容見</a:t>
            </a:r>
            <a:r>
              <a:rPr lang="en-US" altLang="zh-TW" sz="2000" dirty="0">
                <a:latin typeface="華康仿宋體W6" panose="02020609000000000000" pitchFamily="49" charset="-120"/>
                <a:ea typeface="華康仿宋體W6" panose="02020609000000000000" pitchFamily="49" charset="-120"/>
              </a:rPr>
              <a:t>TD32〕</a:t>
            </a:r>
          </a:p>
          <a:p>
            <a:pPr marL="0" indent="0">
              <a:lnSpc>
                <a:spcPts val="2400"/>
              </a:lnSpc>
              <a:spcBef>
                <a:spcPts val="0"/>
              </a:spcBef>
              <a:buNone/>
            </a:pPr>
            <a:r>
              <a:rPr lang="zh-TW" altLang="en-US" sz="2000" dirty="0">
                <a:latin typeface="華康仿宋體W6" panose="02020609000000000000" pitchFamily="49" charset="-120"/>
                <a:ea typeface="華康仿宋體W6" panose="02020609000000000000" pitchFamily="49" charset="-120"/>
              </a:rPr>
              <a:t>道光七年四月二十九日諭</a:t>
            </a:r>
            <a:endParaRPr lang="en-US" altLang="zh-TW" sz="2000" dirty="0">
              <a:latin typeface="華康仿宋體W6" panose="02020609000000000000" pitchFamily="49" charset="-120"/>
              <a:ea typeface="華康仿宋體W6" panose="02020609000000000000" pitchFamily="49" charset="-120"/>
            </a:endParaRPr>
          </a:p>
          <a:p>
            <a:pPr marL="0" indent="0">
              <a:lnSpc>
                <a:spcPts val="2400"/>
              </a:lnSpc>
              <a:spcBef>
                <a:spcPts val="0"/>
              </a:spcBef>
              <a:buNone/>
            </a:pPr>
            <a:r>
              <a:rPr lang="zh-TW" altLang="en-US" sz="2000" dirty="0">
                <a:latin typeface="華康仿宋體W6" panose="02020609000000000000" pitchFamily="49" charset="-120"/>
                <a:ea typeface="華康仿宋體W6" panose="02020609000000000000" pitchFamily="49" charset="-120"/>
              </a:rPr>
              <a:t>（理番同知關防）、（彰化縣關防）</a:t>
            </a:r>
          </a:p>
          <a:p>
            <a:pPr marL="0" indent="0">
              <a:lnSpc>
                <a:spcPts val="2000"/>
              </a:lnSpc>
              <a:spcBef>
                <a:spcPts val="0"/>
              </a:spcBef>
              <a:buNone/>
            </a:pPr>
            <a:endParaRPr lang="zh-TW" altLang="en-US" sz="2000" dirty="0">
              <a:latin typeface="華康仿宋體W6" panose="02020609000000000000" pitchFamily="49" charset="-120"/>
              <a:ea typeface="華康仿宋體W6" panose="02020609000000000000" pitchFamily="49" charset="-120"/>
            </a:endParaRPr>
          </a:p>
        </p:txBody>
      </p:sp>
    </p:spTree>
    <p:extLst>
      <p:ext uri="{BB962C8B-B14F-4D97-AF65-F5344CB8AC3E}">
        <p14:creationId xmlns:p14="http://schemas.microsoft.com/office/powerpoint/2010/main" val="9415573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0" y="0"/>
            <a:ext cx="8532440" cy="6813375"/>
          </a:xfrm>
        </p:spPr>
        <p:txBody>
          <a:bodyPr/>
          <a:lstStyle/>
          <a:p>
            <a:pPr marL="0" indent="0">
              <a:lnSpc>
                <a:spcPts val="3200"/>
              </a:lnSpc>
              <a:spcBef>
                <a:spcPts val="1200"/>
              </a:spcBef>
              <a:buNone/>
            </a:pPr>
            <a:r>
              <a:rPr lang="zh-TW" altLang="en-US" dirty="0"/>
              <a:t>「善後事宜條款」：典借漢債歸還章程</a:t>
            </a:r>
            <a:r>
              <a:rPr lang="en-US" altLang="zh-TW" dirty="0">
                <a:latin typeface="Times New Roman" panose="02020603050405020304" pitchFamily="18" charset="0"/>
                <a:cs typeface="Times New Roman" panose="02020603050405020304" pitchFamily="18" charset="0"/>
              </a:rPr>
              <a:t>1827</a:t>
            </a:r>
            <a:endParaRPr lang="zh-TW" altLang="en-US" dirty="0">
              <a:latin typeface="Times New Roman" panose="02020603050405020304" pitchFamily="18" charset="0"/>
              <a:cs typeface="Times New Roman" panose="02020603050405020304" pitchFamily="18" charset="0"/>
            </a:endParaRPr>
          </a:p>
          <a:p>
            <a:pPr marL="0" indent="0">
              <a:lnSpc>
                <a:spcPts val="3000"/>
              </a:lnSpc>
              <a:spcBef>
                <a:spcPts val="600"/>
              </a:spcBef>
              <a:spcAft>
                <a:spcPts val="0"/>
              </a:spcAft>
              <a:buNone/>
            </a:pPr>
            <a:r>
              <a:rPr lang="zh-TW" altLang="en-US" sz="2800" dirty="0">
                <a:latin typeface="Times New Roman" panose="02020603050405020304" pitchFamily="18" charset="0"/>
                <a:cs typeface="Times New Roman" panose="02020603050405020304" pitchFamily="18" charset="0"/>
              </a:rPr>
              <a:t>減利：</a:t>
            </a:r>
            <a:endParaRPr lang="en-US" altLang="zh-TW" sz="2800" dirty="0">
              <a:latin typeface="Times New Roman" panose="02020603050405020304" pitchFamily="18" charset="0"/>
              <a:cs typeface="Times New Roman" panose="02020603050405020304" pitchFamily="18" charset="0"/>
            </a:endParaRPr>
          </a:p>
          <a:p>
            <a:pPr marL="400050" lvl="1" indent="0">
              <a:lnSpc>
                <a:spcPts val="3000"/>
              </a:lnSpc>
              <a:spcBef>
                <a:spcPts val="600"/>
              </a:spcBef>
              <a:spcAft>
                <a:spcPts val="0"/>
              </a:spcAft>
              <a:buNone/>
            </a:pPr>
            <a:r>
              <a:rPr lang="zh-TW" altLang="en-US" sz="2400" dirty="0">
                <a:solidFill>
                  <a:srgbClr val="FF0000"/>
                </a:solidFill>
                <a:latin typeface="Times New Roman" panose="02020603050405020304" pitchFamily="18" charset="0"/>
                <a:cs typeface="Times New Roman" panose="02020603050405020304" pitchFamily="18" charset="0"/>
              </a:rPr>
              <a:t>田租借銀一元，每年止准收取利息一斗（即利息約</a:t>
            </a:r>
            <a:r>
              <a:rPr lang="en-US" altLang="zh-TW" sz="2400" dirty="0">
                <a:solidFill>
                  <a:srgbClr val="FF0000"/>
                </a:solidFill>
                <a:latin typeface="Times New Roman" panose="02020603050405020304" pitchFamily="18" charset="0"/>
                <a:cs typeface="Times New Roman" panose="02020603050405020304" pitchFamily="18" charset="0"/>
              </a:rPr>
              <a:t>10</a:t>
            </a:r>
            <a:r>
              <a:rPr lang="zh-TW" altLang="en-US" sz="2400" dirty="0">
                <a:solidFill>
                  <a:srgbClr val="FF0000"/>
                </a:solidFill>
                <a:latin typeface="Times New Roman" panose="02020603050405020304" pitchFamily="18" charset="0"/>
                <a:cs typeface="Times New Roman" panose="02020603050405020304" pitchFamily="18" charset="0"/>
              </a:rPr>
              <a:t>％）</a:t>
            </a:r>
            <a:r>
              <a:rPr lang="zh-TW" altLang="en-US" sz="2400" dirty="0">
                <a:latin typeface="Times New Roman" panose="02020603050405020304" pitchFamily="18" charset="0"/>
                <a:cs typeface="Times New Roman" panose="02020603050405020304" pitchFamily="18" charset="0"/>
              </a:rPr>
              <a:t>，園租每元年利</a:t>
            </a:r>
            <a:r>
              <a:rPr lang="en-US" altLang="zh-TW" sz="2400" dirty="0">
                <a:latin typeface="Times New Roman" panose="02020603050405020304" pitchFamily="18" charset="0"/>
                <a:cs typeface="Times New Roman" panose="02020603050405020304" pitchFamily="18" charset="0"/>
              </a:rPr>
              <a:t>0.12</a:t>
            </a:r>
            <a:r>
              <a:rPr lang="zh-TW" altLang="en-US" sz="2400" dirty="0">
                <a:latin typeface="Times New Roman" panose="02020603050405020304" pitchFamily="18" charset="0"/>
                <a:cs typeface="Times New Roman" panose="02020603050405020304" pitchFamily="18" charset="0"/>
              </a:rPr>
              <a:t>元。原利多出部分退還番社自行向佃人收回。</a:t>
            </a:r>
          </a:p>
          <a:p>
            <a:pPr marL="0" indent="0">
              <a:lnSpc>
                <a:spcPts val="3000"/>
              </a:lnSpc>
              <a:spcBef>
                <a:spcPts val="600"/>
              </a:spcBef>
              <a:spcAft>
                <a:spcPts val="0"/>
              </a:spcAft>
              <a:buNone/>
            </a:pPr>
            <a:r>
              <a:rPr lang="zh-TW" altLang="en-US" sz="2800" dirty="0">
                <a:latin typeface="Times New Roman" panose="02020603050405020304" pitchFamily="18" charset="0"/>
                <a:cs typeface="Times New Roman" panose="02020603050405020304" pitchFamily="18" charset="0"/>
              </a:rPr>
              <a:t>取贖：</a:t>
            </a:r>
            <a:endParaRPr lang="en-US" altLang="zh-TW" sz="2800" dirty="0">
              <a:latin typeface="Times New Roman" panose="02020603050405020304" pitchFamily="18" charset="0"/>
              <a:cs typeface="Times New Roman" panose="02020603050405020304" pitchFamily="18" charset="0"/>
            </a:endParaRPr>
          </a:p>
          <a:p>
            <a:pPr marL="400050" lvl="1" indent="0">
              <a:lnSpc>
                <a:spcPts val="2600"/>
              </a:lnSpc>
              <a:spcBef>
                <a:spcPts val="600"/>
              </a:spcBef>
              <a:spcAft>
                <a:spcPts val="0"/>
              </a:spcAft>
              <a:buNone/>
            </a:pPr>
            <a:r>
              <a:rPr lang="zh-TW" altLang="en-US" sz="2400" dirty="0">
                <a:latin typeface="Times New Roman" panose="02020603050405020304" pitchFamily="18" charset="0"/>
                <a:cs typeface="Times New Roman" panose="02020603050405020304" pitchFamily="18" charset="0"/>
              </a:rPr>
              <a:t>按典借時間長短，訂定期限，限期歸還社番自收。借期達十年以上「</a:t>
            </a:r>
            <a:r>
              <a:rPr lang="zh-TW" altLang="en-US" sz="2400" dirty="0">
                <a:solidFill>
                  <a:srgbClr val="FF0000"/>
                </a:solidFill>
                <a:latin typeface="Times New Roman" panose="02020603050405020304" pitchFamily="18" charset="0"/>
                <a:cs typeface="Times New Roman" panose="02020603050405020304" pitchFamily="18" charset="0"/>
              </a:rPr>
              <a:t>利已過本三倍</a:t>
            </a:r>
            <a:r>
              <a:rPr lang="zh-TW" altLang="en-US" sz="2400" dirty="0">
                <a:latin typeface="Times New Roman" panose="02020603050405020304" pitchFamily="18" charset="0"/>
                <a:cs typeface="Times New Roman" panose="02020603050405020304" pitchFamily="18" charset="0"/>
              </a:rPr>
              <a:t>」者，即以</a:t>
            </a:r>
            <a:r>
              <a:rPr lang="en-US" altLang="zh-TW" sz="2400" dirty="0">
                <a:solidFill>
                  <a:srgbClr val="FF0000"/>
                </a:solidFill>
                <a:latin typeface="Times New Roman" panose="02020603050405020304" pitchFamily="18" charset="0"/>
                <a:cs typeface="Times New Roman" panose="02020603050405020304" pitchFamily="18" charset="0"/>
              </a:rPr>
              <a:t>30%</a:t>
            </a:r>
            <a:r>
              <a:rPr lang="zh-TW" altLang="en-US" sz="2400" dirty="0">
                <a:solidFill>
                  <a:srgbClr val="FF0000"/>
                </a:solidFill>
                <a:latin typeface="Times New Roman" panose="02020603050405020304" pitchFamily="18" charset="0"/>
                <a:cs typeface="Times New Roman" panose="02020603050405020304" pitchFamily="18" charset="0"/>
              </a:rPr>
              <a:t>的利息</a:t>
            </a:r>
            <a:r>
              <a:rPr lang="zh-TW" altLang="en-US" sz="2400" dirty="0">
                <a:latin typeface="Times New Roman" panose="02020603050405020304" pitchFamily="18" charset="0"/>
                <a:cs typeface="Times New Roman" panose="02020603050405020304" pitchFamily="18" charset="0"/>
              </a:rPr>
              <a:t>計已超過十年者，准債主以新利息（</a:t>
            </a:r>
            <a:r>
              <a:rPr lang="zh-TW" altLang="en-US" sz="2400" dirty="0">
                <a:solidFill>
                  <a:srgbClr val="FF0000"/>
                </a:solidFill>
                <a:latin typeface="Times New Roman" panose="02020603050405020304" pitchFamily="18" charset="0"/>
                <a:cs typeface="Times New Roman" panose="02020603050405020304" pitchFamily="18" charset="0"/>
              </a:rPr>
              <a:t>每元一斗</a:t>
            </a:r>
            <a:r>
              <a:rPr lang="zh-TW" altLang="en-US" sz="2400" dirty="0">
                <a:latin typeface="Times New Roman" panose="02020603050405020304" pitchFamily="18" charset="0"/>
                <a:cs typeface="Times New Roman" panose="02020603050405020304" pitchFamily="18" charset="0"/>
              </a:rPr>
              <a:t>）再收一年後歸還全部出典租額。五年以上「</a:t>
            </a:r>
            <a:r>
              <a:rPr lang="zh-TW" altLang="en-US" sz="2400" dirty="0">
                <a:solidFill>
                  <a:srgbClr val="FF0000"/>
                </a:solidFill>
                <a:latin typeface="Times New Roman" panose="02020603050405020304" pitchFamily="18" charset="0"/>
                <a:cs typeface="Times New Roman" panose="02020603050405020304" pitchFamily="18" charset="0"/>
              </a:rPr>
              <a:t>利過於本</a:t>
            </a:r>
            <a:r>
              <a:rPr lang="zh-TW" altLang="en-US" sz="2400" dirty="0">
                <a:latin typeface="Times New Roman" panose="02020603050405020304" pitchFamily="18" charset="0"/>
                <a:cs typeface="Times New Roman" panose="02020603050405020304" pitchFamily="18" charset="0"/>
              </a:rPr>
              <a:t>」者，即以</a:t>
            </a:r>
            <a:r>
              <a:rPr lang="en-US" altLang="zh-TW" sz="2400" dirty="0">
                <a:solidFill>
                  <a:srgbClr val="FF0000"/>
                </a:solidFill>
                <a:latin typeface="Times New Roman" panose="02020603050405020304" pitchFamily="18" charset="0"/>
                <a:cs typeface="Times New Roman" panose="02020603050405020304" pitchFamily="18" charset="0"/>
              </a:rPr>
              <a:t>20%</a:t>
            </a:r>
            <a:r>
              <a:rPr lang="zh-TW" altLang="en-US" sz="2400" dirty="0">
                <a:solidFill>
                  <a:srgbClr val="FF0000"/>
                </a:solidFill>
                <a:latin typeface="Times New Roman" panose="02020603050405020304" pitchFamily="18" charset="0"/>
                <a:cs typeface="Times New Roman" panose="02020603050405020304" pitchFamily="18" charset="0"/>
              </a:rPr>
              <a:t>的利息</a:t>
            </a:r>
            <a:r>
              <a:rPr lang="zh-TW" altLang="en-US" sz="2400" dirty="0">
                <a:latin typeface="Times New Roman" panose="02020603050405020304" pitchFamily="18" charset="0"/>
                <a:cs typeface="Times New Roman" panose="02020603050405020304" pitchFamily="18" charset="0"/>
              </a:rPr>
              <a:t>計已超過五年者，准其以新利息再收三年後歸還。五年以內「</a:t>
            </a:r>
            <a:r>
              <a:rPr lang="zh-TW" altLang="en-US" sz="2400" dirty="0">
                <a:solidFill>
                  <a:srgbClr val="FF0000"/>
                </a:solidFill>
                <a:latin typeface="Times New Roman" panose="02020603050405020304" pitchFamily="18" charset="0"/>
                <a:cs typeface="Times New Roman" panose="02020603050405020304" pitchFamily="18" charset="0"/>
              </a:rPr>
              <a:t>利未還本</a:t>
            </a:r>
            <a:r>
              <a:rPr lang="zh-TW" altLang="en-US" sz="2400" dirty="0">
                <a:latin typeface="Times New Roman" panose="02020603050405020304" pitchFamily="18" charset="0"/>
                <a:cs typeface="Times New Roman" panose="02020603050405020304" pitchFamily="18" charset="0"/>
              </a:rPr>
              <a:t>」者，即五年內且年利</a:t>
            </a:r>
            <a:r>
              <a:rPr lang="zh-TW" altLang="en-US" sz="2400" dirty="0">
                <a:solidFill>
                  <a:srgbClr val="FF0000"/>
                </a:solidFill>
                <a:latin typeface="Times New Roman" panose="02020603050405020304" pitchFamily="18" charset="0"/>
                <a:cs typeface="Times New Roman" panose="02020603050405020304" pitchFamily="18" charset="0"/>
              </a:rPr>
              <a:t>未超過</a:t>
            </a:r>
            <a:r>
              <a:rPr lang="en-US" altLang="zh-TW" sz="2400" dirty="0">
                <a:solidFill>
                  <a:srgbClr val="FF0000"/>
                </a:solidFill>
                <a:latin typeface="Times New Roman" panose="02020603050405020304" pitchFamily="18" charset="0"/>
                <a:cs typeface="Times New Roman" panose="02020603050405020304" pitchFamily="18" charset="0"/>
              </a:rPr>
              <a:t>20%</a:t>
            </a:r>
            <a:r>
              <a:rPr lang="zh-TW" altLang="en-US" sz="2400" dirty="0">
                <a:solidFill>
                  <a:srgbClr val="FF0000"/>
                </a:solidFill>
                <a:latin typeface="Times New Roman" panose="02020603050405020304" pitchFamily="18" charset="0"/>
                <a:cs typeface="Times New Roman" panose="02020603050405020304" pitchFamily="18" charset="0"/>
              </a:rPr>
              <a:t>者</a:t>
            </a:r>
            <a:r>
              <a:rPr lang="zh-TW" altLang="en-US" sz="2400" dirty="0">
                <a:latin typeface="Times New Roman" panose="02020603050405020304" pitchFamily="18" charset="0"/>
                <a:cs typeface="Times New Roman" panose="02020603050405020304" pitchFamily="18" charset="0"/>
              </a:rPr>
              <a:t>，以新利息再收五年後歸還，也就是，以不到</a:t>
            </a:r>
            <a:r>
              <a:rPr lang="en-US" altLang="zh-TW" sz="2400" dirty="0">
                <a:solidFill>
                  <a:srgbClr val="FF0000"/>
                </a:solidFill>
                <a:latin typeface="Times New Roman" panose="02020603050405020304" pitchFamily="18" charset="0"/>
                <a:cs typeface="Times New Roman" panose="02020603050405020304" pitchFamily="18" charset="0"/>
              </a:rPr>
              <a:t>15%</a:t>
            </a:r>
            <a:r>
              <a:rPr lang="zh-TW" altLang="en-US" sz="2400" dirty="0">
                <a:solidFill>
                  <a:srgbClr val="FF0000"/>
                </a:solidFill>
                <a:latin typeface="Times New Roman" panose="02020603050405020304" pitchFamily="18" charset="0"/>
                <a:cs typeface="Times New Roman" panose="02020603050405020304" pitchFamily="18" charset="0"/>
              </a:rPr>
              <a:t>的利息十年抵還母利</a:t>
            </a:r>
            <a:r>
              <a:rPr lang="zh-TW" altLang="en-US" sz="2400" dirty="0">
                <a:latin typeface="Times New Roman" panose="02020603050405020304" pitchFamily="18" charset="0"/>
                <a:cs typeface="Times New Roman" panose="02020603050405020304" pitchFamily="18" charset="0"/>
              </a:rPr>
              <a:t>。</a:t>
            </a:r>
            <a:endParaRPr lang="en-US" altLang="zh-TW" sz="2400" dirty="0">
              <a:latin typeface="Times New Roman" panose="02020603050405020304" pitchFamily="18" charset="0"/>
              <a:cs typeface="Times New Roman" panose="02020603050405020304" pitchFamily="18" charset="0"/>
            </a:endParaRPr>
          </a:p>
          <a:p>
            <a:pPr marL="0" indent="0">
              <a:lnSpc>
                <a:spcPts val="2600"/>
              </a:lnSpc>
              <a:spcBef>
                <a:spcPts val="600"/>
              </a:spcBef>
              <a:spcAft>
                <a:spcPts val="0"/>
              </a:spcAft>
              <a:buNone/>
            </a:pPr>
            <a:r>
              <a:rPr lang="zh-TW" altLang="en-US" sz="2400" dirty="0">
                <a:latin typeface="Times New Roman" panose="02020603050405020304" pitchFamily="18" charset="0"/>
                <a:cs typeface="Times New Roman" panose="02020603050405020304" pitchFamily="18" charset="0"/>
              </a:rPr>
              <a:t>何以負債一旦開始就難以擺脫，而債主又如何得逞，繼續取得債息及免於減利措施之打擊？</a:t>
            </a:r>
            <a:endParaRPr lang="en-US" altLang="zh-TW" sz="2400" dirty="0">
              <a:latin typeface="Times New Roman" panose="02020603050405020304" pitchFamily="18" charset="0"/>
              <a:cs typeface="Times New Roman" panose="02020603050405020304" pitchFamily="18" charset="0"/>
            </a:endParaRPr>
          </a:p>
          <a:p>
            <a:pPr marL="0" indent="0">
              <a:lnSpc>
                <a:spcPts val="2600"/>
              </a:lnSpc>
              <a:spcBef>
                <a:spcPts val="600"/>
              </a:spcBef>
              <a:spcAft>
                <a:spcPts val="0"/>
              </a:spcAft>
              <a:buNone/>
            </a:pPr>
            <a:r>
              <a:rPr lang="zh-TW" altLang="en-US" sz="2400" dirty="0">
                <a:latin typeface="Times New Roman" panose="02020603050405020304" pitchFamily="18" charset="0"/>
                <a:cs typeface="Times New Roman" panose="02020603050405020304" pitchFamily="18" charset="0"/>
              </a:rPr>
              <a:t>漢人債主透過傷害及押禁造成熟番負債者的恐懼，以逼迫其還債的例子，隨處可見。</a:t>
            </a:r>
            <a:r>
              <a:rPr lang="zh-TW" altLang="en-US" sz="2400" dirty="0">
                <a:solidFill>
                  <a:srgbClr val="FF0000"/>
                </a:solidFill>
                <a:latin typeface="Times New Roman" panose="02020603050405020304" pitchFamily="18" charset="0"/>
                <a:cs typeface="Times New Roman" panose="02020603050405020304" pitchFamily="18" charset="0"/>
              </a:rPr>
              <a:t>若無法制止漢人債主暴力強迫的行為，單憑一紙示諭實難以讓債主遵循減利。</a:t>
            </a:r>
          </a:p>
        </p:txBody>
      </p:sp>
    </p:spTree>
    <p:extLst>
      <p:ext uri="{BB962C8B-B14F-4D97-AF65-F5344CB8AC3E}">
        <p14:creationId xmlns:p14="http://schemas.microsoft.com/office/powerpoint/2010/main" val="3756725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0" y="142595"/>
            <a:ext cx="8532440" cy="6598773"/>
          </a:xfrm>
        </p:spPr>
        <p:txBody>
          <a:bodyPr/>
          <a:lstStyle/>
          <a:p>
            <a:pPr marL="0" indent="0" algn="ctr">
              <a:lnSpc>
                <a:spcPts val="3200"/>
              </a:lnSpc>
              <a:spcBef>
                <a:spcPts val="1200"/>
              </a:spcBef>
              <a:buNone/>
            </a:pPr>
            <a:r>
              <a:rPr lang="zh-TW" altLang="en-US" dirty="0"/>
              <a:t>番業流失與遷移界外</a:t>
            </a:r>
            <a:endParaRPr lang="en-US" altLang="zh-TW" dirty="0"/>
          </a:p>
          <a:p>
            <a:pPr marL="0" indent="0">
              <a:lnSpc>
                <a:spcPts val="3200"/>
              </a:lnSpc>
              <a:spcBef>
                <a:spcPts val="1200"/>
              </a:spcBef>
              <a:buNone/>
            </a:pPr>
            <a:r>
              <a:rPr lang="zh-TW" altLang="en-US" sz="2800" dirty="0"/>
              <a:t>遷移界外的驅力與集體策略</a:t>
            </a:r>
            <a:endParaRPr lang="en-US" altLang="zh-TW" sz="2800" dirty="0"/>
          </a:p>
          <a:p>
            <a:pPr marL="0" indent="0">
              <a:lnSpc>
                <a:spcPts val="3200"/>
              </a:lnSpc>
              <a:spcBef>
                <a:spcPts val="1200"/>
              </a:spcBef>
              <a:buNone/>
            </a:pPr>
            <a:r>
              <a:rPr lang="zh-TW" altLang="en-US" sz="2400" dirty="0">
                <a:solidFill>
                  <a:srgbClr val="FF0000"/>
                </a:solidFill>
                <a:latin typeface="Times New Roman" panose="02020603050405020304" pitchFamily="18" charset="0"/>
                <a:cs typeface="Times New Roman" panose="02020603050405020304" pitchFamily="18" charset="0"/>
              </a:rPr>
              <a:t>道光三年</a:t>
            </a:r>
            <a:r>
              <a:rPr lang="en-US" altLang="zh-TW" sz="2400" dirty="0">
                <a:solidFill>
                  <a:srgbClr val="FF0000"/>
                </a:solidFill>
                <a:latin typeface="Times New Roman" panose="02020603050405020304" pitchFamily="18" charset="0"/>
                <a:cs typeface="Times New Roman" panose="02020603050405020304" pitchFamily="18" charset="0"/>
              </a:rPr>
              <a:t>1823</a:t>
            </a:r>
            <a:r>
              <a:rPr lang="zh-TW" altLang="en-US" sz="2400" dirty="0">
                <a:solidFill>
                  <a:srgbClr val="FF0000"/>
                </a:solidFill>
                <a:latin typeface="Times New Roman" panose="02020603050405020304" pitchFamily="18" charset="0"/>
                <a:cs typeface="Times New Roman" panose="02020603050405020304" pitchFamily="18" charset="0"/>
              </a:rPr>
              <a:t>正月</a:t>
            </a:r>
            <a:r>
              <a:rPr lang="zh-TW" altLang="en-US" sz="2400" dirty="0">
                <a:latin typeface="Times New Roman" panose="02020603050405020304" pitchFamily="18" charset="0"/>
                <a:cs typeface="Times New Roman" panose="02020603050405020304" pitchFamily="18" charset="0"/>
              </a:rPr>
              <a:t>，有意前往埔里開墾的中部熟番社（後自稱</a:t>
            </a:r>
            <a:r>
              <a:rPr lang="zh-TW" altLang="en-US" sz="2400" dirty="0">
                <a:solidFill>
                  <a:srgbClr val="FF0000"/>
                </a:solidFill>
                <a:latin typeface="Times New Roman" panose="02020603050405020304" pitchFamily="18" charset="0"/>
                <a:cs typeface="Times New Roman" panose="02020603050405020304" pitchFamily="18" charset="0"/>
              </a:rPr>
              <a:t>四大股、九股</a:t>
            </a:r>
            <a:r>
              <a:rPr lang="zh-TW" altLang="en-US" sz="2400" dirty="0">
                <a:latin typeface="Times New Roman" panose="02020603050405020304" pitchFamily="18" charset="0"/>
                <a:cs typeface="Times New Roman" panose="02020603050405020304" pitchFamily="18" charset="0"/>
              </a:rPr>
              <a:t>）頭人邀同水沙連六社歸化生番內的埔裡社、水裡社頭目大舌等，「相率親到岸裡社公議」。在「</a:t>
            </a:r>
            <a:r>
              <a:rPr lang="zh-TW" altLang="en-US" sz="2400" dirty="0">
                <a:solidFill>
                  <a:srgbClr val="FF0000"/>
                </a:solidFill>
                <a:latin typeface="Times New Roman" panose="02020603050405020304" pitchFamily="18" charset="0"/>
                <a:cs typeface="Times New Roman" panose="02020603050405020304" pitchFamily="18" charset="0"/>
              </a:rPr>
              <a:t>各敘慘情</a:t>
            </a:r>
            <a:r>
              <a:rPr lang="zh-TW" altLang="en-US" sz="2400" dirty="0">
                <a:latin typeface="Times New Roman" panose="02020603050405020304" pitchFamily="18" charset="0"/>
                <a:cs typeface="Times New Roman" panose="02020603050405020304" pitchFamily="18" charset="0"/>
              </a:rPr>
              <a:t>」之後，熟番社頭人們簽訂</a:t>
            </a:r>
            <a:r>
              <a:rPr lang="en-US" altLang="zh-TW" sz="2400" dirty="0">
                <a:latin typeface="Times New Roman" panose="02020603050405020304" pitchFamily="18" charset="0"/>
                <a:cs typeface="Times New Roman" panose="02020603050405020304" pitchFamily="18" charset="0"/>
              </a:rPr>
              <a:t>〈</a:t>
            </a:r>
            <a:r>
              <a:rPr lang="zh-TW" altLang="en-US" sz="2400" dirty="0">
                <a:solidFill>
                  <a:srgbClr val="FF0000"/>
                </a:solidFill>
                <a:latin typeface="Times New Roman" panose="02020603050405020304" pitchFamily="18" charset="0"/>
                <a:cs typeface="Times New Roman" panose="02020603050405020304" pitchFamily="18" charset="0"/>
              </a:rPr>
              <a:t>公議同立合約字</a:t>
            </a:r>
            <a:r>
              <a:rPr lang="en-US" altLang="zh-TW" sz="2400" dirty="0">
                <a:latin typeface="Times New Roman" panose="02020603050405020304" pitchFamily="18" charset="0"/>
                <a:cs typeface="Times New Roman" panose="02020603050405020304" pitchFamily="18" charset="0"/>
              </a:rPr>
              <a:t>〉</a:t>
            </a:r>
            <a:r>
              <a:rPr lang="zh-TW" altLang="en-US" sz="2400" dirty="0">
                <a:latin typeface="Times New Roman" panose="02020603050405020304" pitchFamily="18" charset="0"/>
                <a:cs typeface="Times New Roman" panose="02020603050405020304" pitchFamily="18" charset="0"/>
              </a:rPr>
              <a:t>，約定各社「抽撥社番自備資斧」前往埔里開墾。分屬</a:t>
            </a:r>
            <a:r>
              <a:rPr lang="zh-TW" altLang="en-US" sz="2400" dirty="0">
                <a:solidFill>
                  <a:srgbClr val="FF0000"/>
                </a:solidFill>
                <a:latin typeface="Times New Roman" panose="02020603050405020304" pitchFamily="18" charset="0"/>
                <a:cs typeface="Times New Roman" panose="02020603050405020304" pitchFamily="18" charset="0"/>
              </a:rPr>
              <a:t>十四個團體</a:t>
            </a:r>
            <a:r>
              <a:rPr lang="zh-TW" altLang="en-US" sz="2400" dirty="0">
                <a:latin typeface="Times New Roman" panose="02020603050405020304" pitchFamily="18" charset="0"/>
                <a:cs typeface="Times New Roman" panose="02020603050405020304" pitchFamily="18" charset="0"/>
              </a:rPr>
              <a:t>的頭人們，各執一張合約為憑。</a:t>
            </a:r>
            <a:endParaRPr lang="en-US" altLang="zh-TW" sz="2400" dirty="0">
              <a:latin typeface="Times New Roman" panose="02020603050405020304" pitchFamily="18" charset="0"/>
              <a:cs typeface="Times New Roman" panose="02020603050405020304" pitchFamily="18" charset="0"/>
            </a:endParaRPr>
          </a:p>
          <a:p>
            <a:pPr marL="0" indent="0">
              <a:lnSpc>
                <a:spcPts val="3200"/>
              </a:lnSpc>
              <a:spcBef>
                <a:spcPts val="1200"/>
              </a:spcBef>
              <a:buNone/>
            </a:pPr>
            <a:r>
              <a:rPr lang="zh-TW" altLang="en-US" sz="2400" dirty="0">
                <a:solidFill>
                  <a:srgbClr val="FF0000"/>
                </a:solidFill>
                <a:latin typeface="Times New Roman" panose="02020603050405020304" pitchFamily="18" charset="0"/>
                <a:cs typeface="Times New Roman" panose="02020603050405020304" pitchFamily="18" charset="0"/>
              </a:rPr>
              <a:t>受邀「作為墾戶經理其事」的社主潘春文</a:t>
            </a:r>
            <a:r>
              <a:rPr lang="zh-TW" altLang="en-US" sz="2400" dirty="0">
                <a:latin typeface="Times New Roman" panose="02020603050405020304" pitchFamily="18" charset="0"/>
                <a:cs typeface="Times New Roman" panose="02020603050405020304" pitchFamily="18" charset="0"/>
              </a:rPr>
              <a:t>，名字雖未出現在合約字內，卻當場出資「備辦課鹽、色布、朱吱」等貨物「犒賞生番」，作為取得地主埔裡社同意熟番入墾的</a:t>
            </a:r>
            <a:r>
              <a:rPr lang="zh-TW" altLang="en-US" sz="2400" dirty="0">
                <a:solidFill>
                  <a:srgbClr val="FF0000"/>
                </a:solidFill>
                <a:latin typeface="Times New Roman" panose="02020603050405020304" pitchFamily="18" charset="0"/>
                <a:cs typeface="Times New Roman" panose="02020603050405020304" pitchFamily="18" charset="0"/>
              </a:rPr>
              <a:t>訂金</a:t>
            </a:r>
            <a:r>
              <a:rPr lang="zh-TW" altLang="en-US" sz="2400" dirty="0">
                <a:latin typeface="Times New Roman" panose="02020603050405020304" pitchFamily="18" charset="0"/>
                <a:cs typeface="Times New Roman" panose="02020603050405020304" pitchFamily="18" charset="0"/>
              </a:rPr>
              <a:t>。「春文後丁」潘加已、潘德和、打必里等後來（道光三十年</a:t>
            </a:r>
            <a:r>
              <a:rPr lang="en-US" altLang="zh-TW" sz="2400" dirty="0">
                <a:latin typeface="Times New Roman" panose="02020603050405020304" pitchFamily="18" charset="0"/>
                <a:cs typeface="Times New Roman" panose="02020603050405020304" pitchFamily="18" charset="0"/>
              </a:rPr>
              <a:t>1850</a:t>
            </a:r>
            <a:r>
              <a:rPr lang="zh-TW" altLang="en-US" sz="2400" dirty="0">
                <a:latin typeface="Times New Roman" panose="02020603050405020304" pitchFamily="18" charset="0"/>
                <a:cs typeface="Times New Roman" panose="02020603050405020304" pitchFamily="18" charset="0"/>
              </a:rPr>
              <a:t>）也因此得以獲得酬庸，分地並參與開墾。</a:t>
            </a:r>
            <a:endParaRPr lang="en-US" altLang="zh-TW"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2258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0" y="44624"/>
            <a:ext cx="9144000" cy="6768752"/>
          </a:xfrm>
        </p:spPr>
        <p:txBody>
          <a:bodyPr vert="eaVert"/>
          <a:lstStyle/>
          <a:p>
            <a:pPr marL="0" indent="0">
              <a:lnSpc>
                <a:spcPts val="2000"/>
              </a:lnSpc>
              <a:spcBef>
                <a:spcPts val="400"/>
              </a:spcBef>
              <a:buNone/>
            </a:pPr>
            <a:r>
              <a:rPr lang="zh-TW" altLang="en-US" sz="2000" dirty="0">
                <a:latin typeface="華康仿宋體W6" panose="02020609000000000000" pitchFamily="49" charset="-120"/>
                <a:ea typeface="華康仿宋體W6" panose="02020609000000000000" pitchFamily="49" charset="-120"/>
              </a:rPr>
              <a:t>為</a:t>
            </a:r>
            <a:r>
              <a:rPr lang="zh-TW" altLang="en-US" sz="2000" dirty="0">
                <a:solidFill>
                  <a:srgbClr val="FF0000"/>
                </a:solidFill>
                <a:latin typeface="華康仿宋體W6" panose="02020609000000000000" pitchFamily="49" charset="-120"/>
                <a:ea typeface="華康仿宋體W6" panose="02020609000000000000" pitchFamily="49" charset="-120"/>
              </a:rPr>
              <a:t>公議同立合約字</a:t>
            </a:r>
          </a:p>
          <a:p>
            <a:pPr marL="0" indent="0">
              <a:lnSpc>
                <a:spcPts val="2000"/>
              </a:lnSpc>
              <a:spcBef>
                <a:spcPts val="400"/>
              </a:spcBef>
              <a:buNone/>
            </a:pPr>
            <a:r>
              <a:rPr lang="zh-TW" altLang="en-US" sz="2000" dirty="0">
                <a:latin typeface="華康仿宋體W6" panose="02020609000000000000" pitchFamily="49" charset="-120"/>
                <a:ea typeface="華康仿宋體W6" panose="02020609000000000000" pitchFamily="49" charset="-120"/>
              </a:rPr>
              <a:t>岸西社原通事潘阿沐（潘集禮）、土目潘德慶</a:t>
            </a:r>
          </a:p>
          <a:p>
            <a:pPr marL="0" indent="0">
              <a:lnSpc>
                <a:spcPts val="2000"/>
              </a:lnSpc>
              <a:spcBef>
                <a:spcPts val="400"/>
              </a:spcBef>
              <a:buNone/>
            </a:pPr>
            <a:r>
              <a:rPr lang="zh-TW" altLang="en-US" sz="2000" dirty="0">
                <a:latin typeface="華康仿宋體W6" panose="02020609000000000000" pitchFamily="49" charset="-120"/>
                <a:ea typeface="華康仿宋體W6" panose="02020609000000000000" pitchFamily="49" charset="-120"/>
              </a:rPr>
              <a:t>岸裡社總通事阿沐都滿</a:t>
            </a:r>
          </a:p>
          <a:p>
            <a:pPr marL="0" indent="0">
              <a:lnSpc>
                <a:spcPts val="2000"/>
              </a:lnSpc>
              <a:spcBef>
                <a:spcPts val="400"/>
              </a:spcBef>
              <a:buNone/>
            </a:pPr>
            <a:r>
              <a:rPr lang="zh-TW" altLang="en-US" sz="2000" dirty="0">
                <a:latin typeface="標楷體" panose="03000509000000000000" pitchFamily="65" charset="-120"/>
                <a:ea typeface="標楷體" panose="03000509000000000000" pitchFamily="65" charset="-120"/>
              </a:rPr>
              <a:t>猫</a:t>
            </a:r>
            <a:r>
              <a:rPr lang="zh-TW" altLang="en-US" sz="2000" dirty="0">
                <a:latin typeface="華康仿宋體W6" panose="02020609000000000000" pitchFamily="49" charset="-120"/>
                <a:ea typeface="華康仿宋體W6" panose="02020609000000000000" pitchFamily="49" charset="-120"/>
              </a:rPr>
              <a:t>羅社通事田成發、土目徐明源、隘丁首李甲蚋</a:t>
            </a:r>
          </a:p>
          <a:p>
            <a:pPr marL="0" indent="0">
              <a:lnSpc>
                <a:spcPts val="2000"/>
              </a:lnSpc>
              <a:spcBef>
                <a:spcPts val="400"/>
              </a:spcBef>
              <a:buNone/>
            </a:pPr>
            <a:r>
              <a:rPr lang="zh-TW" altLang="en-US" sz="2000" dirty="0">
                <a:latin typeface="華康仿宋體W6" panose="02020609000000000000" pitchFamily="49" charset="-120"/>
                <a:ea typeface="華康仿宋體W6" panose="02020609000000000000" pitchFamily="49" charset="-120"/>
              </a:rPr>
              <a:t>南水（大肚南、水裡） 二社通事轆仔球、土目阿眉錦、烏肉武厘、業戶貴仔龜律、上港烏義</a:t>
            </a:r>
          </a:p>
          <a:p>
            <a:pPr marL="0" indent="0">
              <a:lnSpc>
                <a:spcPts val="2000"/>
              </a:lnSpc>
              <a:spcBef>
                <a:spcPts val="400"/>
              </a:spcBef>
              <a:buNone/>
            </a:pPr>
            <a:r>
              <a:rPr lang="zh-TW" altLang="en-US" sz="2000" dirty="0">
                <a:latin typeface="華康仿宋體W6" panose="02020609000000000000" pitchFamily="49" charset="-120"/>
                <a:ea typeface="華康仿宋體W6" panose="02020609000000000000" pitchFamily="49" charset="-120"/>
              </a:rPr>
              <a:t>中北（大肚中、北）社通事大宇漢泰、社主烏鴨九、土目愛箸武澤</a:t>
            </a:r>
          </a:p>
          <a:p>
            <a:pPr marL="0" indent="0">
              <a:lnSpc>
                <a:spcPts val="2000"/>
              </a:lnSpc>
              <a:spcBef>
                <a:spcPts val="400"/>
              </a:spcBef>
              <a:buNone/>
            </a:pPr>
            <a:r>
              <a:rPr lang="zh-TW" altLang="en-US" sz="2000" dirty="0">
                <a:latin typeface="華康仿宋體W6" panose="02020609000000000000" pitchFamily="49" charset="-120"/>
                <a:ea typeface="華康仿宋體W6" panose="02020609000000000000" pitchFamily="49" charset="-120"/>
              </a:rPr>
              <a:t>南投社通事吳天送、隘丁首潘八</a:t>
            </a:r>
          </a:p>
          <a:p>
            <a:pPr marL="0" indent="0">
              <a:lnSpc>
                <a:spcPts val="2000"/>
              </a:lnSpc>
              <a:spcBef>
                <a:spcPts val="400"/>
              </a:spcBef>
              <a:buNone/>
            </a:pPr>
            <a:r>
              <a:rPr lang="zh-TW" altLang="en-US" sz="2000" dirty="0">
                <a:latin typeface="華康仿宋體W6" panose="02020609000000000000" pitchFamily="49" charset="-120"/>
                <a:ea typeface="華康仿宋體W6" panose="02020609000000000000" pitchFamily="49" charset="-120"/>
              </a:rPr>
              <a:t>阿里史社總隊目潘后肉、原屯弁阿四老六萬、原通事潘仕安、潘萬成</a:t>
            </a:r>
          </a:p>
          <a:p>
            <a:pPr marL="0" indent="0">
              <a:lnSpc>
                <a:spcPts val="2000"/>
              </a:lnSpc>
              <a:spcBef>
                <a:spcPts val="400"/>
              </a:spcBef>
              <a:buNone/>
            </a:pPr>
            <a:r>
              <a:rPr lang="zh-TW" altLang="en-US" sz="2000" dirty="0">
                <a:latin typeface="華康仿宋體W6" panose="02020609000000000000" pitchFamily="49" charset="-120"/>
                <a:ea typeface="華康仿宋體W6" panose="02020609000000000000" pitchFamily="49" charset="-120"/>
              </a:rPr>
              <a:t>北投社通事余</a:t>
            </a:r>
            <a:r>
              <a:rPr lang="zh-TW" altLang="en-US" sz="2000" dirty="0">
                <a:latin typeface="標楷體" panose="03000509000000000000" pitchFamily="65" charset="-120"/>
                <a:ea typeface="標楷體" panose="03000509000000000000" pitchFamily="65" charset="-120"/>
              </a:rPr>
              <a:t>猫</a:t>
            </a:r>
            <a:r>
              <a:rPr lang="zh-TW" altLang="en-US" sz="2000" dirty="0">
                <a:latin typeface="華康仿宋體W6" panose="02020609000000000000" pitchFamily="49" charset="-120"/>
                <a:ea typeface="華康仿宋體W6" panose="02020609000000000000" pitchFamily="49" charset="-120"/>
              </a:rPr>
              <a:t>尉、土目金龍、淡連順、原屯弁乃</a:t>
            </a:r>
            <a:r>
              <a:rPr lang="zh-TW" altLang="en-US" sz="2000" dirty="0">
                <a:latin typeface="標楷體" panose="03000509000000000000" pitchFamily="65" charset="-120"/>
                <a:ea typeface="標楷體" panose="03000509000000000000" pitchFamily="65" charset="-120"/>
              </a:rPr>
              <a:t>猫</a:t>
            </a:r>
            <a:r>
              <a:rPr lang="zh-TW" altLang="en-US" sz="2000" dirty="0">
                <a:latin typeface="華康仿宋體W6" panose="02020609000000000000" pitchFamily="49" charset="-120"/>
                <a:ea typeface="華康仿宋體W6" panose="02020609000000000000" pitchFamily="49" charset="-120"/>
              </a:rPr>
              <a:t>詩、社主朗買奕、羅良、蕭榮</a:t>
            </a:r>
          </a:p>
          <a:p>
            <a:pPr marL="0" indent="0">
              <a:lnSpc>
                <a:spcPts val="2000"/>
              </a:lnSpc>
              <a:spcBef>
                <a:spcPts val="400"/>
              </a:spcBef>
              <a:buNone/>
            </a:pPr>
            <a:r>
              <a:rPr lang="zh-TW" altLang="en-US" sz="2000" dirty="0">
                <a:latin typeface="標楷體" panose="03000509000000000000" pitchFamily="65" charset="-120"/>
                <a:ea typeface="標楷體" panose="03000509000000000000" pitchFamily="65" charset="-120"/>
              </a:rPr>
              <a:t>猫</a:t>
            </a:r>
            <a:r>
              <a:rPr lang="zh-TW" altLang="en-US" sz="2000" dirty="0">
                <a:latin typeface="華康仿宋體W6" panose="02020609000000000000" pitchFamily="49" charset="-120"/>
                <a:ea typeface="華康仿宋體W6" panose="02020609000000000000" pitchFamily="49" charset="-120"/>
              </a:rPr>
              <a:t>霧</a:t>
            </a:r>
            <a:r>
              <a:rPr lang="zh-TW" altLang="en-US" sz="2000" dirty="0">
                <a:latin typeface="標楷體" panose="03000509000000000000" pitchFamily="65" charset="-120"/>
                <a:ea typeface="標楷體" panose="03000509000000000000" pitchFamily="65" charset="-120"/>
              </a:rPr>
              <a:t>捒</a:t>
            </a:r>
            <a:r>
              <a:rPr lang="zh-TW" altLang="en-US" sz="2000" dirty="0">
                <a:latin typeface="華康仿宋體W6" panose="02020609000000000000" pitchFamily="49" charset="-120"/>
                <a:ea typeface="華康仿宋體W6" panose="02020609000000000000" pitchFamily="49" charset="-120"/>
              </a:rPr>
              <a:t>社通事高光湖、業戶阿六萬興、土目蒲氏政、番差六萬成</a:t>
            </a:r>
          </a:p>
          <a:p>
            <a:pPr marL="0" indent="0">
              <a:lnSpc>
                <a:spcPts val="2000"/>
              </a:lnSpc>
              <a:spcBef>
                <a:spcPts val="400"/>
              </a:spcBef>
              <a:buNone/>
            </a:pPr>
            <a:r>
              <a:rPr lang="zh-TW" altLang="en-US" sz="2000" dirty="0">
                <a:latin typeface="華康仿宋體W6" panose="02020609000000000000" pitchFamily="49" charset="-120"/>
                <a:ea typeface="華康仿宋體W6" panose="02020609000000000000" pitchFamily="49" charset="-120"/>
              </a:rPr>
              <a:t>拾捌另雲社副通事潘文格、打必里古老</a:t>
            </a:r>
          </a:p>
          <a:p>
            <a:pPr marL="0" indent="0">
              <a:lnSpc>
                <a:spcPts val="2000"/>
              </a:lnSpc>
              <a:spcBef>
                <a:spcPts val="400"/>
              </a:spcBef>
              <a:buNone/>
            </a:pPr>
            <a:r>
              <a:rPr lang="zh-TW" altLang="en-US" sz="2000" dirty="0">
                <a:latin typeface="華康仿宋體W6" panose="02020609000000000000" pitchFamily="49" charset="-120"/>
                <a:ea typeface="華康仿宋體W6" panose="02020609000000000000" pitchFamily="49" charset="-120"/>
              </a:rPr>
              <a:t>翁仔社土目潘信文、潘貴秀</a:t>
            </a:r>
          </a:p>
          <a:p>
            <a:pPr marL="0" indent="0">
              <a:lnSpc>
                <a:spcPts val="2000"/>
              </a:lnSpc>
              <a:spcBef>
                <a:spcPts val="400"/>
              </a:spcBef>
              <a:buNone/>
            </a:pPr>
            <a:r>
              <a:rPr lang="zh-TW" altLang="en-US" sz="2000" dirty="0">
                <a:latin typeface="華康仿宋體W6" panose="02020609000000000000" pitchFamily="49" charset="-120"/>
                <a:ea typeface="華康仿宋體W6" panose="02020609000000000000" pitchFamily="49" charset="-120"/>
              </a:rPr>
              <a:t>烏牛欄社土目阿打歪斗肉、阿四老該旦、茅遠</a:t>
            </a:r>
            <a:r>
              <a:rPr lang="en-US" altLang="zh-TW" sz="2000" dirty="0">
                <a:latin typeface="華康仿宋體W6" panose="02020609000000000000" pitchFamily="49" charset="-120"/>
                <a:ea typeface="華康仿宋體W6" panose="02020609000000000000" pitchFamily="49" charset="-120"/>
              </a:rPr>
              <a:t>〔</a:t>
            </a:r>
            <a:r>
              <a:rPr lang="zh-TW" altLang="en-US" sz="2000" dirty="0">
                <a:latin typeface="華康仿宋體W6" panose="02020609000000000000" pitchFamily="49" charset="-120"/>
                <a:ea typeface="華康仿宋體W6" panose="02020609000000000000" pitchFamily="49" charset="-120"/>
              </a:rPr>
              <a:t>原誤：達</a:t>
            </a:r>
            <a:r>
              <a:rPr lang="en-US" altLang="zh-TW" sz="2000" dirty="0">
                <a:latin typeface="華康仿宋體W6" panose="02020609000000000000" pitchFamily="49" charset="-120"/>
                <a:ea typeface="華康仿宋體W6" panose="02020609000000000000" pitchFamily="49" charset="-120"/>
              </a:rPr>
              <a:t>〕</a:t>
            </a:r>
          </a:p>
          <a:p>
            <a:pPr marL="0" indent="0">
              <a:lnSpc>
                <a:spcPts val="2000"/>
              </a:lnSpc>
              <a:spcBef>
                <a:spcPts val="400"/>
              </a:spcBef>
              <a:buNone/>
            </a:pPr>
            <a:r>
              <a:rPr lang="zh-TW" altLang="en-US" sz="2000" dirty="0">
                <a:latin typeface="華康仿宋體W6" panose="02020609000000000000" pitchFamily="49" charset="-120"/>
                <a:ea typeface="華康仿宋體W6" panose="02020609000000000000" pitchFamily="49" charset="-120"/>
              </a:rPr>
              <a:t>麻裡蘭社土目潘秀元</a:t>
            </a:r>
          </a:p>
          <a:p>
            <a:pPr marL="0" indent="0">
              <a:lnSpc>
                <a:spcPts val="2000"/>
              </a:lnSpc>
              <a:spcBef>
                <a:spcPts val="400"/>
              </a:spcBef>
              <a:buNone/>
            </a:pPr>
            <a:r>
              <a:rPr lang="zh-TW" altLang="en-US" sz="2000" dirty="0">
                <a:latin typeface="華康仿宋體W6" panose="02020609000000000000" pitchFamily="49" charset="-120"/>
                <a:ea typeface="華康仿宋體W6" panose="02020609000000000000" pitchFamily="49" charset="-120"/>
              </a:rPr>
              <a:t>朴仔籬社土目阿沐阿都奴</a:t>
            </a:r>
          </a:p>
          <a:p>
            <a:pPr marL="0" indent="0">
              <a:lnSpc>
                <a:spcPts val="2000"/>
              </a:lnSpc>
              <a:spcBef>
                <a:spcPts val="600"/>
              </a:spcBef>
              <a:buNone/>
            </a:pPr>
            <a:r>
              <a:rPr lang="zh-TW" altLang="en-US" sz="2000" dirty="0">
                <a:latin typeface="華康仿宋體W6" panose="02020609000000000000" pitchFamily="49" charset="-120"/>
                <a:ea typeface="華康仿宋體W6" panose="02020609000000000000" pitchFamily="49" charset="-120"/>
              </a:rPr>
              <a:t>等切聞，自古聖王重民五教，惟食為先，沐等各社番黎僻處臺灣，荷蒙</a:t>
            </a:r>
          </a:p>
          <a:p>
            <a:pPr marL="0" indent="0">
              <a:lnSpc>
                <a:spcPts val="2400"/>
              </a:lnSpc>
              <a:spcBef>
                <a:spcPts val="0"/>
              </a:spcBef>
              <a:buNone/>
            </a:pPr>
            <a:r>
              <a:rPr lang="zh-TW" altLang="en-US" sz="2000" dirty="0">
                <a:latin typeface="華康仿宋體W6" panose="02020609000000000000" pitchFamily="49" charset="-120"/>
                <a:ea typeface="華康仿宋體W6" panose="02020609000000000000" pitchFamily="49" charset="-120"/>
              </a:rPr>
              <a:t>皇仁入版圖，所有草地歸番掌管，聽番開墾，或招漢人佃，定納大租以充贍養。于乾隆五十三年社番隨軍有功，設立屯丁，界外山埔歸屯墾種，劃定屯額收管屯餉，而屯租實在缺額。無如番性愚昧易瞞易騙，而</a:t>
            </a:r>
            <a:r>
              <a:rPr lang="zh-TW" altLang="en-US" sz="2000" dirty="0">
                <a:solidFill>
                  <a:srgbClr val="FF0000"/>
                </a:solidFill>
                <a:latin typeface="華康仿宋體W6" panose="02020609000000000000" pitchFamily="49" charset="-120"/>
                <a:ea typeface="華康仿宋體W6" panose="02020609000000000000" pitchFamily="49" charset="-120"/>
              </a:rPr>
              <a:t>漢佃乘機將銀鉺借</a:t>
            </a:r>
            <a:r>
              <a:rPr lang="zh-TW" altLang="en-US" sz="2000" dirty="0">
                <a:latin typeface="華康仿宋體W6" panose="02020609000000000000" pitchFamily="49" charset="-120"/>
                <a:ea typeface="華康仿宋體W6" panose="02020609000000000000" pitchFamily="49" charset="-120"/>
              </a:rPr>
              <a:t>，所有各</a:t>
            </a:r>
            <a:r>
              <a:rPr lang="zh-TW" altLang="en-US" sz="2000" dirty="0">
                <a:solidFill>
                  <a:srgbClr val="FF0000"/>
                </a:solidFill>
                <a:latin typeface="華康仿宋體W6" panose="02020609000000000000" pitchFamily="49" charset="-120"/>
                <a:ea typeface="華康仿宋體W6" panose="02020609000000000000" pitchFamily="49" charset="-120"/>
              </a:rPr>
              <a:t>社番田園俱歸漢人買贌殆盡，其大租又被漢佃車估短折，隘糧、屯餉有名無實，隘番、屯番枵腹趨公，飢寒交迫逃散四方</a:t>
            </a:r>
            <a:r>
              <a:rPr lang="zh-TW" altLang="en-US" sz="2000" dirty="0">
                <a:latin typeface="華康仿宋體W6" panose="02020609000000000000" pitchFamily="49" charset="-120"/>
                <a:ea typeface="華康仿宋體W6" panose="02020609000000000000" pitchFamily="49" charset="-120"/>
              </a:rPr>
              <a:t>。沐等會集各社通事、土目酌議，欲為社而安居，先為番謀食，爰相邀四處尋踏，有界內山後東南勢溪頭茅埔壹所，</a:t>
            </a:r>
          </a:p>
        </p:txBody>
      </p:sp>
    </p:spTree>
    <p:extLst>
      <p:ext uri="{BB962C8B-B14F-4D97-AF65-F5344CB8AC3E}">
        <p14:creationId xmlns:p14="http://schemas.microsoft.com/office/powerpoint/2010/main" val="3630144295"/>
      </p:ext>
    </p:extLst>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0" y="44624"/>
            <a:ext cx="9108504" cy="6768752"/>
          </a:xfrm>
        </p:spPr>
        <p:txBody>
          <a:bodyPr vert="eaVert"/>
          <a:lstStyle/>
          <a:p>
            <a:pPr marL="0" indent="0">
              <a:lnSpc>
                <a:spcPts val="2400"/>
              </a:lnSpc>
              <a:spcBef>
                <a:spcPts val="600"/>
              </a:spcBef>
              <a:spcAft>
                <a:spcPts val="600"/>
              </a:spcAft>
              <a:buNone/>
            </a:pPr>
            <a:r>
              <a:rPr lang="zh-TW" altLang="en-US" sz="2000" dirty="0">
                <a:latin typeface="華康仿宋體W6" panose="02020609000000000000" pitchFamily="49" charset="-120"/>
                <a:ea typeface="華康仿宋體W6" panose="02020609000000000000" pitchFamily="49" charset="-120"/>
              </a:rPr>
              <a:t>原為社番打牲捕鹿之區，地坦土膏堪開闢資生，以裕口糧、以補屯租缺額，是以鳩集公議，</a:t>
            </a:r>
            <a:r>
              <a:rPr lang="zh-TW" altLang="en-US" sz="2000" dirty="0">
                <a:solidFill>
                  <a:srgbClr val="FF0000"/>
                </a:solidFill>
                <a:latin typeface="華康仿宋體W6" panose="02020609000000000000" pitchFamily="49" charset="-120"/>
                <a:ea typeface="華康仿宋體W6" panose="02020609000000000000" pitchFamily="49" charset="-120"/>
              </a:rPr>
              <a:t>各社抽撥社番自備資斧往彼開墾，除荊棘闢草萊，</a:t>
            </a:r>
            <a:r>
              <a:rPr lang="zh-TW" altLang="en-US" sz="2000" dirty="0">
                <a:latin typeface="華康仿宋體W6" panose="02020609000000000000" pitchFamily="49" charset="-120"/>
                <a:ea typeface="華康仿宋體W6" panose="02020609000000000000" pitchFamily="49" charset="-120"/>
              </a:rPr>
              <a:t>俟開荒成田，然後丈劃定額歸隘、歸屯，屯餉、隘糧兩無虧缺，則衣食有資，可以策應奉公趨辦。但恐各社番丁眾志不一，爭長競短、始勤終怠，爰是公同議立合約，凡我同約番親須當約束本社番黎竭力開墾創，</a:t>
            </a:r>
            <a:r>
              <a:rPr lang="zh-TW" altLang="en-US" sz="2000" dirty="0">
                <a:solidFill>
                  <a:srgbClr val="FF0000"/>
                </a:solidFill>
                <a:latin typeface="華康仿宋體W6" panose="02020609000000000000" pitchFamily="49" charset="-120"/>
                <a:ea typeface="華康仿宋體W6" panose="02020609000000000000" pitchFamily="49" charset="-120"/>
              </a:rPr>
              <a:t>所有開墾成田、成園，按照各社番丁口灶丈量均分</a:t>
            </a:r>
            <a:r>
              <a:rPr lang="zh-TW" altLang="en-US" sz="2000" dirty="0">
                <a:latin typeface="華康仿宋體W6" panose="02020609000000000000" pitchFamily="49" charset="-120"/>
                <a:ea typeface="華康仿宋體W6" panose="02020609000000000000" pitchFamily="49" charset="-120"/>
              </a:rPr>
              <a:t>。毋許侵入內山擾動生番，毋許恃強凌弱，</a:t>
            </a:r>
            <a:r>
              <a:rPr lang="zh-TW" altLang="en-US" sz="2000" dirty="0">
                <a:solidFill>
                  <a:srgbClr val="FF0000"/>
                </a:solidFill>
                <a:latin typeface="華康仿宋體W6" panose="02020609000000000000" pitchFamily="49" charset="-120"/>
                <a:ea typeface="華康仿宋體W6" panose="02020609000000000000" pitchFamily="49" charset="-120"/>
              </a:rPr>
              <a:t>毋許引誘漢人在彼開墾，毋許傭雇漢人在地經營，若有不遵鳴眾革逐</a:t>
            </a:r>
            <a:r>
              <a:rPr lang="zh-TW" altLang="en-US" sz="2000" dirty="0">
                <a:latin typeface="華康仿宋體W6" panose="02020609000000000000" pitchFamily="49" charset="-120"/>
                <a:ea typeface="華康仿宋體W6" panose="02020609000000000000" pitchFamily="49" charset="-120"/>
              </a:rPr>
              <a:t>。倘有公事應費銀元，議約公同墊出，付頭目之番使費，不得退悔。恐口無憑，同立合約字十四紙壹樣，付各社通土各執一紙存照。</a:t>
            </a:r>
          </a:p>
          <a:p>
            <a:pPr marL="0" indent="0">
              <a:lnSpc>
                <a:spcPts val="2000"/>
              </a:lnSpc>
              <a:spcBef>
                <a:spcPts val="600"/>
              </a:spcBef>
              <a:spcAft>
                <a:spcPts val="600"/>
              </a:spcAft>
              <a:buNone/>
            </a:pPr>
            <a:r>
              <a:rPr lang="zh-TW" altLang="en-US" sz="2000" dirty="0">
                <a:latin typeface="華康仿宋體W6" panose="02020609000000000000" pitchFamily="49" charset="-120"/>
                <a:ea typeface="華康仿宋體W6" panose="02020609000000000000" pitchFamily="49" charset="-120"/>
              </a:rPr>
              <a:t>道光三年正月　　日立公議各社約字</a:t>
            </a:r>
          </a:p>
          <a:p>
            <a:pPr marL="0" indent="0">
              <a:lnSpc>
                <a:spcPts val="2000"/>
              </a:lnSpc>
              <a:spcBef>
                <a:spcPts val="0"/>
              </a:spcBef>
              <a:buNone/>
            </a:pPr>
            <a:r>
              <a:rPr lang="zh-TW" altLang="en-US" sz="2000" dirty="0">
                <a:latin typeface="華康仿宋體W6" panose="02020609000000000000" pitchFamily="49" charset="-120"/>
                <a:ea typeface="華康仿宋體W6" panose="02020609000000000000" pitchFamily="49" charset="-120"/>
              </a:rPr>
              <a:t>阿束社通事大霞敦（印）、土目阿清（花押）、業戶大霞敦（印）、阿罩霧社隘首陳國安（花押） </a:t>
            </a:r>
          </a:p>
          <a:p>
            <a:pPr marL="0" indent="0">
              <a:lnSpc>
                <a:spcPts val="2000"/>
              </a:lnSpc>
              <a:spcBef>
                <a:spcPts val="0"/>
              </a:spcBef>
              <a:buNone/>
            </a:pPr>
            <a:r>
              <a:rPr lang="zh-TW" altLang="en-US" sz="2000" dirty="0">
                <a:latin typeface="華康仿宋體W6" panose="02020609000000000000" pitchFamily="49" charset="-120"/>
                <a:ea typeface="華康仿宋體W6" panose="02020609000000000000" pitchFamily="49" charset="-120"/>
              </a:rPr>
              <a:t>原通事潘阿沐（印）、通事田成發（印）、六仔球（印）、潘萬成（印）</a:t>
            </a:r>
          </a:p>
          <a:p>
            <a:pPr marL="0" indent="0">
              <a:lnSpc>
                <a:spcPts val="2000"/>
              </a:lnSpc>
              <a:spcBef>
                <a:spcPts val="0"/>
              </a:spcBef>
              <a:buNone/>
            </a:pPr>
            <a:r>
              <a:rPr lang="zh-TW" altLang="en-US" sz="2000" dirty="0">
                <a:latin typeface="華康仿宋體W6" panose="02020609000000000000" pitchFamily="49" charset="-120"/>
                <a:ea typeface="華康仿宋體W6" panose="02020609000000000000" pitchFamily="49" charset="-120"/>
              </a:rPr>
              <a:t>潘后肉（花押）、阿沐都滿（花押）、蕭榮（花押）、潘八（花押）、大字漢泰（花押）、阿四老該旦（花押）、林斗六（花押）、烏肉武厘（花押）、阿六萬興（花押）、潘信文（花押）、李甲蚋（印）、愛箸萬興（花押）</a:t>
            </a:r>
          </a:p>
          <a:p>
            <a:pPr marL="0" indent="0">
              <a:lnSpc>
                <a:spcPts val="2000"/>
              </a:lnSpc>
              <a:spcBef>
                <a:spcPts val="0"/>
              </a:spcBef>
              <a:buNone/>
            </a:pPr>
            <a:r>
              <a:rPr lang="zh-TW" altLang="en-US" sz="2000" dirty="0">
                <a:latin typeface="華康仿宋體W6" panose="02020609000000000000" pitchFamily="49" charset="-120"/>
                <a:ea typeface="華康仿宋體W6" panose="02020609000000000000" pitchFamily="49" charset="-120"/>
              </a:rPr>
              <a:t>吳天送（花押）、羅良（花押）、乃</a:t>
            </a:r>
            <a:r>
              <a:rPr lang="zh-TW" altLang="en-US" sz="2000" dirty="0">
                <a:latin typeface="標楷體" panose="03000509000000000000" pitchFamily="65" charset="-120"/>
                <a:ea typeface="標楷體" panose="03000509000000000000" pitchFamily="65" charset="-120"/>
              </a:rPr>
              <a:t>猫</a:t>
            </a:r>
            <a:r>
              <a:rPr lang="zh-TW" altLang="en-US" sz="2000" dirty="0">
                <a:latin typeface="華康仿宋體W6" panose="02020609000000000000" pitchFamily="49" charset="-120"/>
                <a:ea typeface="華康仿宋體W6" panose="02020609000000000000" pitchFamily="49" charset="-120"/>
              </a:rPr>
              <a:t>詩（花押）、潘文格（印）、阿打歪斗肉（花押）、阿眉捒（花押）、貴仔龜律（花押）、蒲氏政（花押）、清源（印）、潘秀元（花押）、打必里古乃（印）</a:t>
            </a:r>
          </a:p>
          <a:p>
            <a:pPr marL="0" indent="0">
              <a:lnSpc>
                <a:spcPts val="2000"/>
              </a:lnSpc>
              <a:spcBef>
                <a:spcPts val="0"/>
              </a:spcBef>
              <a:buNone/>
            </a:pPr>
            <a:r>
              <a:rPr lang="zh-TW" altLang="en-US" sz="2000" dirty="0">
                <a:latin typeface="華康仿宋體W6" panose="02020609000000000000" pitchFamily="49" charset="-120"/>
                <a:ea typeface="華康仿宋體W6" panose="02020609000000000000" pitchFamily="49" charset="-120"/>
              </a:rPr>
              <a:t>朗買奕（花押）、潘仕安（花押）、余</a:t>
            </a:r>
            <a:r>
              <a:rPr lang="zh-TW" altLang="en-US" sz="2000" dirty="0">
                <a:latin typeface="標楷體" panose="03000509000000000000" pitchFamily="65" charset="-120"/>
                <a:ea typeface="標楷體" panose="03000509000000000000" pitchFamily="65" charset="-120"/>
              </a:rPr>
              <a:t>猫</a:t>
            </a:r>
            <a:r>
              <a:rPr lang="zh-TW" altLang="en-US" sz="2000" dirty="0">
                <a:latin typeface="華康仿宋體W6" panose="02020609000000000000" pitchFamily="49" charset="-120"/>
                <a:ea typeface="華康仿宋體W6" panose="02020609000000000000" pitchFamily="49" charset="-120"/>
              </a:rPr>
              <a:t>尉（花押）、潘貴秀（花押）、上港烏義（印）、徐明源（印）、阿沐阿都奴（花押）、烏義天賜（印）、大宇荖仔（印）、阿六萬（印）、淡連順（花押）</a:t>
            </a:r>
          </a:p>
          <a:p>
            <a:pPr marL="0" indent="0">
              <a:lnSpc>
                <a:spcPts val="2000"/>
              </a:lnSpc>
              <a:spcBef>
                <a:spcPts val="0"/>
              </a:spcBef>
              <a:buNone/>
            </a:pPr>
            <a:r>
              <a:rPr lang="zh-TW" altLang="en-US" sz="2000" dirty="0">
                <a:latin typeface="華康仿宋體W6" panose="02020609000000000000" pitchFamily="49" charset="-120"/>
                <a:ea typeface="華康仿宋體W6" panose="02020609000000000000" pitchFamily="49" charset="-120"/>
              </a:rPr>
              <a:t>阿四老六萬（花押）、高光湖（花押）、打必里古老（印）、愛箸武厘（花押）、潘德慶（印）、潘茅遠（花押）、滿發輝（印）、阿眉錦（花押）、打必里茅格（花押）、金龍（花押）、愛箸武澤（花押）</a:t>
            </a:r>
          </a:p>
          <a:p>
            <a:pPr marL="0" indent="0">
              <a:lnSpc>
                <a:spcPts val="2000"/>
              </a:lnSpc>
              <a:spcBef>
                <a:spcPts val="0"/>
              </a:spcBef>
              <a:buNone/>
            </a:pPr>
            <a:endParaRPr lang="zh-TW" altLang="en-US" sz="2000" dirty="0">
              <a:latin typeface="華康仿宋體W6" panose="02020609000000000000" pitchFamily="49" charset="-120"/>
              <a:ea typeface="華康仿宋體W6" panose="02020609000000000000" pitchFamily="49" charset="-120"/>
            </a:endParaRPr>
          </a:p>
        </p:txBody>
      </p:sp>
    </p:spTree>
    <p:extLst>
      <p:ext uri="{BB962C8B-B14F-4D97-AF65-F5344CB8AC3E}">
        <p14:creationId xmlns:p14="http://schemas.microsoft.com/office/powerpoint/2010/main" val="3529872360"/>
      </p:ext>
    </p:extLst>
  </p:cSld>
  <p:clrMapOvr>
    <a:overrideClrMapping bg1="lt1" tx1="dk1" bg2="lt2" tx2="dk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6407" y="0"/>
            <a:ext cx="4851185" cy="6858000"/>
          </a:xfrm>
          <a:prstGeom prst="rect">
            <a:avLst/>
          </a:prstGeom>
        </p:spPr>
      </p:pic>
    </p:spTree>
    <p:extLst>
      <p:ext uri="{BB962C8B-B14F-4D97-AF65-F5344CB8AC3E}">
        <p14:creationId xmlns:p14="http://schemas.microsoft.com/office/powerpoint/2010/main" val="1087506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79512" y="44624"/>
            <a:ext cx="8784976" cy="6768752"/>
          </a:xfrm>
        </p:spPr>
        <p:txBody>
          <a:bodyPr vert="eaVert"/>
          <a:lstStyle/>
          <a:p>
            <a:pPr marL="0" indent="0">
              <a:lnSpc>
                <a:spcPts val="2800"/>
              </a:lnSpc>
              <a:spcBef>
                <a:spcPts val="0"/>
              </a:spcBef>
              <a:buNone/>
            </a:pPr>
            <a:r>
              <a:rPr lang="zh-TW" altLang="en-US" sz="2000" dirty="0">
                <a:latin typeface="華康仿宋體W6" panose="02020609000000000000" pitchFamily="49" charset="-120"/>
                <a:ea typeface="華康仿宋體W6" panose="02020609000000000000" pitchFamily="49" charset="-120"/>
              </a:rPr>
              <a:t>立均份給契付據字埔眉社正通事巫春榮，情因於道光拾伍年間四大股併玖股、化番頭目、眾社等合議，有</a:t>
            </a:r>
            <a:r>
              <a:rPr lang="zh-TW" altLang="en-US" sz="2000" dirty="0">
                <a:solidFill>
                  <a:srgbClr val="FF0000"/>
                </a:solidFill>
                <a:latin typeface="華康仿宋體W6" panose="02020609000000000000" pitchFamily="49" charset="-120"/>
                <a:ea typeface="華康仿宋體W6" panose="02020609000000000000" pitchFamily="49" charset="-120"/>
              </a:rPr>
              <a:t>公踏出草地捌拾伍甲，坐落土名在興吉城</a:t>
            </a:r>
            <a:r>
              <a:rPr lang="zh-TW" altLang="en-US" sz="2000" dirty="0">
                <a:latin typeface="華康仿宋體W6" panose="02020609000000000000" pitchFamily="49" charset="-120"/>
                <a:ea typeface="華康仿宋體W6" panose="02020609000000000000" pitchFamily="49" charset="-120"/>
              </a:rPr>
              <a:t>（恒吉城）埔地。念起榮前情，功莫大焉，交付前去可分拆大小功力，有立約炳據付榮執掌。茲據</a:t>
            </a:r>
            <a:r>
              <a:rPr lang="zh-TW" altLang="en-US" sz="2000" dirty="0">
                <a:solidFill>
                  <a:srgbClr val="FF0000"/>
                </a:solidFill>
                <a:latin typeface="華康仿宋體W6" panose="02020609000000000000" pitchFamily="49" charset="-120"/>
                <a:ea typeface="華康仿宋體W6" panose="02020609000000000000" pitchFamily="49" charset="-120"/>
              </a:rPr>
              <a:t>岸裡社潘春文後丁潘加已、德和、打必里等前來創業</a:t>
            </a:r>
            <a:r>
              <a:rPr lang="zh-TW" altLang="en-US" sz="2000" dirty="0">
                <a:latin typeface="華康仿宋體W6" panose="02020609000000000000" pitchFamily="49" charset="-120"/>
                <a:ea typeface="華康仿宋體W6" panose="02020609000000000000" pitchFamily="49" charset="-120"/>
              </a:rPr>
              <a:t>，榮等憐念於道光參年間有埔水社生番頭目阿密等計六社，并榮四股、九股社番、列頭目等，相率親到岸裡社公議，各敘慘情，即立合約四張，四股各據，社頭各存照。</a:t>
            </a:r>
            <a:r>
              <a:rPr lang="zh-TW" altLang="en-US" sz="2000" dirty="0">
                <a:solidFill>
                  <a:srgbClr val="FF0000"/>
                </a:solidFill>
                <a:latin typeface="華康仿宋體W6" panose="02020609000000000000" pitchFamily="49" charset="-120"/>
                <a:ea typeface="華康仿宋體W6" panose="02020609000000000000" pitchFamily="49" charset="-120"/>
              </a:rPr>
              <a:t>時春文備辦課鹽、色布、朱吱、貨物犒賞生番</a:t>
            </a:r>
            <a:r>
              <a:rPr lang="zh-TW" altLang="en-US" sz="2000" dirty="0">
                <a:latin typeface="華康仿宋體W6" panose="02020609000000000000" pitchFamily="49" charset="-120"/>
                <a:ea typeface="華康仿宋體W6" panose="02020609000000000000" pitchFamily="49" charset="-120"/>
              </a:rPr>
              <a:t>。茲榮憐前情，即向埔社主篤律、眉社主斗禮，併向四股、九股番耆，請來恭議面敘前情報恩，無不喜悅，願將給付榮手內捌拾伍甲內，抽出貳拾甲交付春文後丁已等前去掌管招佃墾耕永為已業。自此墾成之後，照丈按甲納租。該田每甲配納生番租穀貳石，該園每甲配納租穀壹石，分作早晚兩季均納，以為生番口糧養贍之需。後仍靜候聖旨恩准六社生番歸化獻土。若是配隘、設屯，官定界址。此係仁義，榮、化番等原念前情，口恐無憑，立均分給契付據字壹紙付為執照。</a:t>
            </a:r>
          </a:p>
          <a:p>
            <a:pPr marL="0" indent="0">
              <a:lnSpc>
                <a:spcPts val="2800"/>
              </a:lnSpc>
              <a:spcBef>
                <a:spcPts val="0"/>
              </a:spcBef>
              <a:buNone/>
            </a:pPr>
            <a:r>
              <a:rPr lang="zh-TW" altLang="en-US" sz="2000" dirty="0">
                <a:latin typeface="華康仿宋體W6" panose="02020609000000000000" pitchFamily="49" charset="-120"/>
                <a:ea typeface="華康仿宋體W6" panose="02020609000000000000" pitchFamily="49" charset="-120"/>
              </a:rPr>
              <a:t>道光參拾年參月　　日立均份給契付據字巫春榮（分府史給埔眉社正通事巫春榮戳記）</a:t>
            </a:r>
          </a:p>
          <a:p>
            <a:pPr marL="0" indent="0">
              <a:lnSpc>
                <a:spcPts val="2000"/>
              </a:lnSpc>
              <a:spcBef>
                <a:spcPts val="0"/>
              </a:spcBef>
              <a:buNone/>
            </a:pPr>
            <a:endParaRPr lang="zh-TW" altLang="en-US" sz="2000" dirty="0">
              <a:latin typeface="華康仿宋體W6" panose="02020609000000000000" pitchFamily="49" charset="-120"/>
              <a:ea typeface="華康仿宋體W6" panose="02020609000000000000" pitchFamily="49" charset="-120"/>
            </a:endParaRPr>
          </a:p>
        </p:txBody>
      </p:sp>
    </p:spTree>
    <p:extLst>
      <p:ext uri="{BB962C8B-B14F-4D97-AF65-F5344CB8AC3E}">
        <p14:creationId xmlns:p14="http://schemas.microsoft.com/office/powerpoint/2010/main" val="2254780375"/>
      </p:ext>
    </p:extLst>
  </p:cSld>
  <p:clrMapOvr>
    <a:overrideClrMapping bg1="lt1" tx1="dk1" bg2="lt2" tx2="dk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6" name="內容版面配置區 5"/>
          <p:cNvGraphicFramePr>
            <a:graphicFrameLocks noGrp="1"/>
          </p:cNvGraphicFramePr>
          <p:nvPr>
            <p:ph idx="1"/>
            <p:extLst>
              <p:ext uri="{D42A27DB-BD31-4B8C-83A1-F6EECF244321}">
                <p14:modId xmlns:p14="http://schemas.microsoft.com/office/powerpoint/2010/main" val="1771257240"/>
              </p:ext>
            </p:extLst>
          </p:nvPr>
        </p:nvGraphicFramePr>
        <p:xfrm>
          <a:off x="611187" y="404664"/>
          <a:ext cx="8532813" cy="5849874"/>
        </p:xfrm>
        <a:graphic>
          <a:graphicData uri="http://schemas.openxmlformats.org/drawingml/2006/table">
            <a:tbl>
              <a:tblPr firstRow="1" firstCol="1" bandRow="1"/>
              <a:tblGrid>
                <a:gridCol w="1089928">
                  <a:extLst>
                    <a:ext uri="{9D8B030D-6E8A-4147-A177-3AD203B41FA5}">
                      <a16:colId xmlns:a16="http://schemas.microsoft.com/office/drawing/2014/main" val="4206852551"/>
                    </a:ext>
                  </a:extLst>
                </a:gridCol>
                <a:gridCol w="1307298">
                  <a:extLst>
                    <a:ext uri="{9D8B030D-6E8A-4147-A177-3AD203B41FA5}">
                      <a16:colId xmlns:a16="http://schemas.microsoft.com/office/drawing/2014/main" val="2652695676"/>
                    </a:ext>
                  </a:extLst>
                </a:gridCol>
                <a:gridCol w="1307298">
                  <a:extLst>
                    <a:ext uri="{9D8B030D-6E8A-4147-A177-3AD203B41FA5}">
                      <a16:colId xmlns:a16="http://schemas.microsoft.com/office/drawing/2014/main" val="1268353907"/>
                    </a:ext>
                  </a:extLst>
                </a:gridCol>
                <a:gridCol w="509590">
                  <a:extLst>
                    <a:ext uri="{9D8B030D-6E8A-4147-A177-3AD203B41FA5}">
                      <a16:colId xmlns:a16="http://schemas.microsoft.com/office/drawing/2014/main" val="2948223769"/>
                    </a:ext>
                  </a:extLst>
                </a:gridCol>
                <a:gridCol w="510103">
                  <a:extLst>
                    <a:ext uri="{9D8B030D-6E8A-4147-A177-3AD203B41FA5}">
                      <a16:colId xmlns:a16="http://schemas.microsoft.com/office/drawing/2014/main" val="994157891"/>
                    </a:ext>
                  </a:extLst>
                </a:gridCol>
                <a:gridCol w="400392">
                  <a:extLst>
                    <a:ext uri="{9D8B030D-6E8A-4147-A177-3AD203B41FA5}">
                      <a16:colId xmlns:a16="http://schemas.microsoft.com/office/drawing/2014/main" val="3740115556"/>
                    </a:ext>
                  </a:extLst>
                </a:gridCol>
                <a:gridCol w="400392">
                  <a:extLst>
                    <a:ext uri="{9D8B030D-6E8A-4147-A177-3AD203B41FA5}">
                      <a16:colId xmlns:a16="http://schemas.microsoft.com/office/drawing/2014/main" val="2380873644"/>
                    </a:ext>
                  </a:extLst>
                </a:gridCol>
                <a:gridCol w="1089928">
                  <a:extLst>
                    <a:ext uri="{9D8B030D-6E8A-4147-A177-3AD203B41FA5}">
                      <a16:colId xmlns:a16="http://schemas.microsoft.com/office/drawing/2014/main" val="1720977910"/>
                    </a:ext>
                  </a:extLst>
                </a:gridCol>
                <a:gridCol w="434741">
                  <a:extLst>
                    <a:ext uri="{9D8B030D-6E8A-4147-A177-3AD203B41FA5}">
                      <a16:colId xmlns:a16="http://schemas.microsoft.com/office/drawing/2014/main" val="4002316993"/>
                    </a:ext>
                  </a:extLst>
                </a:gridCol>
                <a:gridCol w="434741">
                  <a:extLst>
                    <a:ext uri="{9D8B030D-6E8A-4147-A177-3AD203B41FA5}">
                      <a16:colId xmlns:a16="http://schemas.microsoft.com/office/drawing/2014/main" val="3968179673"/>
                    </a:ext>
                  </a:extLst>
                </a:gridCol>
                <a:gridCol w="1048402">
                  <a:extLst>
                    <a:ext uri="{9D8B030D-6E8A-4147-A177-3AD203B41FA5}">
                      <a16:colId xmlns:a16="http://schemas.microsoft.com/office/drawing/2014/main" val="3521329576"/>
                    </a:ext>
                  </a:extLst>
                </a:gridCol>
              </a:tblGrid>
              <a:tr h="145084">
                <a:tc gridSpan="3">
                  <a:txBody>
                    <a:bodyPr/>
                    <a:lstStyle/>
                    <a:p>
                      <a:pPr>
                        <a:lnSpc>
                          <a:spcPts val="1400"/>
                        </a:lnSpc>
                      </a:pPr>
                      <a:r>
                        <a:rPr lang="zh-TW" sz="700" u="sng" kern="0" dirty="0">
                          <a:effectLst/>
                          <a:latin typeface="Times New Roman" panose="02020603050405020304" pitchFamily="18" charset="0"/>
                          <a:ea typeface="新細明體" panose="02020500000000000000" pitchFamily="18" charset="-120"/>
                          <a:cs typeface="Times New Roman" panose="02020603050405020304" pitchFamily="18" charset="0"/>
                        </a:rPr>
                        <a:t>〈公議同立合約字〉的社名、頭人</a:t>
                      </a:r>
                      <a:endParaRPr lang="zh-TW" sz="1000" kern="100" dirty="0">
                        <a:effectLst/>
                        <a:latin typeface="Calibri" panose="020F0502020204030204" pitchFamily="34" charset="0"/>
                        <a:cs typeface="Times New Roman" panose="02020603050405020304" pitchFamily="18" charset="0"/>
                      </a:endParaRPr>
                    </a:p>
                  </a:txBody>
                  <a:tcPr marL="14355" marR="14355" marT="0" marB="0">
                    <a:lnL>
                      <a:noFill/>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hMerge="1">
                  <a:txBody>
                    <a:bodyPr/>
                    <a:lstStyle/>
                    <a:p>
                      <a:endParaRPr lang="zh-TW" altLang="en-US"/>
                    </a:p>
                  </a:txBody>
                  <a:tcPr/>
                </a:tc>
                <a:tc hMerge="1">
                  <a:txBody>
                    <a:bodyPr/>
                    <a:lstStyle/>
                    <a:p>
                      <a:endParaRPr lang="zh-TW" altLang="en-US"/>
                    </a:p>
                  </a:txBody>
                  <a:tcPr/>
                </a:tc>
                <a:tc gridSpan="8">
                  <a:txBody>
                    <a:bodyPr/>
                    <a:lstStyle/>
                    <a:p>
                      <a:pPr>
                        <a:lnSpc>
                          <a:spcPts val="1400"/>
                        </a:lnSpc>
                      </a:pPr>
                      <a:r>
                        <a:rPr lang="zh-TW" sz="700" u="sng" kern="0">
                          <a:effectLst/>
                          <a:latin typeface="Times New Roman" panose="02020603050405020304" pitchFamily="18" charset="0"/>
                          <a:ea typeface="新細明體" panose="02020500000000000000" pitchFamily="18" charset="-120"/>
                          <a:cs typeface="Times New Roman" panose="02020603050405020304" pitchFamily="18" charset="0"/>
                        </a:rPr>
                        <a:t>道光三年四大股刊分「福鼎金」之鬮次、社名及份數</a:t>
                      </a:r>
                      <a:endParaRPr lang="zh-TW" sz="1000" kern="100">
                        <a:effectLst/>
                        <a:latin typeface="Calibri" panose="020F0502020204030204" pitchFamily="34" charset="0"/>
                        <a:cs typeface="Times New Roman" panose="02020603050405020304" pitchFamily="18" charset="0"/>
                      </a:endParaRPr>
                    </a:p>
                  </a:txBody>
                  <a:tcPr marL="14355" marR="14355" marT="0" marB="0">
                    <a:lnL w="1270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a:noFill/>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3462464303"/>
                  </a:ext>
                </a:extLst>
              </a:tr>
              <a:tr h="145084">
                <a:tc>
                  <a:txBody>
                    <a:bodyPr/>
                    <a:lstStyle/>
                    <a:p>
                      <a:pPr marR="38100">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四大股</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R="38100">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社名</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R="38100">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頭人職名</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R="38100">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四大股</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大鬮</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份數</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百分比</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小鬮</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份數</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百分比</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鬮分埔地地界</a:t>
                      </a:r>
                      <a:endParaRPr lang="zh-TW" sz="1000" kern="100">
                        <a:effectLst/>
                        <a:latin typeface="Calibri" panose="020F0502020204030204" pitchFamily="34" charset="0"/>
                        <a:cs typeface="Times New Roman" panose="02020603050405020304" pitchFamily="18" charset="0"/>
                      </a:endParaRPr>
                    </a:p>
                  </a:txBody>
                  <a:tcPr marL="14355" marR="14355"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9117124"/>
                  </a:ext>
                </a:extLst>
              </a:tr>
              <a:tr h="145084">
                <a:tc rowSpan="3">
                  <a:txBody>
                    <a:bodyPr/>
                    <a:lstStyle/>
                    <a:p>
                      <a:pPr marR="38100">
                        <a:lnSpc>
                          <a:spcPts val="1400"/>
                        </a:lnSpc>
                      </a:pPr>
                      <a:r>
                        <a:rPr lang="zh-TW" sz="700" kern="0" dirty="0">
                          <a:effectLst/>
                          <a:latin typeface="Times New Roman" panose="02020603050405020304" pitchFamily="18" charset="0"/>
                          <a:ea typeface="新細明體" panose="02020500000000000000" pitchFamily="18" charset="-120"/>
                          <a:cs typeface="Times New Roman" panose="02020603050405020304" pitchFamily="18" charset="0"/>
                        </a:rPr>
                        <a:t>萬斗六股</a:t>
                      </a:r>
                      <a:endParaRPr lang="zh-TW" sz="1000" kern="100" dirty="0">
                        <a:effectLst/>
                        <a:latin typeface="Calibri" panose="020F0502020204030204" pitchFamily="34" charset="0"/>
                        <a:cs typeface="Times New Roman" panose="02020603050405020304" pitchFamily="18" charset="0"/>
                      </a:endParaRPr>
                    </a:p>
                  </a:txBody>
                  <a:tcPr marL="14355" marR="1435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tcPr>
                </a:tc>
                <a:tc rowSpan="2">
                  <a:txBody>
                    <a:bodyPr/>
                    <a:lstStyle/>
                    <a:p>
                      <a:pPr marR="38100">
                        <a:lnSpc>
                          <a:spcPts val="1400"/>
                        </a:lnSpc>
                      </a:pPr>
                      <a:r>
                        <a:rPr lang="zh-TW" sz="700" kern="0" dirty="0">
                          <a:effectLst/>
                          <a:latin typeface="Times New Roman" panose="02020603050405020304" pitchFamily="18" charset="0"/>
                          <a:ea typeface="新細明體" panose="02020500000000000000" pitchFamily="18" charset="-120"/>
                          <a:cs typeface="Times New Roman" panose="02020603050405020304" pitchFamily="18" charset="0"/>
                        </a:rPr>
                        <a:t>猫羅社（萬斗六社）</a:t>
                      </a:r>
                      <a:endParaRPr lang="zh-TW" sz="1000" kern="100" dirty="0">
                        <a:effectLst/>
                        <a:latin typeface="Calibri" panose="020F0502020204030204" pitchFamily="34" charset="0"/>
                        <a:cs typeface="Times New Roman" panose="02020603050405020304" pitchFamily="18" charset="0"/>
                      </a:endParaRPr>
                    </a:p>
                  </a:txBody>
                  <a:tcPr marL="14355" marR="14355" marT="0" marB="0" anchor="ctr">
                    <a:lnL>
                      <a:noFill/>
                    </a:lnL>
                    <a:lnR>
                      <a:noFill/>
                    </a:lnR>
                    <a:lnT w="12700" cap="flat" cmpd="sng" algn="ctr">
                      <a:solidFill>
                        <a:srgbClr val="000000"/>
                      </a:solidFill>
                      <a:prstDash val="solid"/>
                      <a:round/>
                      <a:headEnd type="none" w="med" len="med"/>
                      <a:tailEnd type="none" w="med" len="med"/>
                    </a:lnT>
                    <a:lnB>
                      <a:noFill/>
                    </a:lnB>
                  </a:tcPr>
                </a:tc>
                <a:tc rowSpan="2">
                  <a:txBody>
                    <a:bodyPr/>
                    <a:lstStyle/>
                    <a:p>
                      <a:pPr marR="38100">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通事田成發、土目徐明源、隘丁首李甲蚋</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3">
                  <a:txBody>
                    <a:bodyPr/>
                    <a:lstStyle/>
                    <a:p>
                      <a:pPr marR="38100">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萬斗六股</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tcPr>
                </a:tc>
                <a:tc rowSpan="3">
                  <a:txBody>
                    <a:bodyPr/>
                    <a:lstStyle/>
                    <a:p>
                      <a:pPr>
                        <a:lnSpc>
                          <a:spcPts val="1400"/>
                        </a:lnSpc>
                      </a:pPr>
                      <a:r>
                        <a:rPr lang="zh-TW" sz="700" kern="0" dirty="0">
                          <a:effectLst/>
                          <a:latin typeface="Times New Roman" panose="02020603050405020304" pitchFamily="18" charset="0"/>
                          <a:ea typeface="新細明體" panose="02020500000000000000" pitchFamily="18" charset="-120"/>
                          <a:cs typeface="Times New Roman" panose="02020603050405020304" pitchFamily="18" charset="0"/>
                        </a:rPr>
                        <a:t>壹鬮萬斗六（萬斗六、猫兒干、阿束等社）</a:t>
                      </a:r>
                      <a:endParaRPr lang="zh-TW" sz="1000" kern="100" dirty="0">
                        <a:effectLst/>
                        <a:latin typeface="Calibri" panose="020F0502020204030204" pitchFamily="34" charset="0"/>
                        <a:cs typeface="Times New Roman" panose="02020603050405020304" pitchFamily="18" charset="0"/>
                      </a:endParaRPr>
                    </a:p>
                  </a:txBody>
                  <a:tcPr marL="14355" marR="1435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tcPr>
                </a:tc>
                <a:tc rowSpan="3">
                  <a:txBody>
                    <a:bodyPr/>
                    <a:lstStyle/>
                    <a:p>
                      <a:pPr marR="91440" algn="r">
                        <a:lnSpc>
                          <a:spcPts val="1400"/>
                        </a:lnSpc>
                      </a:pPr>
                      <a:r>
                        <a:rPr lang="en-US" sz="700" kern="0">
                          <a:effectLst/>
                          <a:latin typeface="Calibri" panose="020F0502020204030204" pitchFamily="34" charset="0"/>
                          <a:cs typeface="Times New Roman" panose="02020603050405020304" pitchFamily="18" charset="0"/>
                        </a:rPr>
                        <a:t>62</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tcPr>
                </a:tc>
                <a:tc rowSpan="3">
                  <a:txBody>
                    <a:bodyPr/>
                    <a:lstStyle/>
                    <a:p>
                      <a:pPr marR="38100" algn="r">
                        <a:lnSpc>
                          <a:spcPts val="1400"/>
                        </a:lnSpc>
                      </a:pPr>
                      <a:r>
                        <a:rPr lang="en-US" sz="700" kern="0">
                          <a:effectLst/>
                          <a:latin typeface="Calibri" panose="020F0502020204030204" pitchFamily="34" charset="0"/>
                          <a:cs typeface="Times New Roman" panose="02020603050405020304" pitchFamily="18" charset="0"/>
                        </a:rPr>
                        <a:t>17.61%</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nSpc>
                          <a:spcPts val="1400"/>
                        </a:lnSpc>
                      </a:pPr>
                      <a:r>
                        <a:rPr lang="en-US" sz="700" kern="0" dirty="0">
                          <a:effectLst/>
                          <a:latin typeface="Calibri" panose="020F0502020204030204" pitchFamily="34" charset="0"/>
                          <a:cs typeface="Times New Roman" panose="02020603050405020304" pitchFamily="18" charset="0"/>
                        </a:rPr>
                        <a:t>1</a:t>
                      </a:r>
                      <a:r>
                        <a:rPr lang="zh-TW" sz="700" kern="0" dirty="0">
                          <a:effectLst/>
                          <a:latin typeface="Times New Roman" panose="02020603050405020304" pitchFamily="18" charset="0"/>
                          <a:ea typeface="新細明體" panose="02020500000000000000" pitchFamily="18" charset="-120"/>
                          <a:cs typeface="Times New Roman" panose="02020603050405020304" pitchFamily="18" charset="0"/>
                        </a:rPr>
                        <a:t>猫兒干社</a:t>
                      </a:r>
                      <a:endParaRPr lang="zh-TW" sz="1000" kern="100" dirty="0">
                        <a:effectLst/>
                        <a:latin typeface="Calibri" panose="020F0502020204030204" pitchFamily="34" charset="0"/>
                        <a:cs typeface="Times New Roman" panose="02020603050405020304" pitchFamily="18" charset="0"/>
                      </a:endParaRPr>
                    </a:p>
                  </a:txBody>
                  <a:tcPr marL="14355" marR="14355"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R="106680" algn="r">
                        <a:lnSpc>
                          <a:spcPts val="1400"/>
                        </a:lnSpc>
                      </a:pPr>
                      <a:r>
                        <a:rPr lang="en-US" sz="700" kern="0">
                          <a:effectLst/>
                          <a:latin typeface="Calibri" panose="020F0502020204030204" pitchFamily="34" charset="0"/>
                          <a:cs typeface="Times New Roman" panose="02020603050405020304" pitchFamily="18" charset="0"/>
                        </a:rPr>
                        <a:t>12</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R="38100" algn="r">
                        <a:lnSpc>
                          <a:spcPts val="1400"/>
                        </a:lnSpc>
                      </a:pPr>
                      <a:r>
                        <a:rPr lang="en-US" sz="700" kern="0">
                          <a:effectLst/>
                          <a:latin typeface="Calibri" panose="020F0502020204030204" pitchFamily="34" charset="0"/>
                          <a:cs typeface="Times New Roman" panose="02020603050405020304" pitchFamily="18" charset="0"/>
                        </a:rPr>
                        <a:t>3.41%</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w="12700" cap="flat" cmpd="sng" algn="ctr">
                      <a:solidFill>
                        <a:srgbClr val="000000"/>
                      </a:solidFill>
                      <a:prstDash val="solid"/>
                      <a:round/>
                      <a:headEnd type="none" w="med" len="med"/>
                      <a:tailEnd type="none" w="med" len="med"/>
                    </a:lnT>
                    <a:lnB>
                      <a:noFill/>
                    </a:lnB>
                  </a:tcPr>
                </a:tc>
                <a:tc rowSpan="3">
                  <a:txBody>
                    <a:bodyPr/>
                    <a:lstStyle/>
                    <a:p>
                      <a:pPr>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東至守成份車路；西至溪界；南至柚仔林車路；北與大肚份毗連，中定車路二丈為界，從北而南刊分。</a:t>
                      </a:r>
                      <a:endParaRPr lang="zh-TW" sz="1000" kern="100">
                        <a:effectLst/>
                        <a:latin typeface="Calibri" panose="020F0502020204030204" pitchFamily="34" charset="0"/>
                        <a:cs typeface="Times New Roman" panose="02020603050405020304" pitchFamily="18" charset="0"/>
                      </a:endParaRPr>
                    </a:p>
                  </a:txBody>
                  <a:tcPr marL="14355" marR="1435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2537407015"/>
                  </a:ext>
                </a:extLst>
              </a:tr>
              <a:tr h="145084">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nSpc>
                          <a:spcPts val="1400"/>
                        </a:lnSpc>
                      </a:pPr>
                      <a:r>
                        <a:rPr lang="en-US" sz="700" kern="0">
                          <a:effectLst/>
                          <a:latin typeface="Calibri" panose="020F0502020204030204" pitchFamily="34" charset="0"/>
                          <a:cs typeface="Times New Roman" panose="02020603050405020304" pitchFamily="18" charset="0"/>
                        </a:rPr>
                        <a:t>2</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阿束社</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a:txBody>
                    <a:bodyPr/>
                    <a:lstStyle/>
                    <a:p>
                      <a:pPr marR="106680" algn="r">
                        <a:lnSpc>
                          <a:spcPts val="1400"/>
                        </a:lnSpc>
                      </a:pPr>
                      <a:r>
                        <a:rPr lang="en-US" sz="700" kern="0">
                          <a:effectLst/>
                          <a:latin typeface="Calibri" panose="020F0502020204030204" pitchFamily="34" charset="0"/>
                          <a:cs typeface="Times New Roman" panose="02020603050405020304" pitchFamily="18" charset="0"/>
                        </a:rPr>
                        <a:t>7</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a:txBody>
                    <a:bodyPr/>
                    <a:lstStyle/>
                    <a:p>
                      <a:pPr marR="38100" algn="r">
                        <a:lnSpc>
                          <a:spcPts val="1400"/>
                        </a:lnSpc>
                      </a:pPr>
                      <a:r>
                        <a:rPr lang="en-US" sz="700" kern="0">
                          <a:effectLst/>
                          <a:latin typeface="Calibri" panose="020F0502020204030204" pitchFamily="34" charset="0"/>
                          <a:cs typeface="Times New Roman" panose="02020603050405020304" pitchFamily="18" charset="0"/>
                        </a:rPr>
                        <a:t>1.99%</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vMerge="1">
                  <a:txBody>
                    <a:bodyPr/>
                    <a:lstStyle/>
                    <a:p>
                      <a:endParaRPr lang="zh-TW" altLang="en-US"/>
                    </a:p>
                  </a:txBody>
                  <a:tcPr/>
                </a:tc>
                <a:extLst>
                  <a:ext uri="{0D108BD9-81ED-4DB2-BD59-A6C34878D82A}">
                    <a16:rowId xmlns:a16="http://schemas.microsoft.com/office/drawing/2014/main" val="1912239746"/>
                  </a:ext>
                </a:extLst>
              </a:tr>
              <a:tr h="287093">
                <a:tc vMerge="1">
                  <a:txBody>
                    <a:bodyPr/>
                    <a:lstStyle/>
                    <a:p>
                      <a:endParaRPr lang="zh-TW" altLang="en-US"/>
                    </a:p>
                  </a:txBody>
                  <a:tcPr/>
                </a:tc>
                <a:tc>
                  <a:txBody>
                    <a:bodyPr/>
                    <a:lstStyle/>
                    <a:p>
                      <a:pPr marR="38100">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阿束社（阿罩霧社）</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w="12700" cap="flat" cmpd="sng" algn="ctr">
                      <a:solidFill>
                        <a:srgbClr val="000000"/>
                      </a:solidFill>
                      <a:prstDash val="dash"/>
                      <a:round/>
                      <a:headEnd type="none" w="med" len="med"/>
                      <a:tailEnd type="none" w="med" len="med"/>
                    </a:lnB>
                  </a:tcPr>
                </a:tc>
                <a:tc>
                  <a:txBody>
                    <a:bodyPr/>
                    <a:lstStyle/>
                    <a:p>
                      <a:pPr marR="38100">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通事大霞敦、土目阿清、業戶大霞敦、隘丁首陳國安</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dash"/>
                      <a:round/>
                      <a:headEnd type="none" w="med" len="med"/>
                      <a:tailEnd type="none" w="med" len="med"/>
                    </a:lnB>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nSpc>
                          <a:spcPts val="1400"/>
                        </a:lnSpc>
                      </a:pPr>
                      <a:r>
                        <a:rPr lang="en-US" sz="700" kern="0">
                          <a:effectLst/>
                          <a:latin typeface="Calibri" panose="020F0502020204030204" pitchFamily="34" charset="0"/>
                          <a:cs typeface="Times New Roman" panose="02020603050405020304" pitchFamily="18" charset="0"/>
                        </a:rPr>
                        <a:t>3</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萬斗六社</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w="12700" cap="flat" cmpd="sng" algn="ctr">
                      <a:solidFill>
                        <a:srgbClr val="000000"/>
                      </a:solidFill>
                      <a:prstDash val="dash"/>
                      <a:round/>
                      <a:headEnd type="none" w="med" len="med"/>
                      <a:tailEnd type="none" w="med" len="med"/>
                    </a:lnB>
                  </a:tcPr>
                </a:tc>
                <a:tc>
                  <a:txBody>
                    <a:bodyPr/>
                    <a:lstStyle/>
                    <a:p>
                      <a:pPr marR="106680" algn="r">
                        <a:lnSpc>
                          <a:spcPts val="1400"/>
                        </a:lnSpc>
                      </a:pPr>
                      <a:r>
                        <a:rPr lang="en-US" sz="700" kern="0">
                          <a:effectLst/>
                          <a:latin typeface="Calibri" panose="020F0502020204030204" pitchFamily="34" charset="0"/>
                          <a:cs typeface="Times New Roman" panose="02020603050405020304" pitchFamily="18" charset="0"/>
                        </a:rPr>
                        <a:t>43</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w="12700" cap="flat" cmpd="sng" algn="ctr">
                      <a:solidFill>
                        <a:srgbClr val="000000"/>
                      </a:solidFill>
                      <a:prstDash val="dash"/>
                      <a:round/>
                      <a:headEnd type="none" w="med" len="med"/>
                      <a:tailEnd type="none" w="med" len="med"/>
                    </a:lnB>
                  </a:tcPr>
                </a:tc>
                <a:tc>
                  <a:txBody>
                    <a:bodyPr/>
                    <a:lstStyle/>
                    <a:p>
                      <a:pPr marR="38100" algn="r">
                        <a:lnSpc>
                          <a:spcPts val="1400"/>
                        </a:lnSpc>
                      </a:pPr>
                      <a:r>
                        <a:rPr lang="en-US" sz="700" kern="0">
                          <a:effectLst/>
                          <a:latin typeface="Calibri" panose="020F0502020204030204" pitchFamily="34" charset="0"/>
                          <a:cs typeface="Times New Roman" panose="02020603050405020304" pitchFamily="18" charset="0"/>
                        </a:rPr>
                        <a:t>12.22%</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w="12700" cap="flat" cmpd="sng" algn="ctr">
                      <a:solidFill>
                        <a:srgbClr val="000000"/>
                      </a:solidFill>
                      <a:prstDash val="dash"/>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089555074"/>
                  </a:ext>
                </a:extLst>
              </a:tr>
              <a:tr h="145084">
                <a:tc rowSpan="5">
                  <a:txBody>
                    <a:bodyPr/>
                    <a:lstStyle/>
                    <a:p>
                      <a:pPr marR="38100">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大肚股</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rowSpan="2">
                  <a:txBody>
                    <a:bodyPr/>
                    <a:lstStyle/>
                    <a:p>
                      <a:pPr marR="38100">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大肚南社、水裡社</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w="12700" cap="flat" cmpd="sng" algn="ctr">
                      <a:solidFill>
                        <a:srgbClr val="000000"/>
                      </a:solidFill>
                      <a:prstDash val="dash"/>
                      <a:round/>
                      <a:headEnd type="none" w="med" len="med"/>
                      <a:tailEnd type="none" w="med" len="med"/>
                    </a:lnT>
                    <a:lnB>
                      <a:noFill/>
                    </a:lnB>
                  </a:tcPr>
                </a:tc>
                <a:tc rowSpan="2">
                  <a:txBody>
                    <a:bodyPr/>
                    <a:lstStyle/>
                    <a:p>
                      <a:pPr marR="38100">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通事轆仔球、土目阿眉錦、烏肉武厘、業戶貴仔龜律、上港烏義</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a:noFill/>
                    </a:lnB>
                  </a:tcPr>
                </a:tc>
                <a:tc rowSpan="5">
                  <a:txBody>
                    <a:bodyPr/>
                    <a:lstStyle/>
                    <a:p>
                      <a:pPr marR="38100">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大肚股</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rowSpan="5">
                  <a:txBody>
                    <a:bodyPr/>
                    <a:lstStyle/>
                    <a:p>
                      <a:pPr>
                        <a:lnSpc>
                          <a:spcPts val="1400"/>
                        </a:lnSpc>
                      </a:pPr>
                      <a:r>
                        <a:rPr lang="zh-TW" sz="700" kern="0" dirty="0">
                          <a:effectLst/>
                          <a:latin typeface="Times New Roman" panose="02020603050405020304" pitchFamily="18" charset="0"/>
                          <a:ea typeface="新細明體" panose="02020500000000000000" pitchFamily="18" charset="-120"/>
                          <a:cs typeface="Times New Roman" panose="02020603050405020304" pitchFamily="18" charset="0"/>
                        </a:rPr>
                        <a:t>貳鬮大肚（猫霧捒、北大肚、中大肚、南大肚、水裡等社）</a:t>
                      </a:r>
                      <a:endParaRPr lang="zh-TW" sz="1000" kern="100" dirty="0">
                        <a:effectLst/>
                        <a:latin typeface="Calibri" panose="020F0502020204030204" pitchFamily="34" charset="0"/>
                        <a:cs typeface="Times New Roman" panose="02020603050405020304" pitchFamily="18" charset="0"/>
                      </a:endParaRPr>
                    </a:p>
                  </a:txBody>
                  <a:tcPr marL="14355" marR="14355" marT="0" marB="0" anchor="ctr">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rowSpan="5">
                  <a:txBody>
                    <a:bodyPr/>
                    <a:lstStyle/>
                    <a:p>
                      <a:pPr marR="91440" algn="r">
                        <a:lnSpc>
                          <a:spcPts val="1400"/>
                        </a:lnSpc>
                      </a:pPr>
                      <a:r>
                        <a:rPr lang="en-US" sz="700" kern="0">
                          <a:effectLst/>
                          <a:latin typeface="Calibri" panose="020F0502020204030204" pitchFamily="34" charset="0"/>
                          <a:cs typeface="Times New Roman" panose="02020603050405020304" pitchFamily="18" charset="0"/>
                        </a:rPr>
                        <a:t>65</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rowSpan="5">
                  <a:txBody>
                    <a:bodyPr/>
                    <a:lstStyle/>
                    <a:p>
                      <a:pPr marR="38100" algn="r">
                        <a:lnSpc>
                          <a:spcPts val="1400"/>
                        </a:lnSpc>
                      </a:pPr>
                      <a:r>
                        <a:rPr lang="en-US" sz="700" kern="0">
                          <a:effectLst/>
                          <a:latin typeface="Calibri" panose="020F0502020204030204" pitchFamily="34" charset="0"/>
                          <a:cs typeface="Times New Roman" panose="02020603050405020304" pitchFamily="18" charset="0"/>
                        </a:rPr>
                        <a:t>18.47%</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nSpc>
                          <a:spcPts val="1400"/>
                        </a:lnSpc>
                      </a:pPr>
                      <a:r>
                        <a:rPr lang="en-US" sz="700" kern="0" dirty="0">
                          <a:effectLst/>
                          <a:latin typeface="Calibri" panose="020F0502020204030204" pitchFamily="34" charset="0"/>
                          <a:cs typeface="Times New Roman" panose="02020603050405020304" pitchFamily="18" charset="0"/>
                        </a:rPr>
                        <a:t>1</a:t>
                      </a:r>
                      <a:r>
                        <a:rPr lang="zh-TW" sz="700" kern="0" dirty="0">
                          <a:effectLst/>
                          <a:latin typeface="Times New Roman" panose="02020603050405020304" pitchFamily="18" charset="0"/>
                          <a:ea typeface="新細明體" panose="02020500000000000000" pitchFamily="18" charset="-120"/>
                          <a:cs typeface="Times New Roman" panose="02020603050405020304" pitchFamily="18" charset="0"/>
                        </a:rPr>
                        <a:t>猫霧捒社</a:t>
                      </a:r>
                      <a:endParaRPr lang="zh-TW" sz="1000" kern="100" dirty="0">
                        <a:effectLst/>
                        <a:latin typeface="Calibri" panose="020F0502020204030204" pitchFamily="34" charset="0"/>
                        <a:cs typeface="Times New Roman" panose="02020603050405020304" pitchFamily="18" charset="0"/>
                      </a:endParaRPr>
                    </a:p>
                  </a:txBody>
                  <a:tcPr marL="14355" marR="14355" marT="0" marB="0" anchor="ctr">
                    <a:lnL>
                      <a:noFill/>
                    </a:lnL>
                    <a:lnR>
                      <a:noFill/>
                    </a:lnR>
                    <a:lnT w="12700" cap="flat" cmpd="sng" algn="ctr">
                      <a:solidFill>
                        <a:srgbClr val="000000"/>
                      </a:solidFill>
                      <a:prstDash val="dash"/>
                      <a:round/>
                      <a:headEnd type="none" w="med" len="med"/>
                      <a:tailEnd type="none" w="med" len="med"/>
                    </a:lnT>
                    <a:lnB>
                      <a:noFill/>
                    </a:lnB>
                  </a:tcPr>
                </a:tc>
                <a:tc>
                  <a:txBody>
                    <a:bodyPr/>
                    <a:lstStyle/>
                    <a:p>
                      <a:pPr marR="106680" algn="r">
                        <a:lnSpc>
                          <a:spcPts val="1400"/>
                        </a:lnSpc>
                      </a:pPr>
                      <a:r>
                        <a:rPr lang="en-US" sz="700" kern="0">
                          <a:effectLst/>
                          <a:latin typeface="Calibri" panose="020F0502020204030204" pitchFamily="34" charset="0"/>
                          <a:cs typeface="Times New Roman" panose="02020603050405020304" pitchFamily="18" charset="0"/>
                        </a:rPr>
                        <a:t>10</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w="12700" cap="flat" cmpd="sng" algn="ctr">
                      <a:solidFill>
                        <a:srgbClr val="000000"/>
                      </a:solidFill>
                      <a:prstDash val="dash"/>
                      <a:round/>
                      <a:headEnd type="none" w="med" len="med"/>
                      <a:tailEnd type="none" w="med" len="med"/>
                    </a:lnT>
                    <a:lnB>
                      <a:noFill/>
                    </a:lnB>
                  </a:tcPr>
                </a:tc>
                <a:tc>
                  <a:txBody>
                    <a:bodyPr/>
                    <a:lstStyle/>
                    <a:p>
                      <a:pPr marR="38100" algn="r">
                        <a:lnSpc>
                          <a:spcPts val="1400"/>
                        </a:lnSpc>
                      </a:pPr>
                      <a:r>
                        <a:rPr lang="en-US" sz="700" kern="0">
                          <a:effectLst/>
                          <a:latin typeface="Calibri" panose="020F0502020204030204" pitchFamily="34" charset="0"/>
                          <a:cs typeface="Times New Roman" panose="02020603050405020304" pitchFamily="18" charset="0"/>
                        </a:rPr>
                        <a:t>2.84%</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w="12700" cap="flat" cmpd="sng" algn="ctr">
                      <a:solidFill>
                        <a:srgbClr val="000000"/>
                      </a:solidFill>
                      <a:prstDash val="dash"/>
                      <a:round/>
                      <a:headEnd type="none" w="med" len="med"/>
                      <a:tailEnd type="none" w="med" len="med"/>
                    </a:lnT>
                    <a:lnB>
                      <a:noFill/>
                    </a:lnB>
                  </a:tcPr>
                </a:tc>
                <a:tc rowSpan="5">
                  <a:txBody>
                    <a:bodyPr/>
                    <a:lstStyle/>
                    <a:p>
                      <a:pPr>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東至守成份車路；西至溪界；南與萬斗六份毗連，中定車路二丈為界；北與阿里史份毗連，中亦定車路二丈為界。</a:t>
                      </a:r>
                      <a:endParaRPr lang="zh-TW" sz="1000" kern="100">
                        <a:effectLst/>
                        <a:latin typeface="Calibri" panose="020F0502020204030204" pitchFamily="34" charset="0"/>
                        <a:cs typeface="Times New Roman" panose="02020603050405020304" pitchFamily="18" charset="0"/>
                      </a:endParaRPr>
                    </a:p>
                  </a:txBody>
                  <a:tcPr marL="14355" marR="14355" marT="0" marB="0">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2818525057"/>
                  </a:ext>
                </a:extLst>
              </a:tr>
              <a:tr h="285555">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nSpc>
                          <a:spcPts val="1400"/>
                        </a:lnSpc>
                      </a:pPr>
                      <a:r>
                        <a:rPr lang="en-US" sz="700" kern="0">
                          <a:effectLst/>
                          <a:latin typeface="Calibri" panose="020F0502020204030204" pitchFamily="34" charset="0"/>
                          <a:cs typeface="Times New Roman" panose="02020603050405020304" pitchFamily="18" charset="0"/>
                        </a:rPr>
                        <a:t>2</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南大肚社</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a:txBody>
                    <a:bodyPr/>
                    <a:lstStyle/>
                    <a:p>
                      <a:pPr marR="106680" algn="r">
                        <a:lnSpc>
                          <a:spcPts val="1400"/>
                        </a:lnSpc>
                      </a:pPr>
                      <a:r>
                        <a:rPr lang="en-US" sz="700" kern="0">
                          <a:effectLst/>
                          <a:latin typeface="Calibri" panose="020F0502020204030204" pitchFamily="34" charset="0"/>
                          <a:cs typeface="Times New Roman" panose="02020603050405020304" pitchFamily="18" charset="0"/>
                        </a:rPr>
                        <a:t>27</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a:txBody>
                    <a:bodyPr/>
                    <a:lstStyle/>
                    <a:p>
                      <a:pPr marR="38100" algn="r">
                        <a:lnSpc>
                          <a:spcPts val="1400"/>
                        </a:lnSpc>
                      </a:pPr>
                      <a:r>
                        <a:rPr lang="en-US" sz="700" kern="0">
                          <a:effectLst/>
                          <a:latin typeface="Calibri" panose="020F0502020204030204" pitchFamily="34" charset="0"/>
                          <a:cs typeface="Times New Roman" panose="02020603050405020304" pitchFamily="18" charset="0"/>
                        </a:rPr>
                        <a:t>7.67%</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vMerge="1">
                  <a:txBody>
                    <a:bodyPr/>
                    <a:lstStyle/>
                    <a:p>
                      <a:endParaRPr lang="zh-TW" altLang="en-US"/>
                    </a:p>
                  </a:txBody>
                  <a:tcPr/>
                </a:tc>
                <a:extLst>
                  <a:ext uri="{0D108BD9-81ED-4DB2-BD59-A6C34878D82A}">
                    <a16:rowId xmlns:a16="http://schemas.microsoft.com/office/drawing/2014/main" val="752776653"/>
                  </a:ext>
                </a:extLst>
              </a:tr>
              <a:tr h="145084">
                <a:tc vMerge="1">
                  <a:txBody>
                    <a:bodyPr/>
                    <a:lstStyle/>
                    <a:p>
                      <a:endParaRPr lang="zh-TW" altLang="en-US"/>
                    </a:p>
                  </a:txBody>
                  <a:tcPr/>
                </a:tc>
                <a:tc rowSpan="2">
                  <a:txBody>
                    <a:bodyPr/>
                    <a:lstStyle/>
                    <a:p>
                      <a:pPr marR="38100">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大肚中社、大肚北社</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rowSpan="2">
                  <a:txBody>
                    <a:bodyPr/>
                    <a:lstStyle/>
                    <a:p>
                      <a:pPr marR="38100">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通事大宇漢泰、社主烏鴨九、土目愛箸武澤</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nSpc>
                          <a:spcPts val="1400"/>
                        </a:lnSpc>
                      </a:pPr>
                      <a:r>
                        <a:rPr lang="en-US" sz="700" kern="0">
                          <a:effectLst/>
                          <a:latin typeface="Calibri" panose="020F0502020204030204" pitchFamily="34" charset="0"/>
                          <a:cs typeface="Times New Roman" panose="02020603050405020304" pitchFamily="18" charset="0"/>
                        </a:rPr>
                        <a:t>3</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北大肚社</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a:txBody>
                    <a:bodyPr/>
                    <a:lstStyle/>
                    <a:p>
                      <a:pPr marR="106680" algn="r">
                        <a:lnSpc>
                          <a:spcPts val="1400"/>
                        </a:lnSpc>
                      </a:pPr>
                      <a:r>
                        <a:rPr lang="en-US" sz="700" kern="0">
                          <a:effectLst/>
                          <a:latin typeface="Calibri" panose="020F0502020204030204" pitchFamily="34" charset="0"/>
                          <a:cs typeface="Times New Roman" panose="02020603050405020304" pitchFamily="18" charset="0"/>
                        </a:rPr>
                        <a:t>8</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a:txBody>
                    <a:bodyPr/>
                    <a:lstStyle/>
                    <a:p>
                      <a:pPr marR="38100" algn="r">
                        <a:lnSpc>
                          <a:spcPts val="1400"/>
                        </a:lnSpc>
                      </a:pPr>
                      <a:r>
                        <a:rPr lang="en-US" sz="700" kern="0">
                          <a:effectLst/>
                          <a:latin typeface="Calibri" panose="020F0502020204030204" pitchFamily="34" charset="0"/>
                          <a:cs typeface="Times New Roman" panose="02020603050405020304" pitchFamily="18" charset="0"/>
                        </a:rPr>
                        <a:t>2.27%</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vMerge="1">
                  <a:txBody>
                    <a:bodyPr/>
                    <a:lstStyle/>
                    <a:p>
                      <a:endParaRPr lang="zh-TW" altLang="en-US"/>
                    </a:p>
                  </a:txBody>
                  <a:tcPr/>
                </a:tc>
                <a:extLst>
                  <a:ext uri="{0D108BD9-81ED-4DB2-BD59-A6C34878D82A}">
                    <a16:rowId xmlns:a16="http://schemas.microsoft.com/office/drawing/2014/main" val="2546898840"/>
                  </a:ext>
                </a:extLst>
              </a:tr>
              <a:tr h="145084">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nSpc>
                          <a:spcPts val="1400"/>
                        </a:lnSpc>
                      </a:pPr>
                      <a:r>
                        <a:rPr lang="en-US" sz="700" kern="0">
                          <a:effectLst/>
                          <a:latin typeface="Calibri" panose="020F0502020204030204" pitchFamily="34" charset="0"/>
                          <a:cs typeface="Times New Roman" panose="02020603050405020304" pitchFamily="18" charset="0"/>
                        </a:rPr>
                        <a:t>4</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中大肚社</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a:txBody>
                    <a:bodyPr/>
                    <a:lstStyle/>
                    <a:p>
                      <a:pPr marR="106680" algn="r">
                        <a:lnSpc>
                          <a:spcPts val="1400"/>
                        </a:lnSpc>
                      </a:pPr>
                      <a:r>
                        <a:rPr lang="en-US" sz="700" kern="0">
                          <a:effectLst/>
                          <a:latin typeface="Calibri" panose="020F0502020204030204" pitchFamily="34" charset="0"/>
                          <a:cs typeface="Times New Roman" panose="02020603050405020304" pitchFamily="18" charset="0"/>
                        </a:rPr>
                        <a:t>9</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a:txBody>
                    <a:bodyPr/>
                    <a:lstStyle/>
                    <a:p>
                      <a:pPr marR="38100" algn="r">
                        <a:lnSpc>
                          <a:spcPts val="1400"/>
                        </a:lnSpc>
                      </a:pPr>
                      <a:r>
                        <a:rPr lang="en-US" sz="700" kern="0">
                          <a:effectLst/>
                          <a:latin typeface="Calibri" panose="020F0502020204030204" pitchFamily="34" charset="0"/>
                          <a:cs typeface="Times New Roman" panose="02020603050405020304" pitchFamily="18" charset="0"/>
                        </a:rPr>
                        <a:t>2.56%</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vMerge="1">
                  <a:txBody>
                    <a:bodyPr/>
                    <a:lstStyle/>
                    <a:p>
                      <a:endParaRPr lang="zh-TW" altLang="en-US"/>
                    </a:p>
                  </a:txBody>
                  <a:tcPr/>
                </a:tc>
                <a:extLst>
                  <a:ext uri="{0D108BD9-81ED-4DB2-BD59-A6C34878D82A}">
                    <a16:rowId xmlns:a16="http://schemas.microsoft.com/office/drawing/2014/main" val="3001668218"/>
                  </a:ext>
                </a:extLst>
              </a:tr>
              <a:tr h="287093">
                <a:tc vMerge="1">
                  <a:txBody>
                    <a:bodyPr/>
                    <a:lstStyle/>
                    <a:p>
                      <a:endParaRPr lang="zh-TW" altLang="en-US"/>
                    </a:p>
                  </a:txBody>
                  <a:tcPr/>
                </a:tc>
                <a:tc>
                  <a:txBody>
                    <a:bodyPr/>
                    <a:lstStyle/>
                    <a:p>
                      <a:pPr marR="38100">
                        <a:lnSpc>
                          <a:spcPts val="1400"/>
                        </a:lnSpc>
                      </a:pPr>
                      <a:r>
                        <a:rPr lang="zh-TW" sz="700" kern="0" dirty="0">
                          <a:effectLst/>
                          <a:latin typeface="Times New Roman" panose="02020603050405020304" pitchFamily="18" charset="0"/>
                          <a:ea typeface="新細明體" panose="02020500000000000000" pitchFamily="18" charset="-120"/>
                          <a:cs typeface="Times New Roman" panose="02020603050405020304" pitchFamily="18" charset="0"/>
                        </a:rPr>
                        <a:t>猫霧捒社</a:t>
                      </a:r>
                      <a:endParaRPr lang="zh-TW" sz="1000" kern="100" dirty="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w="12700" cap="flat" cmpd="sng" algn="ctr">
                      <a:solidFill>
                        <a:srgbClr val="000000"/>
                      </a:solidFill>
                      <a:prstDash val="dash"/>
                      <a:round/>
                      <a:headEnd type="none" w="med" len="med"/>
                      <a:tailEnd type="none" w="med" len="med"/>
                    </a:lnB>
                  </a:tcPr>
                </a:tc>
                <a:tc>
                  <a:txBody>
                    <a:bodyPr/>
                    <a:lstStyle/>
                    <a:p>
                      <a:pPr marR="38100">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通事高光湖、業戶阿六萬興、土目蒲氏政、番差六萬成</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dash"/>
                      <a:round/>
                      <a:headEnd type="none" w="med" len="med"/>
                      <a:tailEnd type="none" w="med" len="med"/>
                    </a:lnB>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nSpc>
                          <a:spcPts val="1400"/>
                        </a:lnSpc>
                      </a:pPr>
                      <a:r>
                        <a:rPr lang="en-US" sz="700" kern="0">
                          <a:effectLst/>
                          <a:latin typeface="Calibri" panose="020F0502020204030204" pitchFamily="34" charset="0"/>
                          <a:cs typeface="Times New Roman" panose="02020603050405020304" pitchFamily="18" charset="0"/>
                        </a:rPr>
                        <a:t>5</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水裡社</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w="12700" cap="flat" cmpd="sng" algn="ctr">
                      <a:solidFill>
                        <a:srgbClr val="000000"/>
                      </a:solidFill>
                      <a:prstDash val="dash"/>
                      <a:round/>
                      <a:headEnd type="none" w="med" len="med"/>
                      <a:tailEnd type="none" w="med" len="med"/>
                    </a:lnB>
                  </a:tcPr>
                </a:tc>
                <a:tc>
                  <a:txBody>
                    <a:bodyPr/>
                    <a:lstStyle/>
                    <a:p>
                      <a:pPr marR="106680" algn="r">
                        <a:lnSpc>
                          <a:spcPts val="1400"/>
                        </a:lnSpc>
                      </a:pPr>
                      <a:r>
                        <a:rPr lang="en-US" sz="700" kern="0">
                          <a:effectLst/>
                          <a:latin typeface="Calibri" panose="020F0502020204030204" pitchFamily="34" charset="0"/>
                          <a:cs typeface="Times New Roman" panose="02020603050405020304" pitchFamily="18" charset="0"/>
                        </a:rPr>
                        <a:t>11</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w="12700" cap="flat" cmpd="sng" algn="ctr">
                      <a:solidFill>
                        <a:srgbClr val="000000"/>
                      </a:solidFill>
                      <a:prstDash val="dash"/>
                      <a:round/>
                      <a:headEnd type="none" w="med" len="med"/>
                      <a:tailEnd type="none" w="med" len="med"/>
                    </a:lnB>
                  </a:tcPr>
                </a:tc>
                <a:tc>
                  <a:txBody>
                    <a:bodyPr/>
                    <a:lstStyle/>
                    <a:p>
                      <a:pPr marR="38100" algn="r">
                        <a:lnSpc>
                          <a:spcPts val="1400"/>
                        </a:lnSpc>
                      </a:pPr>
                      <a:r>
                        <a:rPr lang="en-US" sz="700" kern="0">
                          <a:effectLst/>
                          <a:latin typeface="Calibri" panose="020F0502020204030204" pitchFamily="34" charset="0"/>
                          <a:cs typeface="Times New Roman" panose="02020603050405020304" pitchFamily="18" charset="0"/>
                        </a:rPr>
                        <a:t>3.13%</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w="12700" cap="flat" cmpd="sng" algn="ctr">
                      <a:solidFill>
                        <a:srgbClr val="000000"/>
                      </a:solidFill>
                      <a:prstDash val="dash"/>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107728368"/>
                  </a:ext>
                </a:extLst>
              </a:tr>
              <a:tr h="287093">
                <a:tc rowSpan="8">
                  <a:txBody>
                    <a:bodyPr/>
                    <a:lstStyle/>
                    <a:p>
                      <a:pPr marR="38100">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阿里史股</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marR="38100">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岸西社（西勢尾社）</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w="12700" cap="flat" cmpd="sng" algn="ctr">
                      <a:solidFill>
                        <a:srgbClr val="000000"/>
                      </a:solidFill>
                      <a:prstDash val="dash"/>
                      <a:round/>
                      <a:headEnd type="none" w="med" len="med"/>
                      <a:tailEnd type="none" w="med" len="med"/>
                    </a:lnT>
                    <a:lnB>
                      <a:noFill/>
                    </a:lnB>
                  </a:tcPr>
                </a:tc>
                <a:tc>
                  <a:txBody>
                    <a:bodyPr/>
                    <a:lstStyle/>
                    <a:p>
                      <a:pPr marR="38100">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原岸裡社總通事潘阿沐（潘集禮）、土目潘德慶</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a:noFill/>
                    </a:lnB>
                  </a:tcPr>
                </a:tc>
                <a:tc rowSpan="8">
                  <a:txBody>
                    <a:bodyPr/>
                    <a:lstStyle/>
                    <a:p>
                      <a:pPr marR="38100">
                        <a:lnSpc>
                          <a:spcPts val="1400"/>
                        </a:lnSpc>
                      </a:pPr>
                      <a:r>
                        <a:rPr lang="zh-TW" sz="700" kern="0" dirty="0">
                          <a:effectLst/>
                          <a:latin typeface="Times New Roman" panose="02020603050405020304" pitchFamily="18" charset="0"/>
                          <a:ea typeface="新細明體" panose="02020500000000000000" pitchFamily="18" charset="-120"/>
                          <a:cs typeface="Times New Roman" panose="02020603050405020304" pitchFamily="18" charset="0"/>
                        </a:rPr>
                        <a:t>阿里史股</a:t>
                      </a:r>
                      <a:endParaRPr lang="zh-TW" sz="1000" kern="100" dirty="0">
                        <a:effectLst/>
                        <a:latin typeface="Calibri" panose="020F0502020204030204" pitchFamily="34" charset="0"/>
                        <a:cs typeface="Times New Roman" panose="02020603050405020304" pitchFamily="18" charset="0"/>
                      </a:endParaRPr>
                    </a:p>
                  </a:txBody>
                  <a:tcPr marL="14355" marR="14355"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rowSpan="8">
                  <a:txBody>
                    <a:bodyPr/>
                    <a:lstStyle/>
                    <a:p>
                      <a:pPr>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參鬮阿里史（岸裡、日北、阿里史、樸仔籬、西勢尾、烏牛欄等社）</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rowSpan="8">
                  <a:txBody>
                    <a:bodyPr/>
                    <a:lstStyle/>
                    <a:p>
                      <a:pPr marR="91440" algn="r">
                        <a:lnSpc>
                          <a:spcPts val="1400"/>
                        </a:lnSpc>
                      </a:pPr>
                      <a:r>
                        <a:rPr lang="en-US" sz="700" kern="0">
                          <a:effectLst/>
                          <a:latin typeface="Calibri" panose="020F0502020204030204" pitchFamily="34" charset="0"/>
                          <a:cs typeface="Times New Roman" panose="02020603050405020304" pitchFamily="18" charset="0"/>
                        </a:rPr>
                        <a:t>73</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rowSpan="8">
                  <a:txBody>
                    <a:bodyPr/>
                    <a:lstStyle/>
                    <a:p>
                      <a:pPr marR="38100" algn="r">
                        <a:lnSpc>
                          <a:spcPts val="1400"/>
                        </a:lnSpc>
                      </a:pPr>
                      <a:r>
                        <a:rPr lang="en-US" sz="700" kern="0">
                          <a:effectLst/>
                          <a:latin typeface="Calibri" panose="020F0502020204030204" pitchFamily="34" charset="0"/>
                          <a:cs typeface="Times New Roman" panose="02020603050405020304" pitchFamily="18" charset="0"/>
                        </a:rPr>
                        <a:t>20.74%</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nSpc>
                          <a:spcPts val="1400"/>
                        </a:lnSpc>
                      </a:pPr>
                      <a:r>
                        <a:rPr lang="en-US" sz="700" kern="0">
                          <a:effectLst/>
                          <a:latin typeface="Calibri" panose="020F0502020204030204" pitchFamily="34" charset="0"/>
                          <a:cs typeface="Times New Roman" panose="02020603050405020304" pitchFamily="18" charset="0"/>
                        </a:rPr>
                        <a:t>1</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岸裡社</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w="12700" cap="flat" cmpd="sng" algn="ctr">
                      <a:solidFill>
                        <a:srgbClr val="000000"/>
                      </a:solidFill>
                      <a:prstDash val="dash"/>
                      <a:round/>
                      <a:headEnd type="none" w="med" len="med"/>
                      <a:tailEnd type="none" w="med" len="med"/>
                    </a:lnT>
                    <a:lnB>
                      <a:noFill/>
                    </a:lnB>
                  </a:tcPr>
                </a:tc>
                <a:tc>
                  <a:txBody>
                    <a:bodyPr/>
                    <a:lstStyle/>
                    <a:p>
                      <a:pPr marR="106680" algn="r">
                        <a:lnSpc>
                          <a:spcPts val="1400"/>
                        </a:lnSpc>
                      </a:pPr>
                      <a:r>
                        <a:rPr lang="en-US" sz="700" kern="0">
                          <a:effectLst/>
                          <a:latin typeface="Calibri" panose="020F0502020204030204" pitchFamily="34" charset="0"/>
                          <a:cs typeface="Times New Roman" panose="02020603050405020304" pitchFamily="18" charset="0"/>
                        </a:rPr>
                        <a:t>6</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w="12700" cap="flat" cmpd="sng" algn="ctr">
                      <a:solidFill>
                        <a:srgbClr val="000000"/>
                      </a:solidFill>
                      <a:prstDash val="dash"/>
                      <a:round/>
                      <a:headEnd type="none" w="med" len="med"/>
                      <a:tailEnd type="none" w="med" len="med"/>
                    </a:lnT>
                    <a:lnB>
                      <a:noFill/>
                    </a:lnB>
                  </a:tcPr>
                </a:tc>
                <a:tc>
                  <a:txBody>
                    <a:bodyPr/>
                    <a:lstStyle/>
                    <a:p>
                      <a:pPr marR="38100" algn="r">
                        <a:lnSpc>
                          <a:spcPts val="1400"/>
                        </a:lnSpc>
                      </a:pPr>
                      <a:r>
                        <a:rPr lang="en-US" sz="700" kern="0">
                          <a:effectLst/>
                          <a:latin typeface="Calibri" panose="020F0502020204030204" pitchFamily="34" charset="0"/>
                          <a:cs typeface="Times New Roman" panose="02020603050405020304" pitchFamily="18" charset="0"/>
                        </a:rPr>
                        <a:t>1.70%</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w="12700" cap="flat" cmpd="sng" algn="ctr">
                      <a:solidFill>
                        <a:srgbClr val="000000"/>
                      </a:solidFill>
                      <a:prstDash val="dash"/>
                      <a:round/>
                      <a:headEnd type="none" w="med" len="med"/>
                      <a:tailEnd type="none" w="med" len="med"/>
                    </a:lnT>
                    <a:lnB>
                      <a:noFill/>
                    </a:lnB>
                  </a:tcPr>
                </a:tc>
                <a:tc rowSpan="8">
                  <a:txBody>
                    <a:bodyPr/>
                    <a:lstStyle/>
                    <a:p>
                      <a:pPr>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東至守成份車路及福鼎金社崙仔后界；西至溪界；南至與大肚份毗連，中定車路二丈為界；北至與北投份毗連，亦中定車路二丈為界，從南而北開錄分明。</a:t>
                      </a:r>
                      <a:endParaRPr lang="zh-TW" sz="1000" kern="100">
                        <a:effectLst/>
                        <a:latin typeface="Calibri" panose="020F0502020204030204" pitchFamily="34" charset="0"/>
                        <a:cs typeface="Times New Roman" panose="02020603050405020304" pitchFamily="18" charset="0"/>
                      </a:endParaRPr>
                    </a:p>
                  </a:txBody>
                  <a:tcPr marL="14355" marR="14355" marT="0" marB="0">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3627649872"/>
                  </a:ext>
                </a:extLst>
              </a:tr>
              <a:tr h="145084">
                <a:tc vMerge="1">
                  <a:txBody>
                    <a:bodyPr/>
                    <a:lstStyle/>
                    <a:p>
                      <a:endParaRPr lang="zh-TW" altLang="en-US"/>
                    </a:p>
                  </a:txBody>
                  <a:tcPr/>
                </a:tc>
                <a:tc>
                  <a:txBody>
                    <a:bodyPr/>
                    <a:lstStyle/>
                    <a:p>
                      <a:pPr marR="38100">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岸裡社</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a:txBody>
                    <a:bodyPr/>
                    <a:lstStyle/>
                    <a:p>
                      <a:pPr marR="38100">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總通事阿沐都滿</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nSpc>
                          <a:spcPts val="1400"/>
                        </a:lnSpc>
                      </a:pPr>
                      <a:r>
                        <a:rPr lang="en-US" sz="700" kern="0">
                          <a:effectLst/>
                          <a:latin typeface="Calibri" panose="020F0502020204030204" pitchFamily="34" charset="0"/>
                          <a:cs typeface="Times New Roman" panose="02020603050405020304" pitchFamily="18" charset="0"/>
                        </a:rPr>
                        <a:t>2</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日北社</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a:txBody>
                    <a:bodyPr/>
                    <a:lstStyle/>
                    <a:p>
                      <a:pPr marR="106680" algn="r">
                        <a:lnSpc>
                          <a:spcPts val="1400"/>
                        </a:lnSpc>
                      </a:pPr>
                      <a:r>
                        <a:rPr lang="en-US" sz="700" kern="0">
                          <a:effectLst/>
                          <a:latin typeface="Calibri" panose="020F0502020204030204" pitchFamily="34" charset="0"/>
                          <a:cs typeface="Times New Roman" panose="02020603050405020304" pitchFamily="18" charset="0"/>
                        </a:rPr>
                        <a:t>13</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a:txBody>
                    <a:bodyPr/>
                    <a:lstStyle/>
                    <a:p>
                      <a:pPr marR="38100" algn="r">
                        <a:lnSpc>
                          <a:spcPts val="1400"/>
                        </a:lnSpc>
                      </a:pPr>
                      <a:r>
                        <a:rPr lang="en-US" sz="700" kern="0">
                          <a:effectLst/>
                          <a:latin typeface="Calibri" panose="020F0502020204030204" pitchFamily="34" charset="0"/>
                          <a:cs typeface="Times New Roman" panose="02020603050405020304" pitchFamily="18" charset="0"/>
                        </a:rPr>
                        <a:t>3.69%</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vMerge="1">
                  <a:txBody>
                    <a:bodyPr/>
                    <a:lstStyle/>
                    <a:p>
                      <a:endParaRPr lang="zh-TW" altLang="en-US"/>
                    </a:p>
                  </a:txBody>
                  <a:tcPr/>
                </a:tc>
                <a:extLst>
                  <a:ext uri="{0D108BD9-81ED-4DB2-BD59-A6C34878D82A}">
                    <a16:rowId xmlns:a16="http://schemas.microsoft.com/office/drawing/2014/main" val="1502066133"/>
                  </a:ext>
                </a:extLst>
              </a:tr>
              <a:tr h="287093">
                <a:tc vMerge="1">
                  <a:txBody>
                    <a:bodyPr/>
                    <a:lstStyle/>
                    <a:p>
                      <a:endParaRPr lang="zh-TW" altLang="en-US"/>
                    </a:p>
                  </a:txBody>
                  <a:tcPr/>
                </a:tc>
                <a:tc>
                  <a:txBody>
                    <a:bodyPr/>
                    <a:lstStyle/>
                    <a:p>
                      <a:pPr marR="38100">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阿里史社</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a:txBody>
                    <a:bodyPr/>
                    <a:lstStyle/>
                    <a:p>
                      <a:pPr marR="38100">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總隊目潘后肉、原通事潘仕安、原屯弁阿四老六萬、潘萬成</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nSpc>
                          <a:spcPts val="1400"/>
                        </a:lnSpc>
                      </a:pPr>
                      <a:r>
                        <a:rPr lang="en-US" sz="700" kern="0">
                          <a:effectLst/>
                          <a:latin typeface="Calibri" panose="020F0502020204030204" pitchFamily="34" charset="0"/>
                          <a:cs typeface="Times New Roman" panose="02020603050405020304" pitchFamily="18" charset="0"/>
                        </a:rPr>
                        <a:t>3</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阿里史社</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a:txBody>
                    <a:bodyPr/>
                    <a:lstStyle/>
                    <a:p>
                      <a:pPr marR="106680" algn="r">
                        <a:lnSpc>
                          <a:spcPts val="1400"/>
                        </a:lnSpc>
                      </a:pPr>
                      <a:r>
                        <a:rPr lang="en-US" sz="700" kern="0">
                          <a:effectLst/>
                          <a:latin typeface="Calibri" panose="020F0502020204030204" pitchFamily="34" charset="0"/>
                          <a:cs typeface="Times New Roman" panose="02020603050405020304" pitchFamily="18" charset="0"/>
                        </a:rPr>
                        <a:t>19</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a:txBody>
                    <a:bodyPr/>
                    <a:lstStyle/>
                    <a:p>
                      <a:pPr marR="38100" algn="r">
                        <a:lnSpc>
                          <a:spcPts val="1400"/>
                        </a:lnSpc>
                      </a:pPr>
                      <a:r>
                        <a:rPr lang="en-US" sz="700" kern="0">
                          <a:effectLst/>
                          <a:latin typeface="Calibri" panose="020F0502020204030204" pitchFamily="34" charset="0"/>
                          <a:cs typeface="Times New Roman" panose="02020603050405020304" pitchFamily="18" charset="0"/>
                        </a:rPr>
                        <a:t>5.40%</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vMerge="1">
                  <a:txBody>
                    <a:bodyPr/>
                    <a:lstStyle/>
                    <a:p>
                      <a:endParaRPr lang="zh-TW" altLang="en-US"/>
                    </a:p>
                  </a:txBody>
                  <a:tcPr/>
                </a:tc>
                <a:extLst>
                  <a:ext uri="{0D108BD9-81ED-4DB2-BD59-A6C34878D82A}">
                    <a16:rowId xmlns:a16="http://schemas.microsoft.com/office/drawing/2014/main" val="1794589660"/>
                  </a:ext>
                </a:extLst>
              </a:tr>
              <a:tr h="145084">
                <a:tc vMerge="1">
                  <a:txBody>
                    <a:bodyPr/>
                    <a:lstStyle/>
                    <a:p>
                      <a:endParaRPr lang="zh-TW" altLang="en-US"/>
                    </a:p>
                  </a:txBody>
                  <a:tcPr/>
                </a:tc>
                <a:tc>
                  <a:txBody>
                    <a:bodyPr/>
                    <a:lstStyle/>
                    <a:p>
                      <a:pPr marR="38100">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十八靈魂社（崎仔腳社）</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a:txBody>
                    <a:bodyPr/>
                    <a:lstStyle/>
                    <a:p>
                      <a:pPr marR="38100">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原副通事潘文格、打必里古老</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nSpc>
                          <a:spcPts val="1400"/>
                        </a:lnSpc>
                      </a:pPr>
                      <a:r>
                        <a:rPr lang="en-US" sz="700" kern="0">
                          <a:effectLst/>
                          <a:latin typeface="Calibri" panose="020F0502020204030204" pitchFamily="34" charset="0"/>
                          <a:cs typeface="Times New Roman" panose="02020603050405020304" pitchFamily="18" charset="0"/>
                        </a:rPr>
                        <a:t>4</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樸仔籬社</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a:txBody>
                    <a:bodyPr/>
                    <a:lstStyle/>
                    <a:p>
                      <a:pPr marR="106680" algn="r">
                        <a:lnSpc>
                          <a:spcPts val="1400"/>
                        </a:lnSpc>
                      </a:pPr>
                      <a:r>
                        <a:rPr lang="en-US" sz="700" kern="0">
                          <a:effectLst/>
                          <a:latin typeface="Calibri" panose="020F0502020204030204" pitchFamily="34" charset="0"/>
                          <a:cs typeface="Times New Roman" panose="02020603050405020304" pitchFamily="18" charset="0"/>
                        </a:rPr>
                        <a:t>10</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a:txBody>
                    <a:bodyPr/>
                    <a:lstStyle/>
                    <a:p>
                      <a:pPr marR="38100" algn="r">
                        <a:lnSpc>
                          <a:spcPts val="1400"/>
                        </a:lnSpc>
                      </a:pPr>
                      <a:r>
                        <a:rPr lang="en-US" sz="700" kern="0">
                          <a:effectLst/>
                          <a:latin typeface="Calibri" panose="020F0502020204030204" pitchFamily="34" charset="0"/>
                          <a:cs typeface="Times New Roman" panose="02020603050405020304" pitchFamily="18" charset="0"/>
                        </a:rPr>
                        <a:t>2.84%</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vMerge="1">
                  <a:txBody>
                    <a:bodyPr/>
                    <a:lstStyle/>
                    <a:p>
                      <a:endParaRPr lang="zh-TW" altLang="en-US"/>
                    </a:p>
                  </a:txBody>
                  <a:tcPr/>
                </a:tc>
                <a:extLst>
                  <a:ext uri="{0D108BD9-81ED-4DB2-BD59-A6C34878D82A}">
                    <a16:rowId xmlns:a16="http://schemas.microsoft.com/office/drawing/2014/main" val="2916508093"/>
                  </a:ext>
                </a:extLst>
              </a:tr>
              <a:tr h="145084">
                <a:tc vMerge="1">
                  <a:txBody>
                    <a:bodyPr/>
                    <a:lstStyle/>
                    <a:p>
                      <a:endParaRPr lang="zh-TW" altLang="en-US"/>
                    </a:p>
                  </a:txBody>
                  <a:tcPr/>
                </a:tc>
                <a:tc>
                  <a:txBody>
                    <a:bodyPr/>
                    <a:lstStyle/>
                    <a:p>
                      <a:pPr marR="38100">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翁仔社</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a:txBody>
                    <a:bodyPr/>
                    <a:lstStyle/>
                    <a:p>
                      <a:pPr marR="38100">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土目潘信文、潘貴秀</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nSpc>
                          <a:spcPts val="1400"/>
                        </a:lnSpc>
                      </a:pPr>
                      <a:r>
                        <a:rPr lang="en-US" sz="700" kern="0">
                          <a:effectLst/>
                          <a:latin typeface="Calibri" panose="020F0502020204030204" pitchFamily="34" charset="0"/>
                          <a:cs typeface="Times New Roman" panose="02020603050405020304" pitchFamily="18" charset="0"/>
                        </a:rPr>
                        <a:t>5</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西勢尾社</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a:txBody>
                    <a:bodyPr/>
                    <a:lstStyle/>
                    <a:p>
                      <a:pPr marR="106680" algn="r">
                        <a:lnSpc>
                          <a:spcPts val="1400"/>
                        </a:lnSpc>
                      </a:pPr>
                      <a:r>
                        <a:rPr lang="en-US" sz="700" kern="0">
                          <a:effectLst/>
                          <a:latin typeface="Calibri" panose="020F0502020204030204" pitchFamily="34" charset="0"/>
                          <a:cs typeface="Times New Roman" panose="02020603050405020304" pitchFamily="18" charset="0"/>
                        </a:rPr>
                        <a:t>14</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a:txBody>
                    <a:bodyPr/>
                    <a:lstStyle/>
                    <a:p>
                      <a:pPr marR="38100" algn="r">
                        <a:lnSpc>
                          <a:spcPts val="1400"/>
                        </a:lnSpc>
                      </a:pPr>
                      <a:r>
                        <a:rPr lang="en-US" sz="700" kern="0">
                          <a:effectLst/>
                          <a:latin typeface="Calibri" panose="020F0502020204030204" pitchFamily="34" charset="0"/>
                          <a:cs typeface="Times New Roman" panose="02020603050405020304" pitchFamily="18" charset="0"/>
                        </a:rPr>
                        <a:t>3.98%</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vMerge="1">
                  <a:txBody>
                    <a:bodyPr/>
                    <a:lstStyle/>
                    <a:p>
                      <a:endParaRPr lang="zh-TW" altLang="en-US"/>
                    </a:p>
                  </a:txBody>
                  <a:tcPr/>
                </a:tc>
                <a:extLst>
                  <a:ext uri="{0D108BD9-81ED-4DB2-BD59-A6C34878D82A}">
                    <a16:rowId xmlns:a16="http://schemas.microsoft.com/office/drawing/2014/main" val="254714318"/>
                  </a:ext>
                </a:extLst>
              </a:tr>
              <a:tr h="287093">
                <a:tc vMerge="1">
                  <a:txBody>
                    <a:bodyPr/>
                    <a:lstStyle/>
                    <a:p>
                      <a:endParaRPr lang="zh-TW" altLang="en-US"/>
                    </a:p>
                  </a:txBody>
                  <a:tcPr/>
                </a:tc>
                <a:tc>
                  <a:txBody>
                    <a:bodyPr/>
                    <a:lstStyle/>
                    <a:p>
                      <a:pPr marR="38100">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烏牛欄社</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a:txBody>
                    <a:bodyPr/>
                    <a:lstStyle/>
                    <a:p>
                      <a:pPr marR="38100">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土目阿打歪斗肉、阿四老該旦、潘茅遠</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rowSpan="3">
                  <a:txBody>
                    <a:bodyPr/>
                    <a:lstStyle/>
                    <a:p>
                      <a:pPr>
                        <a:lnSpc>
                          <a:spcPts val="1400"/>
                        </a:lnSpc>
                      </a:pPr>
                      <a:r>
                        <a:rPr lang="en-US" sz="700" kern="0">
                          <a:effectLst/>
                          <a:latin typeface="Calibri" panose="020F0502020204030204" pitchFamily="34" charset="0"/>
                          <a:cs typeface="Times New Roman" panose="02020603050405020304" pitchFamily="18" charset="0"/>
                        </a:rPr>
                        <a:t>6</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烏牛欄社</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w="12700" cap="flat" cmpd="sng" algn="ctr">
                      <a:solidFill>
                        <a:srgbClr val="000000"/>
                      </a:solidFill>
                      <a:prstDash val="dash"/>
                      <a:round/>
                      <a:headEnd type="none" w="med" len="med"/>
                      <a:tailEnd type="none" w="med" len="med"/>
                    </a:lnB>
                  </a:tcPr>
                </a:tc>
                <a:tc rowSpan="3">
                  <a:txBody>
                    <a:bodyPr/>
                    <a:lstStyle/>
                    <a:p>
                      <a:pPr marR="106680" algn="r">
                        <a:lnSpc>
                          <a:spcPts val="1400"/>
                        </a:lnSpc>
                      </a:pPr>
                      <a:r>
                        <a:rPr lang="en-US" sz="700" kern="0">
                          <a:effectLst/>
                          <a:latin typeface="Calibri" panose="020F0502020204030204" pitchFamily="34" charset="0"/>
                          <a:cs typeface="Times New Roman" panose="02020603050405020304" pitchFamily="18" charset="0"/>
                        </a:rPr>
                        <a:t>11</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w="12700" cap="flat" cmpd="sng" algn="ctr">
                      <a:solidFill>
                        <a:srgbClr val="000000"/>
                      </a:solidFill>
                      <a:prstDash val="dash"/>
                      <a:round/>
                      <a:headEnd type="none" w="med" len="med"/>
                      <a:tailEnd type="none" w="med" len="med"/>
                    </a:lnB>
                  </a:tcPr>
                </a:tc>
                <a:tc rowSpan="3">
                  <a:txBody>
                    <a:bodyPr/>
                    <a:lstStyle/>
                    <a:p>
                      <a:pPr marR="38100" algn="r">
                        <a:lnSpc>
                          <a:spcPts val="1400"/>
                        </a:lnSpc>
                      </a:pPr>
                      <a:r>
                        <a:rPr lang="en-US" sz="700" kern="0">
                          <a:effectLst/>
                          <a:latin typeface="Calibri" panose="020F0502020204030204" pitchFamily="34" charset="0"/>
                          <a:cs typeface="Times New Roman" panose="02020603050405020304" pitchFamily="18" charset="0"/>
                        </a:rPr>
                        <a:t>3.13%</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w="12700" cap="flat" cmpd="sng" algn="ctr">
                      <a:solidFill>
                        <a:srgbClr val="000000"/>
                      </a:solidFill>
                      <a:prstDash val="dash"/>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213186978"/>
                  </a:ext>
                </a:extLst>
              </a:tr>
              <a:tr h="145084">
                <a:tc vMerge="1">
                  <a:txBody>
                    <a:bodyPr/>
                    <a:lstStyle/>
                    <a:p>
                      <a:endParaRPr lang="zh-TW" altLang="en-US"/>
                    </a:p>
                  </a:txBody>
                  <a:tcPr/>
                </a:tc>
                <a:tc>
                  <a:txBody>
                    <a:bodyPr/>
                    <a:lstStyle/>
                    <a:p>
                      <a:pPr marR="38100">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麻裡蘭社</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a:txBody>
                    <a:bodyPr/>
                    <a:lstStyle/>
                    <a:p>
                      <a:pPr marR="38100">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土目潘秀元</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3174189504"/>
                  </a:ext>
                </a:extLst>
              </a:tr>
              <a:tr h="145084">
                <a:tc vMerge="1">
                  <a:txBody>
                    <a:bodyPr/>
                    <a:lstStyle/>
                    <a:p>
                      <a:endParaRPr lang="zh-TW" altLang="en-US"/>
                    </a:p>
                  </a:txBody>
                  <a:tcPr/>
                </a:tc>
                <a:tc>
                  <a:txBody>
                    <a:bodyPr/>
                    <a:lstStyle/>
                    <a:p>
                      <a:pPr marR="38100">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樸仔籬等社</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w="12700" cap="flat" cmpd="sng" algn="ctr">
                      <a:solidFill>
                        <a:srgbClr val="000000"/>
                      </a:solidFill>
                      <a:prstDash val="dash"/>
                      <a:round/>
                      <a:headEnd type="none" w="med" len="med"/>
                      <a:tailEnd type="none" w="med" len="med"/>
                    </a:lnB>
                  </a:tcPr>
                </a:tc>
                <a:tc>
                  <a:txBody>
                    <a:bodyPr/>
                    <a:lstStyle/>
                    <a:p>
                      <a:pPr marR="38100">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土目阿沐阿都奴</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dash"/>
                      <a:round/>
                      <a:headEnd type="none" w="med" len="med"/>
                      <a:tailEnd type="none" w="med" len="med"/>
                    </a:lnB>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445511148"/>
                  </a:ext>
                </a:extLst>
              </a:tr>
              <a:tr h="145084">
                <a:tc rowSpan="10">
                  <a:txBody>
                    <a:bodyPr/>
                    <a:lstStyle/>
                    <a:p>
                      <a:pPr marR="38100">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北投股</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w="12700" cap="flat" cmpd="sng" algn="ctr">
                      <a:solidFill>
                        <a:srgbClr val="000000"/>
                      </a:solidFill>
                      <a:prstDash val="dash"/>
                      <a:round/>
                      <a:headEnd type="none" w="med" len="med"/>
                      <a:tailEnd type="none" w="med" len="med"/>
                    </a:lnT>
                    <a:lnB>
                      <a:noFill/>
                    </a:lnB>
                  </a:tcPr>
                </a:tc>
                <a:tc rowSpan="5">
                  <a:txBody>
                    <a:bodyPr/>
                    <a:lstStyle/>
                    <a:p>
                      <a:pPr marR="38100">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南投社</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w="12700" cap="flat" cmpd="sng" algn="ctr">
                      <a:solidFill>
                        <a:srgbClr val="000000"/>
                      </a:solidFill>
                      <a:prstDash val="dash"/>
                      <a:round/>
                      <a:headEnd type="none" w="med" len="med"/>
                      <a:tailEnd type="none" w="med" len="med"/>
                    </a:lnT>
                    <a:lnB>
                      <a:noFill/>
                    </a:lnB>
                  </a:tcPr>
                </a:tc>
                <a:tc rowSpan="5">
                  <a:txBody>
                    <a:bodyPr/>
                    <a:lstStyle/>
                    <a:p>
                      <a:pPr marR="38100">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通事吳天送、隘丁首潘八</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a:noFill/>
                    </a:lnB>
                  </a:tcPr>
                </a:tc>
                <a:tc rowSpan="11">
                  <a:txBody>
                    <a:bodyPr/>
                    <a:lstStyle/>
                    <a:p>
                      <a:pPr marR="38100">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北投股</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solid"/>
                      <a:round/>
                      <a:headEnd type="none" w="med" len="med"/>
                      <a:tailEnd type="none" w="med" len="med"/>
                    </a:lnB>
                  </a:tcPr>
                </a:tc>
                <a:tc rowSpan="11">
                  <a:txBody>
                    <a:bodyPr/>
                    <a:lstStyle/>
                    <a:p>
                      <a:pPr>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肆鬮北投（北投、南投、柴坑仔，眉裡等社）</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solid"/>
                      <a:round/>
                      <a:headEnd type="none" w="med" len="med"/>
                      <a:tailEnd type="none" w="med" len="med"/>
                    </a:lnB>
                  </a:tcPr>
                </a:tc>
                <a:tc rowSpan="11">
                  <a:txBody>
                    <a:bodyPr/>
                    <a:lstStyle/>
                    <a:p>
                      <a:pPr marR="91440" algn="r">
                        <a:lnSpc>
                          <a:spcPts val="1400"/>
                        </a:lnSpc>
                      </a:pPr>
                      <a:r>
                        <a:rPr lang="en-US" sz="700" kern="0">
                          <a:effectLst/>
                          <a:latin typeface="Calibri" panose="020F0502020204030204" pitchFamily="34" charset="0"/>
                          <a:cs typeface="Times New Roman" panose="02020603050405020304" pitchFamily="18" charset="0"/>
                        </a:rPr>
                        <a:t>152</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solid"/>
                      <a:round/>
                      <a:headEnd type="none" w="med" len="med"/>
                      <a:tailEnd type="none" w="med" len="med"/>
                    </a:lnB>
                  </a:tcPr>
                </a:tc>
                <a:tc rowSpan="11">
                  <a:txBody>
                    <a:bodyPr/>
                    <a:lstStyle/>
                    <a:p>
                      <a:pPr marR="38100" algn="r">
                        <a:lnSpc>
                          <a:spcPts val="1400"/>
                        </a:lnSpc>
                      </a:pPr>
                      <a:r>
                        <a:rPr lang="en-US" sz="700" kern="0">
                          <a:effectLst/>
                          <a:latin typeface="Calibri" panose="020F0502020204030204" pitchFamily="34" charset="0"/>
                          <a:cs typeface="Times New Roman" panose="02020603050405020304" pitchFamily="18" charset="0"/>
                        </a:rPr>
                        <a:t>43.18%</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pPr>
                      <a:r>
                        <a:rPr lang="en-US" sz="700" kern="0">
                          <a:effectLst/>
                          <a:latin typeface="Calibri" panose="020F0502020204030204" pitchFamily="34" charset="0"/>
                          <a:cs typeface="Times New Roman" panose="02020603050405020304" pitchFamily="18" charset="0"/>
                        </a:rPr>
                        <a:t>1</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北投、南投、柴坑仔社</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w="12700" cap="flat" cmpd="sng" algn="ctr">
                      <a:solidFill>
                        <a:srgbClr val="000000"/>
                      </a:solidFill>
                      <a:prstDash val="dash"/>
                      <a:round/>
                      <a:headEnd type="none" w="med" len="med"/>
                      <a:tailEnd type="none" w="med" len="med"/>
                    </a:lnT>
                    <a:lnB>
                      <a:noFill/>
                    </a:lnB>
                  </a:tcPr>
                </a:tc>
                <a:tc>
                  <a:txBody>
                    <a:bodyPr/>
                    <a:lstStyle/>
                    <a:p>
                      <a:pPr marR="106680" algn="r">
                        <a:lnSpc>
                          <a:spcPts val="1400"/>
                        </a:lnSpc>
                      </a:pPr>
                      <a:r>
                        <a:rPr lang="en-US" sz="700" kern="0">
                          <a:effectLst/>
                          <a:latin typeface="Calibri" panose="020F0502020204030204" pitchFamily="34" charset="0"/>
                          <a:cs typeface="Times New Roman" panose="02020603050405020304" pitchFamily="18" charset="0"/>
                        </a:rPr>
                        <a:t>15</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w="12700" cap="flat" cmpd="sng" algn="ctr">
                      <a:solidFill>
                        <a:srgbClr val="000000"/>
                      </a:solidFill>
                      <a:prstDash val="dash"/>
                      <a:round/>
                      <a:headEnd type="none" w="med" len="med"/>
                      <a:tailEnd type="none" w="med" len="med"/>
                    </a:lnT>
                    <a:lnB>
                      <a:noFill/>
                    </a:lnB>
                  </a:tcPr>
                </a:tc>
                <a:tc>
                  <a:txBody>
                    <a:bodyPr/>
                    <a:lstStyle/>
                    <a:p>
                      <a:pPr marR="38100" algn="r">
                        <a:lnSpc>
                          <a:spcPts val="1400"/>
                        </a:lnSpc>
                      </a:pPr>
                      <a:r>
                        <a:rPr lang="en-US" sz="700" kern="0">
                          <a:effectLst/>
                          <a:latin typeface="Calibri" panose="020F0502020204030204" pitchFamily="34" charset="0"/>
                          <a:cs typeface="Times New Roman" panose="02020603050405020304" pitchFamily="18" charset="0"/>
                        </a:rPr>
                        <a:t>4.26%</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w="12700" cap="flat" cmpd="sng" algn="ctr">
                      <a:solidFill>
                        <a:srgbClr val="000000"/>
                      </a:solidFill>
                      <a:prstDash val="dash"/>
                      <a:round/>
                      <a:headEnd type="none" w="med" len="med"/>
                      <a:tailEnd type="none" w="med" len="med"/>
                    </a:lnT>
                    <a:lnB>
                      <a:noFill/>
                    </a:lnB>
                  </a:tcPr>
                </a:tc>
                <a:tc rowSpan="11">
                  <a:txBody>
                    <a:bodyPr/>
                    <a:lstStyle/>
                    <a:p>
                      <a:pPr>
                        <a:lnSpc>
                          <a:spcPts val="1400"/>
                        </a:lnSpc>
                      </a:pPr>
                      <a:r>
                        <a:rPr lang="zh-TW" sz="700" kern="0" dirty="0">
                          <a:effectLst/>
                          <a:latin typeface="Times New Roman" panose="02020603050405020304" pitchFamily="18" charset="0"/>
                          <a:ea typeface="新細明體" panose="02020500000000000000" pitchFamily="18" charset="-120"/>
                          <a:cs typeface="Times New Roman" panose="02020603050405020304" pitchFamily="18" charset="0"/>
                        </a:rPr>
                        <a:t>東至公埔定南北大車路為界；西至溪界；南至阿里史份毗連，中定車路二丈為界；北至番社溝為界，從南而北刊分。</a:t>
                      </a:r>
                      <a:endParaRPr lang="zh-TW" sz="1000" kern="100" dirty="0">
                        <a:effectLst/>
                        <a:latin typeface="Calibri" panose="020F0502020204030204" pitchFamily="34" charset="0"/>
                        <a:cs typeface="Times New Roman" panose="02020603050405020304" pitchFamily="18" charset="0"/>
                      </a:endParaRPr>
                    </a:p>
                  </a:txBody>
                  <a:tcPr marL="14355" marR="14355" marT="0" marB="0">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032723"/>
                  </a:ext>
                </a:extLst>
              </a:tr>
              <a:tr h="145084">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nSpc>
                          <a:spcPts val="1400"/>
                        </a:lnSpc>
                      </a:pPr>
                      <a:r>
                        <a:rPr lang="en-US" sz="700" kern="0">
                          <a:effectLst/>
                          <a:latin typeface="Calibri" panose="020F0502020204030204" pitchFamily="34" charset="0"/>
                          <a:cs typeface="Times New Roman" panose="02020603050405020304" pitchFamily="18" charset="0"/>
                        </a:rPr>
                        <a:t>2</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仝上</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a:txBody>
                    <a:bodyPr/>
                    <a:lstStyle/>
                    <a:p>
                      <a:pPr marR="106680" algn="r">
                        <a:lnSpc>
                          <a:spcPts val="1400"/>
                        </a:lnSpc>
                      </a:pPr>
                      <a:r>
                        <a:rPr lang="en-US" sz="700" kern="0">
                          <a:effectLst/>
                          <a:latin typeface="Calibri" panose="020F0502020204030204" pitchFamily="34" charset="0"/>
                          <a:cs typeface="Times New Roman" panose="02020603050405020304" pitchFamily="18" charset="0"/>
                        </a:rPr>
                        <a:t>16</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a:txBody>
                    <a:bodyPr/>
                    <a:lstStyle/>
                    <a:p>
                      <a:pPr marR="38100" algn="r">
                        <a:lnSpc>
                          <a:spcPts val="1400"/>
                        </a:lnSpc>
                      </a:pPr>
                      <a:r>
                        <a:rPr lang="en-US" sz="700" kern="0">
                          <a:effectLst/>
                          <a:latin typeface="Calibri" panose="020F0502020204030204" pitchFamily="34" charset="0"/>
                          <a:cs typeface="Times New Roman" panose="02020603050405020304" pitchFamily="18" charset="0"/>
                        </a:rPr>
                        <a:t>4.55%</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vMerge="1">
                  <a:txBody>
                    <a:bodyPr/>
                    <a:lstStyle/>
                    <a:p>
                      <a:endParaRPr lang="zh-TW" altLang="en-US"/>
                    </a:p>
                  </a:txBody>
                  <a:tcPr/>
                </a:tc>
                <a:extLst>
                  <a:ext uri="{0D108BD9-81ED-4DB2-BD59-A6C34878D82A}">
                    <a16:rowId xmlns:a16="http://schemas.microsoft.com/office/drawing/2014/main" val="3513817135"/>
                  </a:ext>
                </a:extLst>
              </a:tr>
              <a:tr h="145084">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nSpc>
                          <a:spcPts val="1400"/>
                        </a:lnSpc>
                      </a:pPr>
                      <a:r>
                        <a:rPr lang="en-US" sz="700" kern="0">
                          <a:effectLst/>
                          <a:latin typeface="Calibri" panose="020F0502020204030204" pitchFamily="34" charset="0"/>
                          <a:cs typeface="Times New Roman" panose="02020603050405020304" pitchFamily="18" charset="0"/>
                        </a:rPr>
                        <a:t>3</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仝上</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a:txBody>
                    <a:bodyPr/>
                    <a:lstStyle/>
                    <a:p>
                      <a:pPr marR="106680" algn="r">
                        <a:lnSpc>
                          <a:spcPts val="1400"/>
                        </a:lnSpc>
                      </a:pPr>
                      <a:r>
                        <a:rPr lang="en-US" sz="700" kern="0">
                          <a:effectLst/>
                          <a:latin typeface="Calibri" panose="020F0502020204030204" pitchFamily="34" charset="0"/>
                          <a:cs typeface="Times New Roman" panose="02020603050405020304" pitchFamily="18" charset="0"/>
                        </a:rPr>
                        <a:t>16</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a:txBody>
                    <a:bodyPr/>
                    <a:lstStyle/>
                    <a:p>
                      <a:pPr marR="38100" algn="r">
                        <a:lnSpc>
                          <a:spcPts val="1400"/>
                        </a:lnSpc>
                      </a:pPr>
                      <a:r>
                        <a:rPr lang="en-US" sz="700" kern="0">
                          <a:effectLst/>
                          <a:latin typeface="Calibri" panose="020F0502020204030204" pitchFamily="34" charset="0"/>
                          <a:cs typeface="Times New Roman" panose="02020603050405020304" pitchFamily="18" charset="0"/>
                        </a:rPr>
                        <a:t>4.55%</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vMerge="1">
                  <a:txBody>
                    <a:bodyPr/>
                    <a:lstStyle/>
                    <a:p>
                      <a:endParaRPr lang="zh-TW" altLang="en-US"/>
                    </a:p>
                  </a:txBody>
                  <a:tcPr/>
                </a:tc>
                <a:extLst>
                  <a:ext uri="{0D108BD9-81ED-4DB2-BD59-A6C34878D82A}">
                    <a16:rowId xmlns:a16="http://schemas.microsoft.com/office/drawing/2014/main" val="3055251849"/>
                  </a:ext>
                </a:extLst>
              </a:tr>
              <a:tr h="145084">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nSpc>
                          <a:spcPts val="1400"/>
                        </a:lnSpc>
                      </a:pPr>
                      <a:r>
                        <a:rPr lang="en-US" sz="700" kern="0">
                          <a:effectLst/>
                          <a:latin typeface="Calibri" panose="020F0502020204030204" pitchFamily="34" charset="0"/>
                          <a:cs typeface="Times New Roman" panose="02020603050405020304" pitchFamily="18" charset="0"/>
                        </a:rPr>
                        <a:t>4</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仝上</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a:txBody>
                    <a:bodyPr/>
                    <a:lstStyle/>
                    <a:p>
                      <a:pPr marR="106680" algn="r">
                        <a:lnSpc>
                          <a:spcPts val="1400"/>
                        </a:lnSpc>
                      </a:pPr>
                      <a:r>
                        <a:rPr lang="en-US" sz="700" kern="0">
                          <a:effectLst/>
                          <a:latin typeface="Calibri" panose="020F0502020204030204" pitchFamily="34" charset="0"/>
                          <a:cs typeface="Times New Roman" panose="02020603050405020304" pitchFamily="18" charset="0"/>
                        </a:rPr>
                        <a:t>16</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a:txBody>
                    <a:bodyPr/>
                    <a:lstStyle/>
                    <a:p>
                      <a:pPr marR="38100" algn="r">
                        <a:lnSpc>
                          <a:spcPts val="1400"/>
                        </a:lnSpc>
                      </a:pPr>
                      <a:r>
                        <a:rPr lang="en-US" sz="700" kern="0">
                          <a:effectLst/>
                          <a:latin typeface="Calibri" panose="020F0502020204030204" pitchFamily="34" charset="0"/>
                          <a:cs typeface="Times New Roman" panose="02020603050405020304" pitchFamily="18" charset="0"/>
                        </a:rPr>
                        <a:t>4.55%</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vMerge="1">
                  <a:txBody>
                    <a:bodyPr/>
                    <a:lstStyle/>
                    <a:p>
                      <a:endParaRPr lang="zh-TW" altLang="en-US"/>
                    </a:p>
                  </a:txBody>
                  <a:tcPr/>
                </a:tc>
                <a:extLst>
                  <a:ext uri="{0D108BD9-81ED-4DB2-BD59-A6C34878D82A}">
                    <a16:rowId xmlns:a16="http://schemas.microsoft.com/office/drawing/2014/main" val="3149814210"/>
                  </a:ext>
                </a:extLst>
              </a:tr>
              <a:tr h="145084">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nSpc>
                          <a:spcPts val="1400"/>
                        </a:lnSpc>
                      </a:pPr>
                      <a:r>
                        <a:rPr lang="en-US" sz="700" kern="0">
                          <a:effectLst/>
                          <a:latin typeface="Calibri" panose="020F0502020204030204" pitchFamily="34" charset="0"/>
                          <a:cs typeface="Times New Roman" panose="02020603050405020304" pitchFamily="18" charset="0"/>
                        </a:rPr>
                        <a:t>5</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仝上</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a:txBody>
                    <a:bodyPr/>
                    <a:lstStyle/>
                    <a:p>
                      <a:pPr marR="106680" algn="r">
                        <a:lnSpc>
                          <a:spcPts val="1400"/>
                        </a:lnSpc>
                      </a:pPr>
                      <a:r>
                        <a:rPr lang="en-US" sz="700" kern="0">
                          <a:effectLst/>
                          <a:latin typeface="Calibri" panose="020F0502020204030204" pitchFamily="34" charset="0"/>
                          <a:cs typeface="Times New Roman" panose="02020603050405020304" pitchFamily="18" charset="0"/>
                        </a:rPr>
                        <a:t>15</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a:txBody>
                    <a:bodyPr/>
                    <a:lstStyle/>
                    <a:p>
                      <a:pPr marR="38100" algn="r">
                        <a:lnSpc>
                          <a:spcPts val="1400"/>
                        </a:lnSpc>
                      </a:pPr>
                      <a:r>
                        <a:rPr lang="en-US" sz="700" kern="0">
                          <a:effectLst/>
                          <a:latin typeface="Calibri" panose="020F0502020204030204" pitchFamily="34" charset="0"/>
                          <a:cs typeface="Times New Roman" panose="02020603050405020304" pitchFamily="18" charset="0"/>
                        </a:rPr>
                        <a:t>4.26%</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vMerge="1">
                  <a:txBody>
                    <a:bodyPr/>
                    <a:lstStyle/>
                    <a:p>
                      <a:endParaRPr lang="zh-TW" altLang="en-US"/>
                    </a:p>
                  </a:txBody>
                  <a:tcPr/>
                </a:tc>
                <a:extLst>
                  <a:ext uri="{0D108BD9-81ED-4DB2-BD59-A6C34878D82A}">
                    <a16:rowId xmlns:a16="http://schemas.microsoft.com/office/drawing/2014/main" val="329271313"/>
                  </a:ext>
                </a:extLst>
              </a:tr>
              <a:tr h="145084">
                <a:tc vMerge="1">
                  <a:txBody>
                    <a:bodyPr/>
                    <a:lstStyle/>
                    <a:p>
                      <a:endParaRPr lang="zh-TW" altLang="en-US"/>
                    </a:p>
                  </a:txBody>
                  <a:tcPr/>
                </a:tc>
                <a:tc rowSpan="5">
                  <a:txBody>
                    <a:bodyPr/>
                    <a:lstStyle/>
                    <a:p>
                      <a:pPr marR="38100">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北投社</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rowSpan="5">
                  <a:txBody>
                    <a:bodyPr/>
                    <a:lstStyle/>
                    <a:p>
                      <a:pPr marR="38100">
                        <a:lnSpc>
                          <a:spcPts val="1400"/>
                        </a:lnSpc>
                      </a:pPr>
                      <a:r>
                        <a:rPr lang="zh-TW" sz="700" kern="0" dirty="0">
                          <a:effectLst/>
                          <a:latin typeface="Times New Roman" panose="02020603050405020304" pitchFamily="18" charset="0"/>
                          <a:ea typeface="新細明體" panose="02020500000000000000" pitchFamily="18" charset="-120"/>
                          <a:cs typeface="Times New Roman" panose="02020603050405020304" pitchFamily="18" charset="0"/>
                        </a:rPr>
                        <a:t>通事余猫尉、土目金龍、淡連順、原屯弁乃猫詩、社主朗買奕、羅良、蕭榮</a:t>
                      </a:r>
                      <a:endParaRPr lang="zh-TW" sz="1000" kern="100" dirty="0">
                        <a:effectLst/>
                        <a:latin typeface="Calibri" panose="020F0502020204030204" pitchFamily="34" charset="0"/>
                        <a:cs typeface="Times New Roman" panose="02020603050405020304" pitchFamily="18" charset="0"/>
                      </a:endParaRPr>
                    </a:p>
                  </a:txBody>
                  <a:tcPr marL="14355" marR="14355" marT="0" marB="0" anchor="ctr">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nSpc>
                          <a:spcPts val="1400"/>
                        </a:lnSpc>
                      </a:pPr>
                      <a:r>
                        <a:rPr lang="en-US" sz="700" kern="0">
                          <a:effectLst/>
                          <a:latin typeface="Calibri" panose="020F0502020204030204" pitchFamily="34" charset="0"/>
                          <a:cs typeface="Times New Roman" panose="02020603050405020304" pitchFamily="18" charset="0"/>
                        </a:rPr>
                        <a:t>6</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仝上</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a:txBody>
                    <a:bodyPr/>
                    <a:lstStyle/>
                    <a:p>
                      <a:pPr marR="106680" algn="r">
                        <a:lnSpc>
                          <a:spcPts val="1400"/>
                        </a:lnSpc>
                      </a:pPr>
                      <a:r>
                        <a:rPr lang="en-US" sz="700" kern="0">
                          <a:effectLst/>
                          <a:latin typeface="Calibri" panose="020F0502020204030204" pitchFamily="34" charset="0"/>
                          <a:cs typeface="Times New Roman" panose="02020603050405020304" pitchFamily="18" charset="0"/>
                        </a:rPr>
                        <a:t>16</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a:txBody>
                    <a:bodyPr/>
                    <a:lstStyle/>
                    <a:p>
                      <a:pPr marR="38100" algn="r">
                        <a:lnSpc>
                          <a:spcPts val="1400"/>
                        </a:lnSpc>
                      </a:pPr>
                      <a:r>
                        <a:rPr lang="en-US" sz="700" kern="0">
                          <a:effectLst/>
                          <a:latin typeface="Calibri" panose="020F0502020204030204" pitchFamily="34" charset="0"/>
                          <a:cs typeface="Times New Roman" panose="02020603050405020304" pitchFamily="18" charset="0"/>
                        </a:rPr>
                        <a:t>4.55%</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vMerge="1">
                  <a:txBody>
                    <a:bodyPr/>
                    <a:lstStyle/>
                    <a:p>
                      <a:endParaRPr lang="zh-TW" altLang="en-US"/>
                    </a:p>
                  </a:txBody>
                  <a:tcPr/>
                </a:tc>
                <a:extLst>
                  <a:ext uri="{0D108BD9-81ED-4DB2-BD59-A6C34878D82A}">
                    <a16:rowId xmlns:a16="http://schemas.microsoft.com/office/drawing/2014/main" val="4018514073"/>
                  </a:ext>
                </a:extLst>
              </a:tr>
              <a:tr h="145084">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nSpc>
                          <a:spcPts val="1400"/>
                        </a:lnSpc>
                      </a:pPr>
                      <a:r>
                        <a:rPr lang="en-US" sz="700" kern="0">
                          <a:effectLst/>
                          <a:latin typeface="Calibri" panose="020F0502020204030204" pitchFamily="34" charset="0"/>
                          <a:cs typeface="Times New Roman" panose="02020603050405020304" pitchFamily="18" charset="0"/>
                        </a:rPr>
                        <a:t>7</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仝上</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a:txBody>
                    <a:bodyPr/>
                    <a:lstStyle/>
                    <a:p>
                      <a:pPr marR="106680" algn="r">
                        <a:lnSpc>
                          <a:spcPts val="1400"/>
                        </a:lnSpc>
                      </a:pPr>
                      <a:r>
                        <a:rPr lang="en-US" sz="700" kern="0">
                          <a:effectLst/>
                          <a:latin typeface="Calibri" panose="020F0502020204030204" pitchFamily="34" charset="0"/>
                          <a:cs typeface="Times New Roman" panose="02020603050405020304" pitchFamily="18" charset="0"/>
                        </a:rPr>
                        <a:t>16</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a:txBody>
                    <a:bodyPr/>
                    <a:lstStyle/>
                    <a:p>
                      <a:pPr marR="38100" algn="r">
                        <a:lnSpc>
                          <a:spcPts val="1400"/>
                        </a:lnSpc>
                      </a:pPr>
                      <a:r>
                        <a:rPr lang="en-US" sz="700" kern="0">
                          <a:effectLst/>
                          <a:latin typeface="Calibri" panose="020F0502020204030204" pitchFamily="34" charset="0"/>
                          <a:cs typeface="Times New Roman" panose="02020603050405020304" pitchFamily="18" charset="0"/>
                        </a:rPr>
                        <a:t>4.55%</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vMerge="1">
                  <a:txBody>
                    <a:bodyPr/>
                    <a:lstStyle/>
                    <a:p>
                      <a:endParaRPr lang="zh-TW" altLang="en-US"/>
                    </a:p>
                  </a:txBody>
                  <a:tcPr/>
                </a:tc>
                <a:extLst>
                  <a:ext uri="{0D108BD9-81ED-4DB2-BD59-A6C34878D82A}">
                    <a16:rowId xmlns:a16="http://schemas.microsoft.com/office/drawing/2014/main" val="2294995652"/>
                  </a:ext>
                </a:extLst>
              </a:tr>
              <a:tr h="145084">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nSpc>
                          <a:spcPts val="1400"/>
                        </a:lnSpc>
                      </a:pPr>
                      <a:r>
                        <a:rPr lang="en-US" sz="700" kern="0">
                          <a:effectLst/>
                          <a:latin typeface="Calibri" panose="020F0502020204030204" pitchFamily="34" charset="0"/>
                          <a:cs typeface="Times New Roman" panose="02020603050405020304" pitchFamily="18" charset="0"/>
                        </a:rPr>
                        <a:t>8</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仝上</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a:txBody>
                    <a:bodyPr/>
                    <a:lstStyle/>
                    <a:p>
                      <a:pPr marR="106680" algn="r">
                        <a:lnSpc>
                          <a:spcPts val="1400"/>
                        </a:lnSpc>
                      </a:pPr>
                      <a:r>
                        <a:rPr lang="en-US" sz="700" kern="0">
                          <a:effectLst/>
                          <a:latin typeface="Calibri" panose="020F0502020204030204" pitchFamily="34" charset="0"/>
                          <a:cs typeface="Times New Roman" panose="02020603050405020304" pitchFamily="18" charset="0"/>
                        </a:rPr>
                        <a:t>16</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a:txBody>
                    <a:bodyPr/>
                    <a:lstStyle/>
                    <a:p>
                      <a:pPr marR="38100" algn="r">
                        <a:lnSpc>
                          <a:spcPts val="1400"/>
                        </a:lnSpc>
                      </a:pPr>
                      <a:r>
                        <a:rPr lang="en-US" sz="700" kern="0">
                          <a:effectLst/>
                          <a:latin typeface="Calibri" panose="020F0502020204030204" pitchFamily="34" charset="0"/>
                          <a:cs typeface="Times New Roman" panose="02020603050405020304" pitchFamily="18" charset="0"/>
                        </a:rPr>
                        <a:t>4.55%</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vMerge="1">
                  <a:txBody>
                    <a:bodyPr/>
                    <a:lstStyle/>
                    <a:p>
                      <a:endParaRPr lang="zh-TW" altLang="en-US"/>
                    </a:p>
                  </a:txBody>
                  <a:tcPr/>
                </a:tc>
                <a:extLst>
                  <a:ext uri="{0D108BD9-81ED-4DB2-BD59-A6C34878D82A}">
                    <a16:rowId xmlns:a16="http://schemas.microsoft.com/office/drawing/2014/main" val="1766009583"/>
                  </a:ext>
                </a:extLst>
              </a:tr>
              <a:tr h="145084">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nSpc>
                          <a:spcPts val="1400"/>
                        </a:lnSpc>
                      </a:pPr>
                      <a:r>
                        <a:rPr lang="en-US" sz="700" kern="0">
                          <a:effectLst/>
                          <a:latin typeface="Calibri" panose="020F0502020204030204" pitchFamily="34" charset="0"/>
                          <a:cs typeface="Times New Roman" panose="02020603050405020304" pitchFamily="18" charset="0"/>
                        </a:rPr>
                        <a:t>9</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仝上</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a:txBody>
                    <a:bodyPr/>
                    <a:lstStyle/>
                    <a:p>
                      <a:pPr marR="106680" algn="r">
                        <a:lnSpc>
                          <a:spcPts val="1400"/>
                        </a:lnSpc>
                      </a:pPr>
                      <a:r>
                        <a:rPr lang="en-US" sz="700" kern="0">
                          <a:effectLst/>
                          <a:latin typeface="Calibri" panose="020F0502020204030204" pitchFamily="34" charset="0"/>
                          <a:cs typeface="Times New Roman" panose="02020603050405020304" pitchFamily="18" charset="0"/>
                        </a:rPr>
                        <a:t>16</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a:txBody>
                    <a:bodyPr/>
                    <a:lstStyle/>
                    <a:p>
                      <a:pPr marR="38100" algn="r">
                        <a:lnSpc>
                          <a:spcPts val="1400"/>
                        </a:lnSpc>
                      </a:pPr>
                      <a:r>
                        <a:rPr lang="en-US" sz="700" kern="0">
                          <a:effectLst/>
                          <a:latin typeface="Calibri" panose="020F0502020204030204" pitchFamily="34" charset="0"/>
                          <a:cs typeface="Times New Roman" panose="02020603050405020304" pitchFamily="18" charset="0"/>
                        </a:rPr>
                        <a:t>4.55%</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vMerge="1">
                  <a:txBody>
                    <a:bodyPr/>
                    <a:lstStyle/>
                    <a:p>
                      <a:endParaRPr lang="zh-TW" altLang="en-US"/>
                    </a:p>
                  </a:txBody>
                  <a:tcPr/>
                </a:tc>
                <a:extLst>
                  <a:ext uri="{0D108BD9-81ED-4DB2-BD59-A6C34878D82A}">
                    <a16:rowId xmlns:a16="http://schemas.microsoft.com/office/drawing/2014/main" val="3431654906"/>
                  </a:ext>
                </a:extLst>
              </a:tr>
              <a:tr h="145084">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nSpc>
                          <a:spcPts val="1400"/>
                        </a:lnSpc>
                      </a:pPr>
                      <a:r>
                        <a:rPr lang="en-US" sz="700" kern="0">
                          <a:effectLst/>
                          <a:latin typeface="Calibri" panose="020F0502020204030204" pitchFamily="34" charset="0"/>
                          <a:cs typeface="Times New Roman" panose="02020603050405020304" pitchFamily="18" charset="0"/>
                        </a:rPr>
                        <a:t>10</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仝上</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a:txBody>
                    <a:bodyPr/>
                    <a:lstStyle/>
                    <a:p>
                      <a:pPr marR="106680" algn="r">
                        <a:lnSpc>
                          <a:spcPts val="1400"/>
                        </a:lnSpc>
                      </a:pPr>
                      <a:r>
                        <a:rPr lang="en-US" sz="700" kern="0">
                          <a:effectLst/>
                          <a:latin typeface="Calibri" panose="020F0502020204030204" pitchFamily="34" charset="0"/>
                          <a:cs typeface="Times New Roman" panose="02020603050405020304" pitchFamily="18" charset="0"/>
                        </a:rPr>
                        <a:t>10</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a:txBody>
                    <a:bodyPr/>
                    <a:lstStyle/>
                    <a:p>
                      <a:pPr marR="38100" algn="r">
                        <a:lnSpc>
                          <a:spcPts val="1400"/>
                        </a:lnSpc>
                      </a:pPr>
                      <a:r>
                        <a:rPr lang="en-US" sz="700" kern="0">
                          <a:effectLst/>
                          <a:latin typeface="Calibri" panose="020F0502020204030204" pitchFamily="34" charset="0"/>
                          <a:cs typeface="Times New Roman" panose="02020603050405020304" pitchFamily="18" charset="0"/>
                        </a:rPr>
                        <a:t>2.84%</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vMerge="1">
                  <a:txBody>
                    <a:bodyPr/>
                    <a:lstStyle/>
                    <a:p>
                      <a:endParaRPr lang="zh-TW" altLang="en-US"/>
                    </a:p>
                  </a:txBody>
                  <a:tcPr/>
                </a:tc>
                <a:extLst>
                  <a:ext uri="{0D108BD9-81ED-4DB2-BD59-A6C34878D82A}">
                    <a16:rowId xmlns:a16="http://schemas.microsoft.com/office/drawing/2014/main" val="2296217236"/>
                  </a:ext>
                </a:extLst>
              </a:tr>
              <a:tr h="147648">
                <a:tc>
                  <a:txBody>
                    <a:bodyPr/>
                    <a:lstStyle/>
                    <a:p>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nSpc>
                          <a:spcPts val="1400"/>
                        </a:lnSpc>
                      </a:pPr>
                      <a:r>
                        <a:rPr lang="en-US" sz="700" kern="0">
                          <a:effectLst/>
                          <a:latin typeface="Calibri" panose="020F0502020204030204" pitchFamily="34" charset="0"/>
                          <a:cs typeface="Times New Roman" panose="02020603050405020304" pitchFamily="18" charset="0"/>
                        </a:rPr>
                        <a:t>11</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眉裡社</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R="106680" algn="r">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人未到</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w="12700" cap="flat" cmpd="sng" algn="ctr">
                      <a:solidFill>
                        <a:srgbClr val="000000"/>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363410278"/>
                  </a:ext>
                </a:extLst>
              </a:tr>
              <a:tr h="147648">
                <a:tc>
                  <a:txBody>
                    <a:bodyPr/>
                    <a:lstStyle/>
                    <a:p>
                      <a:endParaRPr lang="zh-TW" sz="1000" kern="100" dirty="0">
                        <a:effectLst/>
                        <a:latin typeface="Calibri" panose="020F0502020204030204" pitchFamily="34" charset="0"/>
                        <a:cs typeface="Times New Roman" panose="02020603050405020304" pitchFamily="18" charset="0"/>
                      </a:endParaRPr>
                    </a:p>
                  </a:txBody>
                  <a:tcPr marL="14355" marR="14355" marT="0" marB="0" anchor="ctr">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zh-TW" sz="1000" kern="100">
                        <a:effectLst/>
                        <a:latin typeface="Calibri" panose="020F0502020204030204" pitchFamily="34" charset="0"/>
                        <a:cs typeface="Times New Roman" panose="02020603050405020304" pitchFamily="18" charset="0"/>
                      </a:endParaRPr>
                    </a:p>
                  </a:txBody>
                  <a:tcPr marL="14355" marR="14355"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四大鬮合計</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R="91440" algn="r">
                        <a:lnSpc>
                          <a:spcPts val="1400"/>
                        </a:lnSpc>
                      </a:pPr>
                      <a:r>
                        <a:rPr lang="en-US" sz="700" kern="0">
                          <a:effectLst/>
                          <a:latin typeface="Calibri" panose="020F0502020204030204" pitchFamily="34" charset="0"/>
                          <a:cs typeface="Times New Roman" panose="02020603050405020304" pitchFamily="18" charset="0"/>
                        </a:rPr>
                        <a:t>352</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R="38100" algn="r">
                        <a:lnSpc>
                          <a:spcPts val="1400"/>
                        </a:lnSpc>
                      </a:pPr>
                      <a:r>
                        <a:rPr lang="en-US" sz="700" kern="0">
                          <a:effectLst/>
                          <a:latin typeface="Calibri" panose="020F0502020204030204" pitchFamily="34" charset="0"/>
                          <a:cs typeface="Times New Roman" panose="02020603050405020304" pitchFamily="18" charset="0"/>
                        </a:rPr>
                        <a:t>100.00%</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R="106680" algn="r">
                        <a:lnSpc>
                          <a:spcPts val="1400"/>
                        </a:lnSpc>
                      </a:pPr>
                      <a:r>
                        <a:rPr lang="en-US" sz="700" kern="0">
                          <a:effectLst/>
                          <a:latin typeface="Calibri" panose="020F0502020204030204" pitchFamily="34" charset="0"/>
                          <a:cs typeface="Times New Roman" panose="02020603050405020304" pitchFamily="18" charset="0"/>
                        </a:rPr>
                        <a:t>352</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R="38100" algn="r">
                        <a:lnSpc>
                          <a:spcPts val="1400"/>
                        </a:lnSpc>
                      </a:pPr>
                      <a:r>
                        <a:rPr lang="en-US" sz="700" kern="0">
                          <a:effectLst/>
                          <a:latin typeface="Calibri" panose="020F0502020204030204" pitchFamily="34" charset="0"/>
                          <a:cs typeface="Times New Roman" panose="02020603050405020304" pitchFamily="18" charset="0"/>
                        </a:rPr>
                        <a:t>100.00%</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zh-TW" sz="1000" kern="100" dirty="0">
                        <a:effectLst/>
                        <a:latin typeface="Calibri" panose="020F0502020204030204" pitchFamily="34" charset="0"/>
                        <a:cs typeface="Times New Roman" panose="02020603050405020304" pitchFamily="18" charset="0"/>
                      </a:endParaRPr>
                    </a:p>
                  </a:txBody>
                  <a:tcPr marL="14355" marR="14355" marT="0" marB="0">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9476872"/>
                  </a:ext>
                </a:extLst>
              </a:tr>
            </a:tbl>
          </a:graphicData>
        </a:graphic>
      </p:graphicFrame>
      <p:sp>
        <p:nvSpPr>
          <p:cNvPr id="7" name="文字方塊 6"/>
          <p:cNvSpPr txBox="1"/>
          <p:nvPr/>
        </p:nvSpPr>
        <p:spPr>
          <a:xfrm>
            <a:off x="2267744" y="81471"/>
            <a:ext cx="4824536" cy="307777"/>
          </a:xfrm>
          <a:prstGeom prst="rect">
            <a:avLst/>
          </a:prstGeom>
          <a:noFill/>
        </p:spPr>
        <p:txBody>
          <a:bodyPr wrap="square" rtlCol="0" anchor="ctr">
            <a:spAutoFit/>
          </a:bodyPr>
          <a:lstStyle/>
          <a:p>
            <a:r>
              <a:rPr lang="zh-TW" altLang="zh-TW" sz="1400" dirty="0"/>
              <a:t>四大股刊分</a:t>
            </a:r>
            <a:r>
              <a:rPr lang="zh-TW" altLang="zh-TW" sz="1400" dirty="0">
                <a:solidFill>
                  <a:srgbClr val="FF0000"/>
                </a:solidFill>
              </a:rPr>
              <a:t>福鼎金埔地</a:t>
            </a:r>
            <a:r>
              <a:rPr lang="zh-TW" altLang="zh-TW" sz="1400" dirty="0"/>
              <a:t>之社名、鬮次及份數（道光三年二月）</a:t>
            </a:r>
            <a:endParaRPr lang="zh-TW" altLang="en-US" sz="1400" dirty="0"/>
          </a:p>
        </p:txBody>
      </p:sp>
    </p:spTree>
    <p:extLst>
      <p:ext uri="{BB962C8B-B14F-4D97-AF65-F5344CB8AC3E}">
        <p14:creationId xmlns:p14="http://schemas.microsoft.com/office/powerpoint/2010/main" val="3390005243"/>
      </p:ext>
    </p:extLst>
  </p:cSld>
  <p:clrMapOvr>
    <a:overrideClrMapping bg1="lt1" tx1="dk1" bg2="lt2" tx2="dk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8" name="表格 7"/>
          <p:cNvGraphicFramePr>
            <a:graphicFrameLocks noGrp="1"/>
          </p:cNvGraphicFramePr>
          <p:nvPr>
            <p:extLst>
              <p:ext uri="{D42A27DB-BD31-4B8C-83A1-F6EECF244321}">
                <p14:modId xmlns:p14="http://schemas.microsoft.com/office/powerpoint/2010/main" val="2803729493"/>
              </p:ext>
            </p:extLst>
          </p:nvPr>
        </p:nvGraphicFramePr>
        <p:xfrm>
          <a:off x="539551" y="393640"/>
          <a:ext cx="8604449" cy="6324974"/>
        </p:xfrm>
        <a:graphic>
          <a:graphicData uri="http://schemas.openxmlformats.org/drawingml/2006/table">
            <a:tbl>
              <a:tblPr firstRow="1" firstCol="1" bandRow="1"/>
              <a:tblGrid>
                <a:gridCol w="2008278">
                  <a:extLst>
                    <a:ext uri="{9D8B030D-6E8A-4147-A177-3AD203B41FA5}">
                      <a16:colId xmlns:a16="http://schemas.microsoft.com/office/drawing/2014/main" val="3334224063"/>
                    </a:ext>
                  </a:extLst>
                </a:gridCol>
                <a:gridCol w="784727">
                  <a:extLst>
                    <a:ext uri="{9D8B030D-6E8A-4147-A177-3AD203B41FA5}">
                      <a16:colId xmlns:a16="http://schemas.microsoft.com/office/drawing/2014/main" val="242104539"/>
                    </a:ext>
                  </a:extLst>
                </a:gridCol>
                <a:gridCol w="351062">
                  <a:extLst>
                    <a:ext uri="{9D8B030D-6E8A-4147-A177-3AD203B41FA5}">
                      <a16:colId xmlns:a16="http://schemas.microsoft.com/office/drawing/2014/main" val="693091016"/>
                    </a:ext>
                  </a:extLst>
                </a:gridCol>
                <a:gridCol w="351062">
                  <a:extLst>
                    <a:ext uri="{9D8B030D-6E8A-4147-A177-3AD203B41FA5}">
                      <a16:colId xmlns:a16="http://schemas.microsoft.com/office/drawing/2014/main" val="3083224630"/>
                    </a:ext>
                  </a:extLst>
                </a:gridCol>
                <a:gridCol w="523150">
                  <a:extLst>
                    <a:ext uri="{9D8B030D-6E8A-4147-A177-3AD203B41FA5}">
                      <a16:colId xmlns:a16="http://schemas.microsoft.com/office/drawing/2014/main" val="3765234965"/>
                    </a:ext>
                  </a:extLst>
                </a:gridCol>
                <a:gridCol w="524871">
                  <a:extLst>
                    <a:ext uri="{9D8B030D-6E8A-4147-A177-3AD203B41FA5}">
                      <a16:colId xmlns:a16="http://schemas.microsoft.com/office/drawing/2014/main" val="3599125807"/>
                    </a:ext>
                  </a:extLst>
                </a:gridCol>
                <a:gridCol w="524871">
                  <a:extLst>
                    <a:ext uri="{9D8B030D-6E8A-4147-A177-3AD203B41FA5}">
                      <a16:colId xmlns:a16="http://schemas.microsoft.com/office/drawing/2014/main" val="1111241696"/>
                    </a:ext>
                  </a:extLst>
                </a:gridCol>
                <a:gridCol w="3536428">
                  <a:extLst>
                    <a:ext uri="{9D8B030D-6E8A-4147-A177-3AD203B41FA5}">
                      <a16:colId xmlns:a16="http://schemas.microsoft.com/office/drawing/2014/main" val="2292517678"/>
                    </a:ext>
                  </a:extLst>
                </a:gridCol>
              </a:tblGrid>
              <a:tr h="286792">
                <a:tc>
                  <a:txBody>
                    <a:bodyPr/>
                    <a:lstStyle/>
                    <a:p>
                      <a:pPr algn="just">
                        <a:lnSpc>
                          <a:spcPts val="1400"/>
                        </a:lnSpc>
                        <a:spcAft>
                          <a:spcPts val="0"/>
                        </a:spcAft>
                      </a:pPr>
                      <a:r>
                        <a:rPr lang="zh-TW" sz="700" kern="0" dirty="0">
                          <a:effectLst/>
                          <a:latin typeface="Times New Roman" panose="02020603050405020304" pitchFamily="18" charset="0"/>
                          <a:ea typeface="新細明體" panose="02020500000000000000" pitchFamily="18" charset="-120"/>
                          <a:cs typeface="Times New Roman" panose="02020603050405020304" pitchFamily="18" charset="0"/>
                        </a:rPr>
                        <a:t>地塊</a:t>
                      </a:r>
                      <a:endParaRPr lang="zh-TW" sz="9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spcAft>
                          <a:spcPts val="0"/>
                        </a:spcAft>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分地時間</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000"/>
                        </a:lnSpc>
                        <a:spcAft>
                          <a:spcPts val="0"/>
                        </a:spcAft>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每股</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p>
                      <a:pPr algn="ctr">
                        <a:lnSpc>
                          <a:spcPts val="1000"/>
                        </a:lnSpc>
                        <a:spcAft>
                          <a:spcPts val="0"/>
                        </a:spcAft>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面積</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spcAft>
                          <a:spcPts val="0"/>
                        </a:spcAft>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份數</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spcAft>
                          <a:spcPts val="0"/>
                        </a:spcAft>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每份面積</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spcAft>
                          <a:spcPts val="0"/>
                        </a:spcAft>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面積</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200" algn="just">
                        <a:lnSpc>
                          <a:spcPts val="1000"/>
                        </a:lnSpc>
                        <a:spcAft>
                          <a:spcPts val="0"/>
                        </a:spcAft>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實測可</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p>
                      <a:pPr marL="76200" algn="just">
                        <a:lnSpc>
                          <a:spcPts val="1000"/>
                        </a:lnSpc>
                        <a:spcAft>
                          <a:spcPts val="0"/>
                        </a:spcAft>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耕面積</a:t>
                      </a:r>
                      <a:r>
                        <a:rPr lang="en-US" sz="700" kern="0" baseline="30000">
                          <a:effectLst/>
                          <a:latin typeface="Times New Roman" panose="02020603050405020304" pitchFamily="18" charset="0"/>
                          <a:ea typeface="新細明體" panose="02020500000000000000" pitchFamily="18" charset="-120"/>
                          <a:cs typeface="Times New Roman" panose="02020603050405020304" pitchFamily="18" charset="0"/>
                        </a:rPr>
                        <a:t>a</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spcAft>
                          <a:spcPts val="0"/>
                        </a:spcAft>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四至</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4593100"/>
                  </a:ext>
                </a:extLst>
              </a:tr>
              <a:tr h="200754">
                <a:tc>
                  <a:txBody>
                    <a:bodyPr/>
                    <a:lstStyle/>
                    <a:p>
                      <a:pPr algn="just">
                        <a:lnSpc>
                          <a:spcPts val="1400"/>
                        </a:lnSpc>
                        <a:spcAft>
                          <a:spcPts val="0"/>
                        </a:spcAft>
                      </a:pPr>
                      <a:r>
                        <a:rPr lang="zh-TW" sz="700" b="1" kern="0">
                          <a:effectLst/>
                          <a:latin typeface="Times New Roman" panose="02020603050405020304" pitchFamily="18" charset="0"/>
                          <a:ea typeface="新細明體" panose="02020500000000000000" pitchFamily="18" charset="-120"/>
                          <a:cs typeface="Times New Roman" panose="02020603050405020304" pitchFamily="18" charset="0"/>
                        </a:rPr>
                        <a:t>一、埔裡社地</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235865710"/>
                  </a:ext>
                </a:extLst>
              </a:tr>
              <a:tr h="200754">
                <a:tc>
                  <a:txBody>
                    <a:bodyPr/>
                    <a:lstStyle/>
                    <a:p>
                      <a:pPr marL="76200" algn="just">
                        <a:lnSpc>
                          <a:spcPts val="1400"/>
                        </a:lnSpc>
                        <a:spcAft>
                          <a:spcPts val="0"/>
                        </a:spcAft>
                      </a:pPr>
                      <a:r>
                        <a:rPr lang="zh-TW" sz="700" b="1" i="1" kern="0">
                          <a:effectLst/>
                          <a:latin typeface="Times New Roman" panose="02020603050405020304" pitchFamily="18" charset="0"/>
                          <a:ea typeface="新細明體" panose="02020500000000000000" pitchFamily="18" charset="-120"/>
                          <a:cs typeface="Times New Roman" panose="02020603050405020304" pitchFamily="18" charset="0"/>
                        </a:rPr>
                        <a:t>埔南</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pPr algn="just">
                        <a:lnSpc>
                          <a:spcPts val="1400"/>
                        </a:lnSpc>
                        <a:spcAft>
                          <a:spcPts val="0"/>
                        </a:spcAft>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西至溪界，東至山腳，北至番社溝，南至山腳</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extLst>
                  <a:ext uri="{0D108BD9-81ED-4DB2-BD59-A6C34878D82A}">
                    <a16:rowId xmlns:a16="http://schemas.microsoft.com/office/drawing/2014/main" val="822883523"/>
                  </a:ext>
                </a:extLst>
              </a:tr>
              <a:tr h="200754">
                <a:tc>
                  <a:txBody>
                    <a:bodyPr/>
                    <a:lstStyle/>
                    <a:p>
                      <a:pPr marL="152400" algn="just">
                        <a:lnSpc>
                          <a:spcPts val="1400"/>
                        </a:lnSpc>
                        <a:spcAft>
                          <a:spcPts val="0"/>
                        </a:spcAft>
                      </a:pPr>
                      <a:r>
                        <a:rPr lang="zh-TW" sz="700" kern="0" dirty="0">
                          <a:effectLst/>
                          <a:latin typeface="Times New Roman" panose="02020603050405020304" pitchFamily="18" charset="0"/>
                          <a:ea typeface="新細明體" panose="02020500000000000000" pitchFamily="18" charset="-120"/>
                          <a:cs typeface="Times New Roman" panose="02020603050405020304" pitchFamily="18" charset="0"/>
                        </a:rPr>
                        <a:t>福鼎金埔地</a:t>
                      </a:r>
                      <a:endParaRPr lang="zh-TW" sz="9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pPr marL="76200" algn="just">
                        <a:lnSpc>
                          <a:spcPts val="1400"/>
                        </a:lnSpc>
                        <a:spcAft>
                          <a:spcPts val="0"/>
                        </a:spcAft>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西至溪界，東至史荖塌埔地，北至番社溝，南至山腳</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extLst>
                  <a:ext uri="{0D108BD9-81ED-4DB2-BD59-A6C34878D82A}">
                    <a16:rowId xmlns:a16="http://schemas.microsoft.com/office/drawing/2014/main" val="1847171974"/>
                  </a:ext>
                </a:extLst>
              </a:tr>
              <a:tr h="308911">
                <a:tc>
                  <a:txBody>
                    <a:bodyPr/>
                    <a:lstStyle/>
                    <a:p>
                      <a:pPr marL="228600" algn="just">
                        <a:lnSpc>
                          <a:spcPts val="1400"/>
                        </a:lnSpc>
                        <a:spcAft>
                          <a:spcPts val="0"/>
                        </a:spcAft>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四大股份</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pPr algn="just">
                        <a:lnSpc>
                          <a:spcPts val="1400"/>
                        </a:lnSpc>
                        <a:spcAft>
                          <a:spcPts val="0"/>
                        </a:spcAft>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道光</a:t>
                      </a: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3</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年</a:t>
                      </a: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2</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月</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pPr marR="38100" algn="r">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352</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pPr algn="r">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0.3566</a:t>
                      </a:r>
                      <a:r>
                        <a:rPr lang="en-US" sz="700" kern="0" baseline="30000">
                          <a:effectLst/>
                          <a:latin typeface="Times New Roman" panose="02020603050405020304" pitchFamily="18" charset="0"/>
                          <a:ea typeface="新細明體" panose="02020500000000000000" pitchFamily="18" charset="-120"/>
                          <a:cs typeface="Times New Roman" panose="02020603050405020304" pitchFamily="18" charset="0"/>
                        </a:rPr>
                        <a:t>c</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pPr marR="38100" algn="r">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125.53</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pPr marR="38100" algn="r">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125.53</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pPr marL="152400" algn="just">
                        <a:lnSpc>
                          <a:spcPts val="1400"/>
                        </a:lnSpc>
                        <a:spcAft>
                          <a:spcPts val="0"/>
                        </a:spcAft>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西至溪界，東至守成份界，北至番社溝，南至柚仔林東西向車路</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extLst>
                  <a:ext uri="{0D108BD9-81ED-4DB2-BD59-A6C34878D82A}">
                    <a16:rowId xmlns:a16="http://schemas.microsoft.com/office/drawing/2014/main" val="2868021196"/>
                  </a:ext>
                </a:extLst>
              </a:tr>
              <a:tr h="308911">
                <a:tc>
                  <a:txBody>
                    <a:bodyPr/>
                    <a:lstStyle/>
                    <a:p>
                      <a:pPr marL="228600" algn="just">
                        <a:lnSpc>
                          <a:spcPts val="1400"/>
                        </a:lnSpc>
                        <a:spcAft>
                          <a:spcPts val="0"/>
                        </a:spcAft>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守成份</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pPr algn="just">
                        <a:lnSpc>
                          <a:spcPts val="1400"/>
                        </a:lnSpc>
                        <a:spcAft>
                          <a:spcPts val="0"/>
                        </a:spcAft>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道光</a:t>
                      </a: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3</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年</a:t>
                      </a: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10</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月</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pPr algn="r">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172</a:t>
                      </a:r>
                      <a:r>
                        <a:rPr lang="en-US" sz="700" kern="0" baseline="30000">
                          <a:effectLst/>
                          <a:latin typeface="Times New Roman" panose="02020603050405020304" pitchFamily="18" charset="0"/>
                          <a:ea typeface="新細明體" panose="02020500000000000000" pitchFamily="18" charset="-120"/>
                          <a:cs typeface="Times New Roman" panose="02020603050405020304" pitchFamily="18" charset="0"/>
                        </a:rPr>
                        <a:t>b</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pPr marR="38100" algn="r">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0.2800</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pPr marR="38100" algn="r">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48.29</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pPr marR="38100" algn="r">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48.29</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pPr marL="152400" algn="just">
                        <a:lnSpc>
                          <a:spcPts val="1400"/>
                        </a:lnSpc>
                        <a:spcAft>
                          <a:spcPts val="0"/>
                        </a:spcAft>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西至福鼎金四大股界，東至五索份界，北至番社溝，南至柚仔林車路</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extLst>
                  <a:ext uri="{0D108BD9-81ED-4DB2-BD59-A6C34878D82A}">
                    <a16:rowId xmlns:a16="http://schemas.microsoft.com/office/drawing/2014/main" val="2809760307"/>
                  </a:ext>
                </a:extLst>
              </a:tr>
              <a:tr h="200754">
                <a:tc>
                  <a:txBody>
                    <a:bodyPr/>
                    <a:lstStyle/>
                    <a:p>
                      <a:pPr marL="228600" algn="just">
                        <a:lnSpc>
                          <a:spcPts val="1400"/>
                        </a:lnSpc>
                        <a:spcAft>
                          <a:spcPts val="0"/>
                        </a:spcAft>
                      </a:pPr>
                      <a:r>
                        <a:rPr lang="zh-TW" sz="700" kern="0" dirty="0">
                          <a:effectLst/>
                          <a:latin typeface="Times New Roman" panose="02020603050405020304" pitchFamily="18" charset="0"/>
                          <a:ea typeface="新細明體" panose="02020500000000000000" pitchFamily="18" charset="-120"/>
                          <a:cs typeface="Times New Roman" panose="02020603050405020304" pitchFamily="18" charset="0"/>
                        </a:rPr>
                        <a:t>五索份</a:t>
                      </a:r>
                      <a:endParaRPr lang="zh-TW" sz="9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pPr algn="just">
                        <a:lnSpc>
                          <a:spcPts val="1400"/>
                        </a:lnSpc>
                        <a:spcAft>
                          <a:spcPts val="0"/>
                        </a:spcAft>
                      </a:pPr>
                      <a:r>
                        <a:rPr lang="zh-TW" sz="700" kern="0" dirty="0">
                          <a:effectLst/>
                          <a:latin typeface="Times New Roman" panose="02020603050405020304" pitchFamily="18" charset="0"/>
                          <a:ea typeface="新細明體" panose="02020500000000000000" pitchFamily="18" charset="-120"/>
                          <a:cs typeface="Times New Roman" panose="02020603050405020304" pitchFamily="18" charset="0"/>
                        </a:rPr>
                        <a:t>道光</a:t>
                      </a:r>
                      <a:r>
                        <a:rPr lang="en-US" sz="700" kern="0" dirty="0">
                          <a:effectLst/>
                          <a:latin typeface="Times New Roman" panose="02020603050405020304" pitchFamily="18" charset="0"/>
                          <a:ea typeface="新細明體" panose="02020500000000000000" pitchFamily="18" charset="-120"/>
                          <a:cs typeface="Times New Roman" panose="02020603050405020304" pitchFamily="18" charset="0"/>
                        </a:rPr>
                        <a:t>5</a:t>
                      </a:r>
                      <a:r>
                        <a:rPr lang="zh-TW" sz="700" kern="0" dirty="0">
                          <a:effectLst/>
                          <a:latin typeface="Times New Roman" panose="02020603050405020304" pitchFamily="18" charset="0"/>
                          <a:ea typeface="新細明體" panose="02020500000000000000" pitchFamily="18" charset="-120"/>
                          <a:cs typeface="Times New Roman" panose="02020603050405020304" pitchFamily="18" charset="0"/>
                        </a:rPr>
                        <a:t>年</a:t>
                      </a:r>
                      <a:r>
                        <a:rPr lang="en-US" sz="700" kern="0" dirty="0">
                          <a:effectLst/>
                          <a:latin typeface="Times New Roman" panose="02020603050405020304" pitchFamily="18" charset="0"/>
                          <a:ea typeface="新細明體" panose="02020500000000000000" pitchFamily="18" charset="-120"/>
                          <a:cs typeface="Times New Roman" panose="02020603050405020304" pitchFamily="18" charset="0"/>
                        </a:rPr>
                        <a:t>4</a:t>
                      </a:r>
                      <a:r>
                        <a:rPr lang="zh-TW" sz="700" kern="0" dirty="0">
                          <a:effectLst/>
                          <a:latin typeface="Times New Roman" panose="02020603050405020304" pitchFamily="18" charset="0"/>
                          <a:ea typeface="新細明體" panose="02020500000000000000" pitchFamily="18" charset="-120"/>
                          <a:cs typeface="Times New Roman" panose="02020603050405020304" pitchFamily="18" charset="0"/>
                        </a:rPr>
                        <a:t>月</a:t>
                      </a:r>
                      <a:endParaRPr lang="zh-TW" sz="9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pPr marR="38100" algn="r">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162</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pPr marR="38100" algn="r">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0.1760</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pPr marR="38100" algn="r">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28.51</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pPr marR="38100" algn="r">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28.97</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pPr marL="152400" algn="just">
                        <a:lnSpc>
                          <a:spcPts val="1400"/>
                        </a:lnSpc>
                        <a:spcAft>
                          <a:spcPts val="0"/>
                        </a:spcAft>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西至守成份，東至四索份，北至有餘之埔，南至大堀腳</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extLst>
                  <a:ext uri="{0D108BD9-81ED-4DB2-BD59-A6C34878D82A}">
                    <a16:rowId xmlns:a16="http://schemas.microsoft.com/office/drawing/2014/main" val="3184181979"/>
                  </a:ext>
                </a:extLst>
              </a:tr>
              <a:tr h="200754">
                <a:tc>
                  <a:txBody>
                    <a:bodyPr/>
                    <a:lstStyle/>
                    <a:p>
                      <a:pPr marL="228600" algn="just">
                        <a:lnSpc>
                          <a:spcPts val="1400"/>
                        </a:lnSpc>
                        <a:spcAft>
                          <a:spcPts val="0"/>
                        </a:spcAft>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柚仔林上下坪東螺股</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pPr marL="152400" algn="just">
                        <a:lnSpc>
                          <a:spcPts val="1400"/>
                        </a:lnSpc>
                        <a:spcAft>
                          <a:spcPts val="0"/>
                        </a:spcAft>
                      </a:pPr>
                      <a:r>
                        <a:rPr lang="zh-TW" sz="700" kern="0" dirty="0">
                          <a:effectLst/>
                          <a:latin typeface="Times New Roman" panose="02020603050405020304" pitchFamily="18" charset="0"/>
                          <a:ea typeface="新細明體" panose="02020500000000000000" pitchFamily="18" charset="-120"/>
                          <a:cs typeface="Times New Roman" panose="02020603050405020304" pitchFamily="18" charset="0"/>
                        </a:rPr>
                        <a:t>西至溪界，東至布袋成份頭，北至猫兒干份，南至未墾公地</a:t>
                      </a:r>
                      <a:endParaRPr lang="zh-TW" sz="9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extLst>
                  <a:ext uri="{0D108BD9-81ED-4DB2-BD59-A6C34878D82A}">
                    <a16:rowId xmlns:a16="http://schemas.microsoft.com/office/drawing/2014/main" val="977133898"/>
                  </a:ext>
                </a:extLst>
              </a:tr>
              <a:tr h="200754">
                <a:tc>
                  <a:txBody>
                    <a:bodyPr/>
                    <a:lstStyle/>
                    <a:p>
                      <a:pPr marL="228600" marR="304800" algn="r">
                        <a:lnSpc>
                          <a:spcPts val="1400"/>
                        </a:lnSpc>
                        <a:spcAft>
                          <a:spcPts val="0"/>
                        </a:spcAft>
                      </a:pPr>
                      <a:r>
                        <a:rPr lang="zh-TW" sz="700" i="1" kern="0">
                          <a:effectLst/>
                          <a:latin typeface="Times New Roman" panose="02020603050405020304" pitchFamily="18" charset="0"/>
                          <a:ea typeface="新細明體" panose="02020500000000000000" pitchFamily="18" charset="-120"/>
                          <a:cs typeface="Times New Roman" panose="02020603050405020304" pitchFamily="18" charset="0"/>
                        </a:rPr>
                        <a:t>上坪</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pPr algn="just">
                        <a:lnSpc>
                          <a:spcPts val="1400"/>
                        </a:lnSpc>
                        <a:spcAft>
                          <a:spcPts val="0"/>
                        </a:spcAft>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道光</a:t>
                      </a: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7</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年</a:t>
                      </a: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3</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月</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pPr marR="38100" algn="r">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59</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pPr algn="r">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0.2455</a:t>
                      </a:r>
                      <a:r>
                        <a:rPr lang="en-US" sz="700" kern="0" baseline="30000">
                          <a:effectLst/>
                          <a:latin typeface="Times New Roman" panose="02020603050405020304" pitchFamily="18" charset="0"/>
                          <a:ea typeface="新細明體" panose="02020500000000000000" pitchFamily="18" charset="-120"/>
                          <a:cs typeface="Times New Roman" panose="02020603050405020304" pitchFamily="18" charset="0"/>
                        </a:rPr>
                        <a:t>c</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pPr marR="38100" algn="r">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14.49</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pPr marR="38100" algn="r">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14.49</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rowSpan="2">
                  <a:txBody>
                    <a:bodyPr/>
                    <a:lstStyle/>
                    <a:p>
                      <a:pPr marL="304800" algn="just">
                        <a:lnSpc>
                          <a:spcPts val="1400"/>
                        </a:lnSpc>
                        <a:spcAft>
                          <a:spcPts val="0"/>
                        </a:spcAft>
                      </a:pPr>
                      <a:r>
                        <a:rPr lang="zh-TW" sz="700" i="1" kern="0">
                          <a:effectLst/>
                          <a:latin typeface="Times New Roman" panose="02020603050405020304" pitchFamily="18" charset="0"/>
                          <a:ea typeface="新細明體" panose="02020500000000000000" pitchFamily="18" charset="-120"/>
                          <a:cs typeface="Times New Roman" panose="02020603050405020304" pitchFamily="18" charset="0"/>
                        </a:rPr>
                        <a:t>上坪、下坪以南北向車路為界</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extLst>
                  <a:ext uri="{0D108BD9-81ED-4DB2-BD59-A6C34878D82A}">
                    <a16:rowId xmlns:a16="http://schemas.microsoft.com/office/drawing/2014/main" val="188412708"/>
                  </a:ext>
                </a:extLst>
              </a:tr>
              <a:tr h="200754">
                <a:tc>
                  <a:txBody>
                    <a:bodyPr/>
                    <a:lstStyle/>
                    <a:p>
                      <a:pPr marL="228600" marR="304800" algn="r">
                        <a:lnSpc>
                          <a:spcPts val="1400"/>
                        </a:lnSpc>
                        <a:spcAft>
                          <a:spcPts val="0"/>
                        </a:spcAft>
                      </a:pPr>
                      <a:r>
                        <a:rPr lang="zh-TW" sz="700" i="1" kern="0">
                          <a:effectLst/>
                          <a:latin typeface="Times New Roman" panose="02020603050405020304" pitchFamily="18" charset="0"/>
                          <a:ea typeface="新細明體" panose="02020500000000000000" pitchFamily="18" charset="-120"/>
                          <a:cs typeface="Times New Roman" panose="02020603050405020304" pitchFamily="18" charset="0"/>
                        </a:rPr>
                        <a:t>下坪</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pPr algn="just">
                        <a:lnSpc>
                          <a:spcPts val="1400"/>
                        </a:lnSpc>
                        <a:spcAft>
                          <a:spcPts val="0"/>
                        </a:spcAft>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道光</a:t>
                      </a: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7</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年</a:t>
                      </a: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3</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月</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pPr marR="38100" algn="r">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22</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pPr algn="r">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0.2613</a:t>
                      </a:r>
                      <a:r>
                        <a:rPr lang="en-US" sz="700" kern="0" baseline="30000">
                          <a:effectLst/>
                          <a:latin typeface="Times New Roman" panose="02020603050405020304" pitchFamily="18" charset="0"/>
                          <a:ea typeface="新細明體" panose="02020500000000000000" pitchFamily="18" charset="-120"/>
                          <a:cs typeface="Times New Roman" panose="02020603050405020304" pitchFamily="18" charset="0"/>
                        </a:rPr>
                        <a:t>c</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pPr marR="38100" algn="r">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5.75</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pPr marR="38100" algn="r">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5.75</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vMerge="1">
                  <a:txBody>
                    <a:bodyPr/>
                    <a:lstStyle/>
                    <a:p>
                      <a:endParaRPr lang="zh-TW" altLang="en-US"/>
                    </a:p>
                  </a:txBody>
                  <a:tcPr/>
                </a:tc>
                <a:extLst>
                  <a:ext uri="{0D108BD9-81ED-4DB2-BD59-A6C34878D82A}">
                    <a16:rowId xmlns:a16="http://schemas.microsoft.com/office/drawing/2014/main" val="2913566385"/>
                  </a:ext>
                </a:extLst>
              </a:tr>
              <a:tr h="200754">
                <a:tc>
                  <a:txBody>
                    <a:bodyPr/>
                    <a:lstStyle/>
                    <a:p>
                      <a:pPr marL="228600" algn="just">
                        <a:lnSpc>
                          <a:spcPts val="1400"/>
                        </a:lnSpc>
                        <a:spcAft>
                          <a:spcPts val="0"/>
                        </a:spcAft>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四索份</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pPr algn="just">
                        <a:lnSpc>
                          <a:spcPts val="1400"/>
                        </a:lnSpc>
                        <a:spcAft>
                          <a:spcPts val="0"/>
                        </a:spcAft>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道光</a:t>
                      </a: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11</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年</a:t>
                      </a: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5</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月</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pPr marR="38100" algn="r">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123</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pPr marR="38100" algn="r">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0.1344</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pPr marR="38100" algn="r">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16.53</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pPr marR="38100" algn="r">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17.35</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pPr marL="152400" algn="just">
                        <a:lnSpc>
                          <a:spcPts val="1400"/>
                        </a:lnSpc>
                        <a:spcAft>
                          <a:spcPts val="0"/>
                        </a:spcAft>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西至五索份，東至九大股界，南至荒埔，北至公埔界</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extLst>
                  <a:ext uri="{0D108BD9-81ED-4DB2-BD59-A6C34878D82A}">
                    <a16:rowId xmlns:a16="http://schemas.microsoft.com/office/drawing/2014/main" val="1492671268"/>
                  </a:ext>
                </a:extLst>
              </a:tr>
              <a:tr h="200754">
                <a:tc>
                  <a:txBody>
                    <a:bodyPr/>
                    <a:lstStyle/>
                    <a:p>
                      <a:pPr marL="152400" algn="just">
                        <a:lnSpc>
                          <a:spcPts val="1400"/>
                        </a:lnSpc>
                        <a:spcAft>
                          <a:spcPts val="0"/>
                        </a:spcAft>
                      </a:pPr>
                      <a:r>
                        <a:rPr lang="zh-TW" sz="700" kern="0" dirty="0">
                          <a:effectLst/>
                          <a:latin typeface="Times New Roman" panose="02020603050405020304" pitchFamily="18" charset="0"/>
                          <a:ea typeface="新細明體" panose="02020500000000000000" pitchFamily="18" charset="-120"/>
                          <a:cs typeface="Times New Roman" panose="02020603050405020304" pitchFamily="18" charset="0"/>
                        </a:rPr>
                        <a:t>史荖榻埔地九大股份</a:t>
                      </a:r>
                      <a:endParaRPr lang="zh-TW" sz="9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pPr algn="just">
                        <a:lnSpc>
                          <a:spcPts val="1400"/>
                        </a:lnSpc>
                        <a:spcAft>
                          <a:spcPts val="0"/>
                        </a:spcAft>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道光</a:t>
                      </a: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8</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年</a:t>
                      </a: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10</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月</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pPr algn="r">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130.03</a:t>
                      </a:r>
                      <a:r>
                        <a:rPr lang="en-US" sz="700" kern="0" baseline="30000">
                          <a:effectLst/>
                          <a:latin typeface="Times New Roman" panose="02020603050405020304" pitchFamily="18" charset="0"/>
                          <a:ea typeface="新細明體" panose="02020500000000000000" pitchFamily="18" charset="-120"/>
                          <a:cs typeface="Times New Roman" panose="02020603050405020304" pitchFamily="18" charset="0"/>
                        </a:rPr>
                        <a:t>d</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pPr marR="38100" algn="r">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97.38</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pPr marL="76200" algn="just">
                        <a:lnSpc>
                          <a:spcPts val="1400"/>
                        </a:lnSpc>
                        <a:spcAft>
                          <a:spcPts val="0"/>
                        </a:spcAft>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西至大車路橫溝（四索份），東至山腳，北至番社溝，南至山腳</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extLst>
                  <a:ext uri="{0D108BD9-81ED-4DB2-BD59-A6C34878D82A}">
                    <a16:rowId xmlns:a16="http://schemas.microsoft.com/office/drawing/2014/main" val="655522868"/>
                  </a:ext>
                </a:extLst>
              </a:tr>
              <a:tr h="200754">
                <a:tc>
                  <a:txBody>
                    <a:bodyPr/>
                    <a:lstStyle/>
                    <a:p>
                      <a:pPr marL="152400" algn="just">
                        <a:lnSpc>
                          <a:spcPts val="1400"/>
                        </a:lnSpc>
                        <a:spcAft>
                          <a:spcPts val="0"/>
                        </a:spcAft>
                      </a:pPr>
                      <a:r>
                        <a:rPr lang="zh-TW" sz="700" kern="0" dirty="0">
                          <a:effectLst/>
                          <a:latin typeface="Times New Roman" panose="02020603050405020304" pitchFamily="18" charset="0"/>
                          <a:ea typeface="新細明體" panose="02020500000000000000" pitchFamily="18" charset="-120"/>
                          <a:cs typeface="Times New Roman" panose="02020603050405020304" pitchFamily="18" charset="0"/>
                        </a:rPr>
                        <a:t>合計</a:t>
                      </a:r>
                      <a:endParaRPr lang="zh-TW" sz="9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R="38100" algn="r">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369.13</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R="38100" algn="r">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337.76</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3623260"/>
                  </a:ext>
                </a:extLst>
              </a:tr>
              <a:tr h="200754">
                <a:tc>
                  <a:txBody>
                    <a:bodyPr/>
                    <a:lstStyle/>
                    <a:p>
                      <a:pPr marL="76200" algn="just">
                        <a:lnSpc>
                          <a:spcPts val="1400"/>
                        </a:lnSpc>
                        <a:spcAft>
                          <a:spcPts val="0"/>
                        </a:spcAft>
                      </a:pPr>
                      <a:r>
                        <a:rPr lang="zh-TW" sz="700" b="1" i="1" kern="0" dirty="0">
                          <a:effectLst/>
                          <a:latin typeface="Times New Roman" panose="02020603050405020304" pitchFamily="18" charset="0"/>
                          <a:ea typeface="新細明體" panose="02020500000000000000" pitchFamily="18" charset="-120"/>
                          <a:cs typeface="Times New Roman" panose="02020603050405020304" pitchFamily="18" charset="0"/>
                        </a:rPr>
                        <a:t>埔北</a:t>
                      </a:r>
                      <a:endParaRPr lang="zh-TW" sz="9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213982199"/>
                  </a:ext>
                </a:extLst>
              </a:tr>
              <a:tr h="200754">
                <a:tc>
                  <a:txBody>
                    <a:bodyPr/>
                    <a:lstStyle/>
                    <a:p>
                      <a:pPr marL="152400" algn="just">
                        <a:lnSpc>
                          <a:spcPts val="1400"/>
                        </a:lnSpc>
                        <a:spcAft>
                          <a:spcPts val="0"/>
                        </a:spcAft>
                      </a:pPr>
                      <a:r>
                        <a:rPr lang="zh-TW" sz="700" kern="0" dirty="0">
                          <a:effectLst/>
                          <a:latin typeface="Times New Roman" panose="02020603050405020304" pitchFamily="18" charset="0"/>
                          <a:ea typeface="新細明體" panose="02020500000000000000" pitchFamily="18" charset="-120"/>
                          <a:cs typeface="Times New Roman" panose="02020603050405020304" pitchFamily="18" charset="0"/>
                        </a:rPr>
                        <a:t>北大埔九股份</a:t>
                      </a:r>
                      <a:endParaRPr lang="zh-TW" sz="9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pPr algn="just">
                        <a:lnSpc>
                          <a:spcPts val="1400"/>
                        </a:lnSpc>
                        <a:spcAft>
                          <a:spcPts val="0"/>
                        </a:spcAft>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道光</a:t>
                      </a: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8</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年</a:t>
                      </a: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10</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月</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pPr marR="38100" algn="r">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1,020.00</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pPr marR="38100" algn="r">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1,017.03</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pPr algn="just">
                        <a:lnSpc>
                          <a:spcPts val="1400"/>
                        </a:lnSpc>
                        <a:spcAft>
                          <a:spcPts val="0"/>
                        </a:spcAft>
                      </a:pPr>
                      <a:r>
                        <a:rPr lang="zh-TW" sz="700" kern="0" dirty="0">
                          <a:effectLst/>
                          <a:latin typeface="Times New Roman" panose="02020603050405020304" pitchFamily="18" charset="0"/>
                          <a:ea typeface="新細明體" panose="02020500000000000000" pitchFamily="18" charset="-120"/>
                          <a:cs typeface="Times New Roman" panose="02020603050405020304" pitchFamily="18" charset="0"/>
                        </a:rPr>
                        <a:t>西至八股洋，東至山腳文頭股</a:t>
                      </a:r>
                      <a:r>
                        <a:rPr lang="en-US" sz="700" kern="0" dirty="0">
                          <a:effectLst/>
                          <a:latin typeface="Times New Roman" panose="02020603050405020304" pitchFamily="18" charset="0"/>
                          <a:ea typeface="新細明體" panose="02020500000000000000" pitchFamily="18" charset="-120"/>
                          <a:cs typeface="Times New Roman" panose="02020603050405020304" pitchFamily="18" charset="0"/>
                        </a:rPr>
                        <a:t>50</a:t>
                      </a:r>
                      <a:r>
                        <a:rPr lang="zh-TW" sz="700" kern="0" dirty="0">
                          <a:effectLst/>
                          <a:latin typeface="Times New Roman" panose="02020603050405020304" pitchFamily="18" charset="0"/>
                          <a:ea typeface="新細明體" panose="02020500000000000000" pitchFamily="18" charset="-120"/>
                          <a:cs typeface="Times New Roman" panose="02020603050405020304" pitchFamily="18" charset="0"/>
                        </a:rPr>
                        <a:t>甲，北至眉溪中流，南至番社溝</a:t>
                      </a:r>
                      <a:endParaRPr lang="zh-TW" sz="9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extLst>
                  <a:ext uri="{0D108BD9-81ED-4DB2-BD59-A6C34878D82A}">
                    <a16:rowId xmlns:a16="http://schemas.microsoft.com/office/drawing/2014/main" val="4110098724"/>
                  </a:ext>
                </a:extLst>
              </a:tr>
              <a:tr h="200754">
                <a:tc>
                  <a:txBody>
                    <a:bodyPr/>
                    <a:lstStyle/>
                    <a:p>
                      <a:pPr marL="314325" indent="-85725" algn="just">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1</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北投社</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pPr marR="38100" algn="r">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85</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extLst>
                  <a:ext uri="{0D108BD9-81ED-4DB2-BD59-A6C34878D82A}">
                    <a16:rowId xmlns:a16="http://schemas.microsoft.com/office/drawing/2014/main" val="1414693120"/>
                  </a:ext>
                </a:extLst>
              </a:tr>
              <a:tr h="401509">
                <a:tc>
                  <a:txBody>
                    <a:bodyPr/>
                    <a:lstStyle/>
                    <a:p>
                      <a:pPr marL="314325" indent="-85725" algn="just">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2</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阿里史、日北、樸仔籬五社、岸裡社、西勢尾、烏牛欄等社</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pPr marR="38100" algn="r">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85</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extLst>
                  <a:ext uri="{0D108BD9-81ED-4DB2-BD59-A6C34878D82A}">
                    <a16:rowId xmlns:a16="http://schemas.microsoft.com/office/drawing/2014/main" val="1289093066"/>
                  </a:ext>
                </a:extLst>
              </a:tr>
              <a:tr h="401509">
                <a:tc>
                  <a:txBody>
                    <a:bodyPr/>
                    <a:lstStyle/>
                    <a:p>
                      <a:pPr marL="314325" indent="-85725" algn="just">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3</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阿里史、日北、樸仔籬五社、岸裡社、西勢尾、烏牛欄等社</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pPr marR="38100" algn="r">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85</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extLst>
                  <a:ext uri="{0D108BD9-81ED-4DB2-BD59-A6C34878D82A}">
                    <a16:rowId xmlns:a16="http://schemas.microsoft.com/office/drawing/2014/main" val="921733799"/>
                  </a:ext>
                </a:extLst>
              </a:tr>
              <a:tr h="200754">
                <a:tc>
                  <a:txBody>
                    <a:bodyPr/>
                    <a:lstStyle/>
                    <a:p>
                      <a:pPr marL="314325" indent="-85725" algn="just">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4</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阿束社</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pPr marR="38100" algn="r">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85</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extLst>
                  <a:ext uri="{0D108BD9-81ED-4DB2-BD59-A6C34878D82A}">
                    <a16:rowId xmlns:a16="http://schemas.microsoft.com/office/drawing/2014/main" val="1926969126"/>
                  </a:ext>
                </a:extLst>
              </a:tr>
              <a:tr h="200754">
                <a:tc>
                  <a:txBody>
                    <a:bodyPr/>
                    <a:lstStyle/>
                    <a:p>
                      <a:pPr marL="314325" indent="-85725" algn="just">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5</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萬斗六社</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pPr marR="38100" algn="r">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85</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extLst>
                  <a:ext uri="{0D108BD9-81ED-4DB2-BD59-A6C34878D82A}">
                    <a16:rowId xmlns:a16="http://schemas.microsoft.com/office/drawing/2014/main" val="2334239048"/>
                  </a:ext>
                </a:extLst>
              </a:tr>
              <a:tr h="200754">
                <a:tc>
                  <a:txBody>
                    <a:bodyPr/>
                    <a:lstStyle/>
                    <a:p>
                      <a:pPr marL="314325" indent="-85725" algn="just">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6</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東螺、柴裡等社</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pPr marR="38100" algn="r">
                        <a:lnSpc>
                          <a:spcPts val="1400"/>
                        </a:lnSpc>
                        <a:spcAft>
                          <a:spcPts val="0"/>
                        </a:spcAft>
                      </a:pPr>
                      <a:r>
                        <a:rPr lang="en-US" sz="700" kern="0" dirty="0">
                          <a:effectLst/>
                          <a:latin typeface="Times New Roman" panose="02020603050405020304" pitchFamily="18" charset="0"/>
                          <a:ea typeface="新細明體" panose="02020500000000000000" pitchFamily="18" charset="-120"/>
                          <a:cs typeface="Times New Roman" panose="02020603050405020304" pitchFamily="18" charset="0"/>
                        </a:rPr>
                        <a:t>85</a:t>
                      </a:r>
                      <a:endParaRPr lang="zh-TW" sz="9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extLst>
                  <a:ext uri="{0D108BD9-81ED-4DB2-BD59-A6C34878D82A}">
                    <a16:rowId xmlns:a16="http://schemas.microsoft.com/office/drawing/2014/main" val="1070414379"/>
                  </a:ext>
                </a:extLst>
              </a:tr>
              <a:tr h="200754">
                <a:tc>
                  <a:txBody>
                    <a:bodyPr/>
                    <a:lstStyle/>
                    <a:p>
                      <a:pPr marL="314325" indent="-85725" algn="just">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7</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北投、柴坑仔社、東眉等社</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pPr marR="38100" algn="r">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85</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dirty="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extLst>
                  <a:ext uri="{0D108BD9-81ED-4DB2-BD59-A6C34878D82A}">
                    <a16:rowId xmlns:a16="http://schemas.microsoft.com/office/drawing/2014/main" val="2654250589"/>
                  </a:ext>
                </a:extLst>
              </a:tr>
              <a:tr h="200754">
                <a:tc>
                  <a:txBody>
                    <a:bodyPr/>
                    <a:lstStyle/>
                    <a:p>
                      <a:pPr marL="314325" indent="-85725" algn="just">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8</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南投社</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pPr marR="38100" algn="r">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85</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extLst>
                  <a:ext uri="{0D108BD9-81ED-4DB2-BD59-A6C34878D82A}">
                    <a16:rowId xmlns:a16="http://schemas.microsoft.com/office/drawing/2014/main" val="3953068969"/>
                  </a:ext>
                </a:extLst>
              </a:tr>
              <a:tr h="200754">
                <a:tc>
                  <a:txBody>
                    <a:bodyPr/>
                    <a:lstStyle/>
                    <a:p>
                      <a:pPr marL="314325" indent="-85725" algn="just">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9</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大肚社</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pPr marR="38100" algn="r">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85</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extLst>
                  <a:ext uri="{0D108BD9-81ED-4DB2-BD59-A6C34878D82A}">
                    <a16:rowId xmlns:a16="http://schemas.microsoft.com/office/drawing/2014/main" val="3841122105"/>
                  </a:ext>
                </a:extLst>
              </a:tr>
              <a:tr h="200754">
                <a:tc>
                  <a:txBody>
                    <a:bodyPr/>
                    <a:lstStyle/>
                    <a:p>
                      <a:pPr marL="314325" indent="-85725" algn="just">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7+</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北投社</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pPr marR="38100" algn="r">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85</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extLst>
                  <a:ext uri="{0D108BD9-81ED-4DB2-BD59-A6C34878D82A}">
                    <a16:rowId xmlns:a16="http://schemas.microsoft.com/office/drawing/2014/main" val="4092380110"/>
                  </a:ext>
                </a:extLst>
              </a:tr>
              <a:tr h="200754">
                <a:tc>
                  <a:txBody>
                    <a:bodyPr/>
                    <a:lstStyle/>
                    <a:p>
                      <a:pPr marL="314325" indent="-85725" algn="just">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6+</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東螺、柴裡社</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pPr marR="38100" algn="r">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85</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dirty="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extLst>
                  <a:ext uri="{0D108BD9-81ED-4DB2-BD59-A6C34878D82A}">
                    <a16:rowId xmlns:a16="http://schemas.microsoft.com/office/drawing/2014/main" val="900495864"/>
                  </a:ext>
                </a:extLst>
              </a:tr>
              <a:tr h="200754">
                <a:tc>
                  <a:txBody>
                    <a:bodyPr/>
                    <a:lstStyle/>
                    <a:p>
                      <a:pPr marL="314325" indent="-85725" algn="just">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10</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草地主</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pPr marR="38100" algn="r">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85</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extLst>
                  <a:ext uri="{0D108BD9-81ED-4DB2-BD59-A6C34878D82A}">
                    <a16:rowId xmlns:a16="http://schemas.microsoft.com/office/drawing/2014/main" val="2679255230"/>
                  </a:ext>
                </a:extLst>
              </a:tr>
              <a:tr h="200754">
                <a:tc>
                  <a:txBody>
                    <a:bodyPr/>
                    <a:lstStyle/>
                    <a:p>
                      <a:pPr marL="152400" algn="just">
                        <a:lnSpc>
                          <a:spcPts val="1400"/>
                        </a:lnSpc>
                        <a:spcAft>
                          <a:spcPts val="0"/>
                        </a:spcAft>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合計</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w="12700" cap="flat" cmpd="sng" algn="ctr">
                      <a:solidFill>
                        <a:srgbClr val="000000"/>
                      </a:solidFill>
                      <a:prstDash val="dash"/>
                      <a:round/>
                      <a:headEnd type="none" w="med" len="med"/>
                      <a:tailEnd type="none" w="med" len="med"/>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w="12700" cap="flat" cmpd="sng" algn="ctr">
                      <a:solidFill>
                        <a:srgbClr val="000000"/>
                      </a:solidFill>
                      <a:prstDash val="dash"/>
                      <a:round/>
                      <a:headEnd type="none" w="med" len="med"/>
                      <a:tailEnd type="none" w="med" len="med"/>
                    </a:lnB>
                  </a:tcPr>
                </a:tc>
                <a:tc>
                  <a:txBody>
                    <a:bodyPr/>
                    <a:lstStyle/>
                    <a:p>
                      <a:pPr marR="38100" algn="r">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1,020</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w="12700" cap="flat" cmpd="sng" algn="ctr">
                      <a:solidFill>
                        <a:srgbClr val="000000"/>
                      </a:solidFill>
                      <a:prstDash val="dash"/>
                      <a:round/>
                      <a:headEnd type="none" w="med" len="med"/>
                      <a:tailEnd type="none" w="med" len="med"/>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w="12700" cap="flat" cmpd="sng" algn="ctr">
                      <a:solidFill>
                        <a:srgbClr val="000000"/>
                      </a:solidFill>
                      <a:prstDash val="dash"/>
                      <a:round/>
                      <a:headEnd type="none" w="med" len="med"/>
                      <a:tailEnd type="none" w="med" len="med"/>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w="12700" cap="flat" cmpd="sng" algn="ctr">
                      <a:solidFill>
                        <a:srgbClr val="000000"/>
                      </a:solidFill>
                      <a:prstDash val="dash"/>
                      <a:round/>
                      <a:headEnd type="none" w="med" len="med"/>
                      <a:tailEnd type="none" w="med" len="med"/>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w="12700" cap="flat" cmpd="sng" algn="ctr">
                      <a:solidFill>
                        <a:srgbClr val="000000"/>
                      </a:solidFill>
                      <a:prstDash val="dash"/>
                      <a:round/>
                      <a:headEnd type="none" w="med" len="med"/>
                      <a:tailEnd type="none" w="med" len="med"/>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w="12700" cap="flat" cmpd="sng" algn="ctr">
                      <a:solidFill>
                        <a:srgbClr val="000000"/>
                      </a:solidFill>
                      <a:prstDash val="dash"/>
                      <a:round/>
                      <a:headEnd type="none" w="med" len="med"/>
                      <a:tailEnd type="none" w="med" len="med"/>
                    </a:lnB>
                  </a:tcPr>
                </a:tc>
                <a:tc>
                  <a:txBody>
                    <a:bodyPr/>
                    <a:lstStyle/>
                    <a:p>
                      <a:endParaRPr lang="zh-TW" sz="900" kern="100" dirty="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w="1270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2612830495"/>
                  </a:ext>
                </a:extLst>
              </a:tr>
            </a:tbl>
          </a:graphicData>
        </a:graphic>
      </p:graphicFrame>
      <p:sp>
        <p:nvSpPr>
          <p:cNvPr id="9" name="Rectangle 2"/>
          <p:cNvSpPr>
            <a:spLocks noChangeArrowheads="1"/>
          </p:cNvSpPr>
          <p:nvPr/>
        </p:nvSpPr>
        <p:spPr bwMode="auto">
          <a:xfrm>
            <a:off x="3635896" y="0"/>
            <a:ext cx="190821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1200" b="0" i="0" u="none" strike="noStrike" cap="none" normalizeH="0" baseline="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熟番入墾埔里</a:t>
            </a:r>
            <a:r>
              <a:rPr kumimoji="0" lang="zh-TW" altLang="zh-TW" sz="1200" b="0" i="0" u="none" strike="noStrike" cap="none" normalizeH="0" baseline="0" dirty="0">
                <a:ln>
                  <a:noFill/>
                </a:ln>
                <a:solidFill>
                  <a:srgbClr val="FF0000"/>
                </a:solidFill>
                <a:effectLst/>
                <a:latin typeface="Times New Roman" panose="02020603050405020304" pitchFamily="18" charset="0"/>
                <a:ea typeface="新細明體" panose="02020500000000000000" pitchFamily="18" charset="-120"/>
                <a:cs typeface="Times New Roman" panose="02020603050405020304" pitchFamily="18" charset="0"/>
              </a:rPr>
              <a:t>歷次分地</a:t>
            </a:r>
            <a:r>
              <a:rPr kumimoji="0" lang="zh-TW" altLang="zh-TW" sz="1200" b="0" i="0" u="none" strike="noStrike" cap="none" normalizeH="0" baseline="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表</a:t>
            </a:r>
            <a:endParaRPr kumimoji="0" lang="zh-TW" altLang="zh-TW"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048783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837434983"/>
              </p:ext>
            </p:extLst>
          </p:nvPr>
        </p:nvGraphicFramePr>
        <p:xfrm>
          <a:off x="539551" y="980728"/>
          <a:ext cx="8604449" cy="1442720"/>
        </p:xfrm>
        <a:graphic>
          <a:graphicData uri="http://schemas.openxmlformats.org/drawingml/2006/table">
            <a:tbl>
              <a:tblPr firstRow="1" firstCol="1" bandRow="1"/>
              <a:tblGrid>
                <a:gridCol w="2008277">
                  <a:extLst>
                    <a:ext uri="{9D8B030D-6E8A-4147-A177-3AD203B41FA5}">
                      <a16:colId xmlns:a16="http://schemas.microsoft.com/office/drawing/2014/main" val="2043589185"/>
                    </a:ext>
                  </a:extLst>
                </a:gridCol>
                <a:gridCol w="784726">
                  <a:extLst>
                    <a:ext uri="{9D8B030D-6E8A-4147-A177-3AD203B41FA5}">
                      <a16:colId xmlns:a16="http://schemas.microsoft.com/office/drawing/2014/main" val="1231245887"/>
                    </a:ext>
                  </a:extLst>
                </a:gridCol>
                <a:gridCol w="351062">
                  <a:extLst>
                    <a:ext uri="{9D8B030D-6E8A-4147-A177-3AD203B41FA5}">
                      <a16:colId xmlns:a16="http://schemas.microsoft.com/office/drawing/2014/main" val="3335762308"/>
                    </a:ext>
                  </a:extLst>
                </a:gridCol>
                <a:gridCol w="351062">
                  <a:extLst>
                    <a:ext uri="{9D8B030D-6E8A-4147-A177-3AD203B41FA5}">
                      <a16:colId xmlns:a16="http://schemas.microsoft.com/office/drawing/2014/main" val="967778719"/>
                    </a:ext>
                  </a:extLst>
                </a:gridCol>
                <a:gridCol w="523151">
                  <a:extLst>
                    <a:ext uri="{9D8B030D-6E8A-4147-A177-3AD203B41FA5}">
                      <a16:colId xmlns:a16="http://schemas.microsoft.com/office/drawing/2014/main" val="2258687603"/>
                    </a:ext>
                  </a:extLst>
                </a:gridCol>
                <a:gridCol w="524872">
                  <a:extLst>
                    <a:ext uri="{9D8B030D-6E8A-4147-A177-3AD203B41FA5}">
                      <a16:colId xmlns:a16="http://schemas.microsoft.com/office/drawing/2014/main" val="3602695610"/>
                    </a:ext>
                  </a:extLst>
                </a:gridCol>
                <a:gridCol w="524872">
                  <a:extLst>
                    <a:ext uri="{9D8B030D-6E8A-4147-A177-3AD203B41FA5}">
                      <a16:colId xmlns:a16="http://schemas.microsoft.com/office/drawing/2014/main" val="3603803991"/>
                    </a:ext>
                  </a:extLst>
                </a:gridCol>
                <a:gridCol w="3536427">
                  <a:extLst>
                    <a:ext uri="{9D8B030D-6E8A-4147-A177-3AD203B41FA5}">
                      <a16:colId xmlns:a16="http://schemas.microsoft.com/office/drawing/2014/main" val="3119709466"/>
                    </a:ext>
                  </a:extLst>
                </a:gridCol>
              </a:tblGrid>
              <a:tr h="355600">
                <a:tc>
                  <a:txBody>
                    <a:bodyPr/>
                    <a:lstStyle/>
                    <a:p>
                      <a:pPr marL="152400" algn="just">
                        <a:lnSpc>
                          <a:spcPts val="1400"/>
                        </a:lnSpc>
                        <a:spcAft>
                          <a:spcPts val="0"/>
                        </a:spcAft>
                      </a:pPr>
                      <a:r>
                        <a:rPr lang="zh-TW" sz="900" kern="0" dirty="0">
                          <a:effectLst/>
                          <a:latin typeface="Times New Roman" panose="02020603050405020304" pitchFamily="18" charset="0"/>
                          <a:ea typeface="新細明體" panose="02020500000000000000" pitchFamily="18" charset="-120"/>
                          <a:cs typeface="Times New Roman" panose="02020603050405020304" pitchFamily="18" charset="0"/>
                        </a:rPr>
                        <a:t>赤崁、水尾、蘆竹湳、鐵砧山八股份</a:t>
                      </a:r>
                      <a:endParaRPr lang="zh-TW" sz="12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a:noFill/>
                    </a:lnR>
                    <a:lnT w="12700" cap="flat" cmpd="sng" algn="ctr">
                      <a:solidFill>
                        <a:srgbClr val="000000"/>
                      </a:solidFill>
                      <a:prstDash val="dash"/>
                      <a:round/>
                      <a:headEnd type="none" w="med" len="med"/>
                      <a:tailEnd type="none" w="med" len="med"/>
                    </a:lnT>
                    <a:lnB>
                      <a:noFill/>
                    </a:lnB>
                  </a:tcPr>
                </a:tc>
                <a:tc>
                  <a:txBody>
                    <a:bodyPr/>
                    <a:lstStyle/>
                    <a:p>
                      <a:pPr algn="just">
                        <a:lnSpc>
                          <a:spcPts val="1400"/>
                        </a:lnSpc>
                        <a:spcAft>
                          <a:spcPts val="0"/>
                        </a:spcAft>
                      </a:pPr>
                      <a:r>
                        <a:rPr lang="zh-TW" sz="900" kern="0">
                          <a:effectLst/>
                          <a:latin typeface="Times New Roman" panose="02020603050405020304" pitchFamily="18" charset="0"/>
                          <a:ea typeface="新細明體" panose="02020500000000000000" pitchFamily="18" charset="-120"/>
                          <a:cs typeface="Times New Roman" panose="02020603050405020304" pitchFamily="18" charset="0"/>
                        </a:rPr>
                        <a:t>道光</a:t>
                      </a:r>
                      <a:r>
                        <a:rPr lang="en-US" sz="900" kern="0">
                          <a:effectLst/>
                          <a:latin typeface="Times New Roman" panose="02020603050405020304" pitchFamily="18" charset="0"/>
                          <a:ea typeface="新細明體" panose="02020500000000000000" pitchFamily="18" charset="-120"/>
                          <a:cs typeface="Times New Roman" panose="02020603050405020304" pitchFamily="18" charset="0"/>
                        </a:rPr>
                        <a:t>25</a:t>
                      </a:r>
                      <a:r>
                        <a:rPr lang="zh-TW" sz="900" kern="0">
                          <a:effectLst/>
                          <a:latin typeface="Times New Roman" panose="02020603050405020304" pitchFamily="18" charset="0"/>
                          <a:ea typeface="新細明體" panose="02020500000000000000" pitchFamily="18" charset="-120"/>
                          <a:cs typeface="Times New Roman" panose="02020603050405020304" pitchFamily="18" charset="0"/>
                        </a:rPr>
                        <a:t>年</a:t>
                      </a:r>
                      <a:r>
                        <a:rPr lang="en-US" sz="900" kern="0">
                          <a:effectLst/>
                          <a:latin typeface="Times New Roman" panose="02020603050405020304" pitchFamily="18" charset="0"/>
                          <a:ea typeface="新細明體" panose="02020500000000000000" pitchFamily="18" charset="-120"/>
                          <a:cs typeface="Times New Roman" panose="02020603050405020304" pitchFamily="18" charset="0"/>
                        </a:rPr>
                        <a:t>4</a:t>
                      </a:r>
                      <a:r>
                        <a:rPr lang="zh-TW" sz="900" kern="0">
                          <a:effectLst/>
                          <a:latin typeface="Times New Roman" panose="02020603050405020304" pitchFamily="18" charset="0"/>
                          <a:ea typeface="新細明體" panose="02020500000000000000" pitchFamily="18" charset="-120"/>
                          <a:cs typeface="Times New Roman" panose="02020603050405020304" pitchFamily="18" charset="0"/>
                        </a:rPr>
                        <a:t>月</a:t>
                      </a:r>
                      <a:endParaRPr lang="zh-TW" sz="12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a:noFill/>
                    </a:lnR>
                    <a:lnT w="12700" cap="flat" cmpd="sng" algn="ctr">
                      <a:solidFill>
                        <a:srgbClr val="000000"/>
                      </a:solidFill>
                      <a:prstDash val="dash"/>
                      <a:round/>
                      <a:headEnd type="none" w="med" len="med"/>
                      <a:tailEnd type="none" w="med" len="med"/>
                    </a:lnT>
                    <a:lnB>
                      <a:noFill/>
                    </a:lnB>
                  </a:tcPr>
                </a:tc>
                <a:tc>
                  <a:txBody>
                    <a:bodyPr/>
                    <a:lstStyle/>
                    <a:p>
                      <a:endParaRPr lang="zh-TW" sz="1200" kern="100">
                        <a:effectLst/>
                        <a:latin typeface="Calibri" panose="020F0502020204030204" pitchFamily="34" charset="0"/>
                        <a:cs typeface="Times New Roman" panose="02020603050405020304" pitchFamily="18" charset="0"/>
                      </a:endParaRPr>
                    </a:p>
                  </a:txBody>
                  <a:tcPr marL="17780" marR="17780" marT="0" marB="0" anchor="ctr">
                    <a:lnL>
                      <a:noFill/>
                    </a:lnL>
                    <a:lnR>
                      <a:noFill/>
                    </a:lnR>
                    <a:lnT w="12700" cap="flat" cmpd="sng" algn="ctr">
                      <a:solidFill>
                        <a:srgbClr val="000000"/>
                      </a:solidFill>
                      <a:prstDash val="dash"/>
                      <a:round/>
                      <a:headEnd type="none" w="med" len="med"/>
                      <a:tailEnd type="none" w="med" len="med"/>
                    </a:lnT>
                    <a:lnB>
                      <a:noFill/>
                    </a:lnB>
                  </a:tcPr>
                </a:tc>
                <a:tc>
                  <a:txBody>
                    <a:bodyPr/>
                    <a:lstStyle/>
                    <a:p>
                      <a:pPr marR="38100" algn="r">
                        <a:lnSpc>
                          <a:spcPts val="1400"/>
                        </a:lnSpc>
                        <a:spcAft>
                          <a:spcPts val="0"/>
                        </a:spcAft>
                      </a:pPr>
                      <a:r>
                        <a:rPr lang="en-US" sz="900" kern="0">
                          <a:effectLst/>
                          <a:latin typeface="Times New Roman" panose="02020603050405020304" pitchFamily="18" charset="0"/>
                          <a:ea typeface="新細明體" panose="02020500000000000000" pitchFamily="18" charset="-120"/>
                          <a:cs typeface="Times New Roman" panose="02020603050405020304" pitchFamily="18" charset="0"/>
                        </a:rPr>
                        <a:t>520</a:t>
                      </a:r>
                      <a:endParaRPr lang="zh-TW" sz="12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a:noFill/>
                    </a:lnR>
                    <a:lnT w="12700" cap="flat" cmpd="sng" algn="ctr">
                      <a:solidFill>
                        <a:srgbClr val="000000"/>
                      </a:solidFill>
                      <a:prstDash val="dash"/>
                      <a:round/>
                      <a:headEnd type="none" w="med" len="med"/>
                      <a:tailEnd type="none" w="med" len="med"/>
                    </a:lnT>
                    <a:lnB>
                      <a:noFill/>
                    </a:lnB>
                  </a:tcPr>
                </a:tc>
                <a:tc>
                  <a:txBody>
                    <a:bodyPr/>
                    <a:lstStyle/>
                    <a:p>
                      <a:pPr marR="38100" algn="r">
                        <a:lnSpc>
                          <a:spcPts val="1400"/>
                        </a:lnSpc>
                        <a:spcAft>
                          <a:spcPts val="0"/>
                        </a:spcAft>
                      </a:pPr>
                      <a:r>
                        <a:rPr lang="en-US" sz="900" kern="0">
                          <a:effectLst/>
                          <a:latin typeface="Times New Roman" panose="02020603050405020304" pitchFamily="18" charset="0"/>
                          <a:ea typeface="新細明體" panose="02020500000000000000" pitchFamily="18" charset="-120"/>
                          <a:cs typeface="Times New Roman" panose="02020603050405020304" pitchFamily="18" charset="0"/>
                        </a:rPr>
                        <a:t>1.0000</a:t>
                      </a:r>
                      <a:endParaRPr lang="zh-TW" sz="12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a:noFill/>
                    </a:lnR>
                    <a:lnT w="12700" cap="flat" cmpd="sng" algn="ctr">
                      <a:solidFill>
                        <a:srgbClr val="000000"/>
                      </a:solidFill>
                      <a:prstDash val="dash"/>
                      <a:round/>
                      <a:headEnd type="none" w="med" len="med"/>
                      <a:tailEnd type="none" w="med" len="med"/>
                    </a:lnT>
                    <a:lnB>
                      <a:noFill/>
                    </a:lnB>
                  </a:tcPr>
                </a:tc>
                <a:tc>
                  <a:txBody>
                    <a:bodyPr/>
                    <a:lstStyle/>
                    <a:p>
                      <a:pPr marR="38100" algn="r">
                        <a:lnSpc>
                          <a:spcPts val="1400"/>
                        </a:lnSpc>
                        <a:spcAft>
                          <a:spcPts val="0"/>
                        </a:spcAft>
                      </a:pPr>
                      <a:r>
                        <a:rPr lang="en-US" sz="900" kern="0">
                          <a:effectLst/>
                          <a:latin typeface="Times New Roman" panose="02020603050405020304" pitchFamily="18" charset="0"/>
                          <a:ea typeface="新細明體" panose="02020500000000000000" pitchFamily="18" charset="-120"/>
                          <a:cs typeface="Times New Roman" panose="02020603050405020304" pitchFamily="18" charset="0"/>
                        </a:rPr>
                        <a:t>520.00</a:t>
                      </a:r>
                      <a:endParaRPr lang="zh-TW" sz="12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a:noFill/>
                    </a:lnR>
                    <a:lnT w="12700" cap="flat" cmpd="sng" algn="ctr">
                      <a:solidFill>
                        <a:srgbClr val="000000"/>
                      </a:solidFill>
                      <a:prstDash val="dash"/>
                      <a:round/>
                      <a:headEnd type="none" w="med" len="med"/>
                      <a:tailEnd type="none" w="med" len="med"/>
                    </a:lnT>
                    <a:lnB>
                      <a:noFill/>
                    </a:lnB>
                  </a:tcPr>
                </a:tc>
                <a:tc>
                  <a:txBody>
                    <a:bodyPr/>
                    <a:lstStyle/>
                    <a:p>
                      <a:endParaRPr lang="zh-TW" sz="1200" kern="100">
                        <a:effectLst/>
                        <a:latin typeface="Calibri" panose="020F0502020204030204" pitchFamily="34" charset="0"/>
                        <a:cs typeface="Times New Roman" panose="02020603050405020304" pitchFamily="18" charset="0"/>
                      </a:endParaRPr>
                    </a:p>
                  </a:txBody>
                  <a:tcPr marL="17780" marR="17780" marT="0" marB="0" anchor="ctr">
                    <a:lnL>
                      <a:noFill/>
                    </a:lnL>
                    <a:lnR>
                      <a:noFill/>
                    </a:lnR>
                    <a:lnT w="12700" cap="flat" cmpd="sng" algn="ctr">
                      <a:solidFill>
                        <a:srgbClr val="000000"/>
                      </a:solidFill>
                      <a:prstDash val="dash"/>
                      <a:round/>
                      <a:headEnd type="none" w="med" len="med"/>
                      <a:tailEnd type="none" w="med" len="med"/>
                    </a:lnT>
                    <a:lnB>
                      <a:noFill/>
                    </a:lnB>
                  </a:tcPr>
                </a:tc>
                <a:tc>
                  <a:txBody>
                    <a:bodyPr/>
                    <a:lstStyle/>
                    <a:p>
                      <a:endParaRPr lang="zh-TW" sz="1200" kern="100">
                        <a:effectLst/>
                        <a:latin typeface="Calibri" panose="020F0502020204030204" pitchFamily="34" charset="0"/>
                        <a:cs typeface="Times New Roman" panose="02020603050405020304" pitchFamily="18" charset="0"/>
                      </a:endParaRPr>
                    </a:p>
                  </a:txBody>
                  <a:tcPr marL="17780" marR="17780" marT="0" marB="0" anchor="ctr">
                    <a:lnL>
                      <a:noFill/>
                    </a:lnL>
                    <a:lnR>
                      <a:noFill/>
                    </a:lnR>
                    <a:lnT w="12700" cap="flat" cmpd="sng" algn="ctr">
                      <a:solidFill>
                        <a:srgbClr val="000000"/>
                      </a:solidFill>
                      <a:prstDash val="dash"/>
                      <a:round/>
                      <a:headEnd type="none" w="med" len="med"/>
                      <a:tailEnd type="none" w="med" len="med"/>
                    </a:lnT>
                    <a:lnB>
                      <a:noFill/>
                    </a:lnB>
                  </a:tcPr>
                </a:tc>
                <a:extLst>
                  <a:ext uri="{0D108BD9-81ED-4DB2-BD59-A6C34878D82A}">
                    <a16:rowId xmlns:a16="http://schemas.microsoft.com/office/drawing/2014/main" val="1686785478"/>
                  </a:ext>
                </a:extLst>
              </a:tr>
              <a:tr h="182880">
                <a:tc>
                  <a:txBody>
                    <a:bodyPr/>
                    <a:lstStyle/>
                    <a:p>
                      <a:pPr marL="228600" algn="just">
                        <a:lnSpc>
                          <a:spcPts val="1400"/>
                        </a:lnSpc>
                        <a:spcAft>
                          <a:spcPts val="0"/>
                        </a:spcAft>
                      </a:pPr>
                      <a:r>
                        <a:rPr lang="zh-TW" sz="900" kern="0">
                          <a:effectLst/>
                          <a:latin typeface="Times New Roman" panose="02020603050405020304" pitchFamily="18" charset="0"/>
                          <a:ea typeface="新細明體" panose="02020500000000000000" pitchFamily="18" charset="-120"/>
                          <a:cs typeface="Times New Roman" panose="02020603050405020304" pitchFamily="18" charset="0"/>
                        </a:rPr>
                        <a:t>赤崁、水尾、蘆竹湳（八股洋）</a:t>
                      </a:r>
                      <a:endParaRPr lang="zh-TW" sz="12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a:noFill/>
                    </a:lnR>
                    <a:lnT>
                      <a:noFill/>
                    </a:lnT>
                    <a:lnB>
                      <a:noFill/>
                    </a:lnB>
                  </a:tcPr>
                </a:tc>
                <a:tc>
                  <a:txBody>
                    <a:bodyPr/>
                    <a:lstStyle/>
                    <a:p>
                      <a:endParaRPr lang="zh-TW" sz="1200" kern="100">
                        <a:effectLst/>
                        <a:latin typeface="Calibri" panose="020F0502020204030204" pitchFamily="34" charset="0"/>
                        <a:cs typeface="Times New Roman" panose="02020603050405020304" pitchFamily="18" charset="0"/>
                      </a:endParaRPr>
                    </a:p>
                  </a:txBody>
                  <a:tcPr marL="17780" marR="17780" marT="0" marB="0" anchor="ctr">
                    <a:lnL>
                      <a:noFill/>
                    </a:lnL>
                    <a:lnR>
                      <a:noFill/>
                    </a:lnR>
                    <a:lnT>
                      <a:noFill/>
                    </a:lnT>
                    <a:lnB>
                      <a:noFill/>
                    </a:lnB>
                  </a:tcPr>
                </a:tc>
                <a:tc>
                  <a:txBody>
                    <a:bodyPr/>
                    <a:lstStyle/>
                    <a:p>
                      <a:endParaRPr lang="zh-TW" sz="1200" kern="100">
                        <a:effectLst/>
                        <a:latin typeface="Calibri" panose="020F0502020204030204" pitchFamily="34" charset="0"/>
                        <a:cs typeface="Times New Roman" panose="02020603050405020304" pitchFamily="18" charset="0"/>
                      </a:endParaRPr>
                    </a:p>
                  </a:txBody>
                  <a:tcPr marL="17780" marR="17780" marT="0" marB="0" anchor="ctr">
                    <a:lnL>
                      <a:noFill/>
                    </a:lnL>
                    <a:lnR>
                      <a:noFill/>
                    </a:lnR>
                    <a:lnT>
                      <a:noFill/>
                    </a:lnT>
                    <a:lnB>
                      <a:noFill/>
                    </a:lnB>
                  </a:tcPr>
                </a:tc>
                <a:tc>
                  <a:txBody>
                    <a:bodyPr/>
                    <a:lstStyle/>
                    <a:p>
                      <a:endParaRPr lang="zh-TW" sz="1200" kern="100">
                        <a:effectLst/>
                        <a:latin typeface="Calibri" panose="020F0502020204030204" pitchFamily="34" charset="0"/>
                        <a:cs typeface="Times New Roman" panose="02020603050405020304" pitchFamily="18" charset="0"/>
                      </a:endParaRPr>
                    </a:p>
                  </a:txBody>
                  <a:tcPr marL="17780" marR="17780" marT="0" marB="0" anchor="ctr">
                    <a:lnL>
                      <a:noFill/>
                    </a:lnL>
                    <a:lnR>
                      <a:noFill/>
                    </a:lnR>
                    <a:lnT>
                      <a:noFill/>
                    </a:lnT>
                    <a:lnB>
                      <a:noFill/>
                    </a:lnB>
                  </a:tcPr>
                </a:tc>
                <a:tc>
                  <a:txBody>
                    <a:bodyPr/>
                    <a:lstStyle/>
                    <a:p>
                      <a:endParaRPr lang="zh-TW" sz="1200" kern="100">
                        <a:effectLst/>
                        <a:latin typeface="Calibri" panose="020F0502020204030204" pitchFamily="34" charset="0"/>
                        <a:cs typeface="Times New Roman" panose="02020603050405020304" pitchFamily="18" charset="0"/>
                      </a:endParaRPr>
                    </a:p>
                  </a:txBody>
                  <a:tcPr marL="17780" marR="17780" marT="0" marB="0" anchor="ctr">
                    <a:lnL>
                      <a:noFill/>
                    </a:lnL>
                    <a:lnR>
                      <a:noFill/>
                    </a:lnR>
                    <a:lnT>
                      <a:noFill/>
                    </a:lnT>
                    <a:lnB>
                      <a:noFill/>
                    </a:lnB>
                  </a:tcPr>
                </a:tc>
                <a:tc>
                  <a:txBody>
                    <a:bodyPr/>
                    <a:lstStyle/>
                    <a:p>
                      <a:endParaRPr lang="zh-TW" sz="1200" kern="100">
                        <a:effectLst/>
                        <a:latin typeface="Calibri" panose="020F0502020204030204" pitchFamily="34" charset="0"/>
                        <a:cs typeface="Times New Roman" panose="02020603050405020304" pitchFamily="18" charset="0"/>
                      </a:endParaRPr>
                    </a:p>
                  </a:txBody>
                  <a:tcPr marL="17780" marR="17780" marT="0" marB="0" anchor="ctr">
                    <a:lnL>
                      <a:noFill/>
                    </a:lnL>
                    <a:lnR>
                      <a:noFill/>
                    </a:lnR>
                    <a:lnT>
                      <a:noFill/>
                    </a:lnT>
                    <a:lnB>
                      <a:noFill/>
                    </a:lnB>
                  </a:tcPr>
                </a:tc>
                <a:tc>
                  <a:txBody>
                    <a:bodyPr/>
                    <a:lstStyle/>
                    <a:p>
                      <a:pPr marR="38100" algn="r">
                        <a:lnSpc>
                          <a:spcPts val="1400"/>
                        </a:lnSpc>
                        <a:spcAft>
                          <a:spcPts val="0"/>
                        </a:spcAft>
                      </a:pPr>
                      <a:r>
                        <a:rPr lang="en-US" sz="900" kern="0">
                          <a:effectLst/>
                          <a:latin typeface="Times New Roman" panose="02020603050405020304" pitchFamily="18" charset="0"/>
                          <a:ea typeface="新細明體" panose="02020500000000000000" pitchFamily="18" charset="-120"/>
                          <a:cs typeface="Times New Roman" panose="02020603050405020304" pitchFamily="18" charset="0"/>
                        </a:rPr>
                        <a:t>464.45</a:t>
                      </a:r>
                      <a:endParaRPr lang="zh-TW" sz="12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a:noFill/>
                    </a:lnR>
                    <a:lnT>
                      <a:noFill/>
                    </a:lnT>
                    <a:lnB>
                      <a:noFill/>
                    </a:lnB>
                  </a:tcPr>
                </a:tc>
                <a:tc>
                  <a:txBody>
                    <a:bodyPr/>
                    <a:lstStyle/>
                    <a:p>
                      <a:pPr marL="152400" algn="just">
                        <a:lnSpc>
                          <a:spcPts val="1400"/>
                        </a:lnSpc>
                        <a:spcAft>
                          <a:spcPts val="0"/>
                        </a:spcAft>
                      </a:pPr>
                      <a:r>
                        <a:rPr lang="zh-TW" sz="900" kern="0">
                          <a:effectLst/>
                          <a:latin typeface="Times New Roman" panose="02020603050405020304" pitchFamily="18" charset="0"/>
                          <a:ea typeface="新細明體" panose="02020500000000000000" pitchFamily="18" charset="-120"/>
                          <a:cs typeface="Times New Roman" panose="02020603050405020304" pitchFamily="18" charset="0"/>
                        </a:rPr>
                        <a:t>西至溪，東至北大埔九大股界，北至山腳，南至鐵砧山</a:t>
                      </a:r>
                      <a:endParaRPr lang="zh-TW" sz="12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a:noFill/>
                    </a:lnR>
                    <a:lnT>
                      <a:noFill/>
                    </a:lnT>
                    <a:lnB>
                      <a:noFill/>
                    </a:lnB>
                  </a:tcPr>
                </a:tc>
                <a:extLst>
                  <a:ext uri="{0D108BD9-81ED-4DB2-BD59-A6C34878D82A}">
                    <a16:rowId xmlns:a16="http://schemas.microsoft.com/office/drawing/2014/main" val="4282904612"/>
                  </a:ext>
                </a:extLst>
              </a:tr>
              <a:tr h="182880">
                <a:tc>
                  <a:txBody>
                    <a:bodyPr/>
                    <a:lstStyle/>
                    <a:p>
                      <a:pPr marL="228600" algn="just">
                        <a:lnSpc>
                          <a:spcPts val="1400"/>
                        </a:lnSpc>
                        <a:spcAft>
                          <a:spcPts val="0"/>
                        </a:spcAft>
                      </a:pPr>
                      <a:r>
                        <a:rPr lang="zh-TW" sz="900" kern="0">
                          <a:effectLst/>
                          <a:latin typeface="Times New Roman" panose="02020603050405020304" pitchFamily="18" charset="0"/>
                          <a:ea typeface="新細明體" panose="02020500000000000000" pitchFamily="18" charset="-120"/>
                          <a:cs typeface="Times New Roman" panose="02020603050405020304" pitchFamily="18" charset="0"/>
                        </a:rPr>
                        <a:t>鐵砧山</a:t>
                      </a:r>
                      <a:endParaRPr lang="zh-TW" sz="12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a:noFill/>
                    </a:lnR>
                    <a:lnT>
                      <a:noFill/>
                    </a:lnT>
                    <a:lnB>
                      <a:noFill/>
                    </a:lnB>
                  </a:tcPr>
                </a:tc>
                <a:tc>
                  <a:txBody>
                    <a:bodyPr/>
                    <a:lstStyle/>
                    <a:p>
                      <a:endParaRPr lang="zh-TW" sz="1200" kern="100">
                        <a:effectLst/>
                        <a:latin typeface="Calibri" panose="020F0502020204030204" pitchFamily="34" charset="0"/>
                        <a:cs typeface="Times New Roman" panose="02020603050405020304" pitchFamily="18" charset="0"/>
                      </a:endParaRPr>
                    </a:p>
                  </a:txBody>
                  <a:tcPr marL="17780" marR="17780" marT="0" marB="0" anchor="ctr">
                    <a:lnL>
                      <a:noFill/>
                    </a:lnL>
                    <a:lnR>
                      <a:noFill/>
                    </a:lnR>
                    <a:lnT>
                      <a:noFill/>
                    </a:lnT>
                    <a:lnB>
                      <a:noFill/>
                    </a:lnB>
                  </a:tcPr>
                </a:tc>
                <a:tc>
                  <a:txBody>
                    <a:bodyPr/>
                    <a:lstStyle/>
                    <a:p>
                      <a:endParaRPr lang="zh-TW" sz="1200" kern="100">
                        <a:effectLst/>
                        <a:latin typeface="Calibri" panose="020F0502020204030204" pitchFamily="34" charset="0"/>
                        <a:cs typeface="Times New Roman" panose="02020603050405020304" pitchFamily="18" charset="0"/>
                      </a:endParaRPr>
                    </a:p>
                  </a:txBody>
                  <a:tcPr marL="17780" marR="17780" marT="0" marB="0" anchor="ctr">
                    <a:lnL>
                      <a:noFill/>
                    </a:lnL>
                    <a:lnR>
                      <a:noFill/>
                    </a:lnR>
                    <a:lnT>
                      <a:noFill/>
                    </a:lnT>
                    <a:lnB>
                      <a:noFill/>
                    </a:lnB>
                  </a:tcPr>
                </a:tc>
                <a:tc>
                  <a:txBody>
                    <a:bodyPr/>
                    <a:lstStyle/>
                    <a:p>
                      <a:endParaRPr lang="zh-TW" sz="1200" kern="100">
                        <a:effectLst/>
                        <a:latin typeface="Calibri" panose="020F0502020204030204" pitchFamily="34" charset="0"/>
                        <a:cs typeface="Times New Roman" panose="02020603050405020304" pitchFamily="18" charset="0"/>
                      </a:endParaRPr>
                    </a:p>
                  </a:txBody>
                  <a:tcPr marL="17780" marR="17780" marT="0" marB="0" anchor="ctr">
                    <a:lnL>
                      <a:noFill/>
                    </a:lnL>
                    <a:lnR>
                      <a:noFill/>
                    </a:lnR>
                    <a:lnT>
                      <a:noFill/>
                    </a:lnT>
                    <a:lnB>
                      <a:noFill/>
                    </a:lnB>
                  </a:tcPr>
                </a:tc>
                <a:tc>
                  <a:txBody>
                    <a:bodyPr/>
                    <a:lstStyle/>
                    <a:p>
                      <a:endParaRPr lang="zh-TW" sz="1200" kern="100">
                        <a:effectLst/>
                        <a:latin typeface="Calibri" panose="020F0502020204030204" pitchFamily="34" charset="0"/>
                        <a:cs typeface="Times New Roman" panose="02020603050405020304" pitchFamily="18" charset="0"/>
                      </a:endParaRPr>
                    </a:p>
                  </a:txBody>
                  <a:tcPr marL="17780" marR="17780" marT="0" marB="0" anchor="ctr">
                    <a:lnL>
                      <a:noFill/>
                    </a:lnL>
                    <a:lnR>
                      <a:noFill/>
                    </a:lnR>
                    <a:lnT>
                      <a:noFill/>
                    </a:lnT>
                    <a:lnB>
                      <a:noFill/>
                    </a:lnB>
                  </a:tcPr>
                </a:tc>
                <a:tc>
                  <a:txBody>
                    <a:bodyPr/>
                    <a:lstStyle/>
                    <a:p>
                      <a:endParaRPr lang="zh-TW" sz="1200" kern="100">
                        <a:effectLst/>
                        <a:latin typeface="Calibri" panose="020F0502020204030204" pitchFamily="34" charset="0"/>
                        <a:cs typeface="Times New Roman" panose="02020603050405020304" pitchFamily="18" charset="0"/>
                      </a:endParaRPr>
                    </a:p>
                  </a:txBody>
                  <a:tcPr marL="17780" marR="17780" marT="0" marB="0" anchor="ctr">
                    <a:lnL>
                      <a:noFill/>
                    </a:lnL>
                    <a:lnR>
                      <a:noFill/>
                    </a:lnR>
                    <a:lnT>
                      <a:noFill/>
                    </a:lnT>
                    <a:lnB>
                      <a:noFill/>
                    </a:lnB>
                  </a:tcPr>
                </a:tc>
                <a:tc>
                  <a:txBody>
                    <a:bodyPr/>
                    <a:lstStyle/>
                    <a:p>
                      <a:pPr marR="38100" algn="r">
                        <a:lnSpc>
                          <a:spcPts val="1400"/>
                        </a:lnSpc>
                        <a:spcAft>
                          <a:spcPts val="0"/>
                        </a:spcAft>
                      </a:pPr>
                      <a:r>
                        <a:rPr lang="en-US" sz="900" kern="0">
                          <a:effectLst/>
                          <a:latin typeface="Times New Roman" panose="02020603050405020304" pitchFamily="18" charset="0"/>
                          <a:ea typeface="新細明體" panose="02020500000000000000" pitchFamily="18" charset="-120"/>
                          <a:cs typeface="Times New Roman" panose="02020603050405020304" pitchFamily="18" charset="0"/>
                        </a:rPr>
                        <a:t>96.12</a:t>
                      </a:r>
                      <a:endParaRPr lang="zh-TW" sz="12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a:noFill/>
                    </a:lnR>
                    <a:lnT>
                      <a:noFill/>
                    </a:lnT>
                    <a:lnB>
                      <a:noFill/>
                    </a:lnB>
                  </a:tcPr>
                </a:tc>
                <a:tc>
                  <a:txBody>
                    <a:bodyPr/>
                    <a:lstStyle/>
                    <a:p>
                      <a:pPr marL="152400" algn="just">
                        <a:lnSpc>
                          <a:spcPts val="1400"/>
                        </a:lnSpc>
                        <a:spcAft>
                          <a:spcPts val="0"/>
                        </a:spcAft>
                      </a:pPr>
                      <a:r>
                        <a:rPr lang="zh-TW" sz="900" kern="0">
                          <a:effectLst/>
                          <a:latin typeface="Times New Roman" panose="02020603050405020304" pitchFamily="18" charset="0"/>
                          <a:ea typeface="新細明體" panose="02020500000000000000" pitchFamily="18" charset="-120"/>
                          <a:cs typeface="Times New Roman" panose="02020603050405020304" pitchFamily="18" charset="0"/>
                        </a:rPr>
                        <a:t>厝地、菜園、禾埕</a:t>
                      </a:r>
                      <a:endParaRPr lang="zh-TW" sz="12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a:noFill/>
                    </a:lnR>
                    <a:lnT>
                      <a:noFill/>
                    </a:lnT>
                    <a:lnB>
                      <a:noFill/>
                    </a:lnB>
                  </a:tcPr>
                </a:tc>
                <a:extLst>
                  <a:ext uri="{0D108BD9-81ED-4DB2-BD59-A6C34878D82A}">
                    <a16:rowId xmlns:a16="http://schemas.microsoft.com/office/drawing/2014/main" val="4643970"/>
                  </a:ext>
                </a:extLst>
              </a:tr>
              <a:tr h="182880">
                <a:tc>
                  <a:txBody>
                    <a:bodyPr/>
                    <a:lstStyle/>
                    <a:p>
                      <a:pPr marL="152400" algn="just">
                        <a:lnSpc>
                          <a:spcPts val="1400"/>
                        </a:lnSpc>
                        <a:spcAft>
                          <a:spcPts val="0"/>
                        </a:spcAft>
                      </a:pPr>
                      <a:r>
                        <a:rPr lang="zh-TW" sz="900" kern="0">
                          <a:effectLst/>
                          <a:latin typeface="Times New Roman" panose="02020603050405020304" pitchFamily="18" charset="0"/>
                          <a:ea typeface="新細明體" panose="02020500000000000000" pitchFamily="18" charset="-120"/>
                          <a:cs typeface="Times New Roman" panose="02020603050405020304" pitchFamily="18" charset="0"/>
                        </a:rPr>
                        <a:t>合計</a:t>
                      </a:r>
                      <a:endParaRPr lang="zh-TW" sz="12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a:noFill/>
                    </a:lnR>
                    <a:lnT>
                      <a:noFill/>
                    </a:lnT>
                    <a:lnB w="19050" cap="flat" cmpd="dbl" algn="ctr">
                      <a:solidFill>
                        <a:srgbClr val="000000"/>
                      </a:solidFill>
                      <a:prstDash val="solid"/>
                      <a:round/>
                      <a:headEnd type="none" w="med" len="med"/>
                      <a:tailEnd type="none" w="med" len="med"/>
                    </a:lnB>
                  </a:tcPr>
                </a:tc>
                <a:tc>
                  <a:txBody>
                    <a:bodyPr/>
                    <a:lstStyle/>
                    <a:p>
                      <a:endParaRPr lang="zh-TW" sz="1200" kern="100">
                        <a:effectLst/>
                        <a:latin typeface="Calibri" panose="020F0502020204030204" pitchFamily="34" charset="0"/>
                        <a:cs typeface="Times New Roman" panose="02020603050405020304" pitchFamily="18" charset="0"/>
                      </a:endParaRPr>
                    </a:p>
                  </a:txBody>
                  <a:tcPr marL="17780" marR="17780" marT="0" marB="0" anchor="ctr">
                    <a:lnL>
                      <a:noFill/>
                    </a:lnL>
                    <a:lnR>
                      <a:noFill/>
                    </a:lnR>
                    <a:lnT>
                      <a:noFill/>
                    </a:lnT>
                    <a:lnB w="19050" cap="flat" cmpd="dbl" algn="ctr">
                      <a:solidFill>
                        <a:srgbClr val="000000"/>
                      </a:solidFill>
                      <a:prstDash val="solid"/>
                      <a:round/>
                      <a:headEnd type="none" w="med" len="med"/>
                      <a:tailEnd type="none" w="med" len="med"/>
                    </a:lnB>
                  </a:tcPr>
                </a:tc>
                <a:tc>
                  <a:txBody>
                    <a:bodyPr/>
                    <a:lstStyle/>
                    <a:p>
                      <a:endParaRPr lang="zh-TW" sz="1200" kern="100">
                        <a:effectLst/>
                        <a:latin typeface="Calibri" panose="020F0502020204030204" pitchFamily="34" charset="0"/>
                        <a:cs typeface="Times New Roman" panose="02020603050405020304" pitchFamily="18" charset="0"/>
                      </a:endParaRPr>
                    </a:p>
                  </a:txBody>
                  <a:tcPr marL="17780" marR="17780" marT="0" marB="0" anchor="ctr">
                    <a:lnL>
                      <a:noFill/>
                    </a:lnL>
                    <a:lnR>
                      <a:noFill/>
                    </a:lnR>
                    <a:lnT>
                      <a:noFill/>
                    </a:lnT>
                    <a:lnB w="19050" cap="flat" cmpd="dbl" algn="ctr">
                      <a:solidFill>
                        <a:srgbClr val="000000"/>
                      </a:solidFill>
                      <a:prstDash val="solid"/>
                      <a:round/>
                      <a:headEnd type="none" w="med" len="med"/>
                      <a:tailEnd type="none" w="med" len="med"/>
                    </a:lnB>
                  </a:tcPr>
                </a:tc>
                <a:tc>
                  <a:txBody>
                    <a:bodyPr/>
                    <a:lstStyle/>
                    <a:p>
                      <a:endParaRPr lang="zh-TW" sz="1200" kern="100">
                        <a:effectLst/>
                        <a:latin typeface="Calibri" panose="020F0502020204030204" pitchFamily="34" charset="0"/>
                        <a:cs typeface="Times New Roman" panose="02020603050405020304" pitchFamily="18" charset="0"/>
                      </a:endParaRPr>
                    </a:p>
                  </a:txBody>
                  <a:tcPr marL="17780" marR="17780" marT="0" marB="0" anchor="ctr">
                    <a:lnL>
                      <a:noFill/>
                    </a:lnL>
                    <a:lnR>
                      <a:noFill/>
                    </a:lnR>
                    <a:lnT>
                      <a:noFill/>
                    </a:lnT>
                    <a:lnB w="19050" cap="flat" cmpd="dbl" algn="ctr">
                      <a:solidFill>
                        <a:srgbClr val="000000"/>
                      </a:solidFill>
                      <a:prstDash val="solid"/>
                      <a:round/>
                      <a:headEnd type="none" w="med" len="med"/>
                      <a:tailEnd type="none" w="med" len="med"/>
                    </a:lnB>
                  </a:tcPr>
                </a:tc>
                <a:tc>
                  <a:txBody>
                    <a:bodyPr/>
                    <a:lstStyle/>
                    <a:p>
                      <a:endParaRPr lang="zh-TW" sz="1200" kern="100">
                        <a:effectLst/>
                        <a:latin typeface="Calibri" panose="020F0502020204030204" pitchFamily="34" charset="0"/>
                        <a:cs typeface="Times New Roman" panose="02020603050405020304" pitchFamily="18" charset="0"/>
                      </a:endParaRPr>
                    </a:p>
                  </a:txBody>
                  <a:tcPr marL="17780" marR="17780" marT="0" marB="0" anchor="ctr">
                    <a:lnL>
                      <a:noFill/>
                    </a:lnL>
                    <a:lnR>
                      <a:noFill/>
                    </a:lnR>
                    <a:lnT>
                      <a:noFill/>
                    </a:lnT>
                    <a:lnB w="19050" cap="flat" cmpd="dbl" algn="ctr">
                      <a:solidFill>
                        <a:srgbClr val="000000"/>
                      </a:solidFill>
                      <a:prstDash val="solid"/>
                      <a:round/>
                      <a:headEnd type="none" w="med" len="med"/>
                      <a:tailEnd type="none" w="med" len="med"/>
                    </a:lnB>
                  </a:tcPr>
                </a:tc>
                <a:tc>
                  <a:txBody>
                    <a:bodyPr/>
                    <a:lstStyle/>
                    <a:p>
                      <a:endParaRPr lang="zh-TW" sz="1200" kern="100">
                        <a:effectLst/>
                        <a:latin typeface="Calibri" panose="020F0502020204030204" pitchFamily="34" charset="0"/>
                        <a:cs typeface="Times New Roman" panose="02020603050405020304" pitchFamily="18" charset="0"/>
                      </a:endParaRPr>
                    </a:p>
                  </a:txBody>
                  <a:tcPr marL="17780" marR="17780" marT="0" marB="0" anchor="ctr">
                    <a:lnL>
                      <a:noFill/>
                    </a:lnL>
                    <a:lnR>
                      <a:noFill/>
                    </a:lnR>
                    <a:lnT>
                      <a:noFill/>
                    </a:lnT>
                    <a:lnB w="19050" cap="flat" cmpd="dbl" algn="ctr">
                      <a:solidFill>
                        <a:srgbClr val="000000"/>
                      </a:solidFill>
                      <a:prstDash val="solid"/>
                      <a:round/>
                      <a:headEnd type="none" w="med" len="med"/>
                      <a:tailEnd type="none" w="med" len="med"/>
                    </a:lnB>
                  </a:tcPr>
                </a:tc>
                <a:tc>
                  <a:txBody>
                    <a:bodyPr/>
                    <a:lstStyle/>
                    <a:p>
                      <a:pPr marR="38100" algn="r">
                        <a:lnSpc>
                          <a:spcPts val="1400"/>
                        </a:lnSpc>
                        <a:spcAft>
                          <a:spcPts val="0"/>
                        </a:spcAft>
                      </a:pPr>
                      <a:r>
                        <a:rPr lang="en-US" sz="900" kern="0">
                          <a:effectLst/>
                          <a:latin typeface="Times New Roman" panose="02020603050405020304" pitchFamily="18" charset="0"/>
                          <a:ea typeface="新細明體" panose="02020500000000000000" pitchFamily="18" charset="-120"/>
                          <a:cs typeface="Times New Roman" panose="02020603050405020304" pitchFamily="18" charset="0"/>
                        </a:rPr>
                        <a:t>560.57</a:t>
                      </a:r>
                      <a:endParaRPr lang="zh-TW" sz="12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a:noFill/>
                    </a:lnR>
                    <a:lnT>
                      <a:noFill/>
                    </a:lnT>
                    <a:lnB w="19050" cap="flat" cmpd="dbl" algn="ctr">
                      <a:solidFill>
                        <a:srgbClr val="000000"/>
                      </a:solidFill>
                      <a:prstDash val="solid"/>
                      <a:round/>
                      <a:headEnd type="none" w="med" len="med"/>
                      <a:tailEnd type="none" w="med" len="med"/>
                    </a:lnB>
                  </a:tcPr>
                </a:tc>
                <a:tc>
                  <a:txBody>
                    <a:bodyPr/>
                    <a:lstStyle/>
                    <a:p>
                      <a:endParaRPr lang="zh-TW" sz="1200" kern="100">
                        <a:effectLst/>
                        <a:latin typeface="Calibri" panose="020F0502020204030204" pitchFamily="34" charset="0"/>
                        <a:cs typeface="Times New Roman" panose="02020603050405020304" pitchFamily="18" charset="0"/>
                      </a:endParaRPr>
                    </a:p>
                  </a:txBody>
                  <a:tcPr marL="17780" marR="17780" marT="0" marB="0" anchor="ctr">
                    <a:lnL>
                      <a:noFill/>
                    </a:lnL>
                    <a:lnR>
                      <a:noFill/>
                    </a:lnR>
                    <a:lnT>
                      <a:noFill/>
                    </a:lnT>
                    <a:lnB w="1905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256609125"/>
                  </a:ext>
                </a:extLst>
              </a:tr>
              <a:tr h="182880">
                <a:tc>
                  <a:txBody>
                    <a:bodyPr/>
                    <a:lstStyle/>
                    <a:p>
                      <a:pPr algn="just">
                        <a:lnSpc>
                          <a:spcPts val="1400"/>
                        </a:lnSpc>
                        <a:spcAft>
                          <a:spcPts val="0"/>
                        </a:spcAft>
                      </a:pPr>
                      <a:r>
                        <a:rPr lang="zh-TW" sz="900" b="1" kern="0">
                          <a:effectLst/>
                          <a:latin typeface="Times New Roman" panose="02020603050405020304" pitchFamily="18" charset="0"/>
                          <a:ea typeface="新細明體" panose="02020500000000000000" pitchFamily="18" charset="-120"/>
                          <a:cs typeface="Times New Roman" panose="02020603050405020304" pitchFamily="18" charset="0"/>
                        </a:rPr>
                        <a:t>二、眉裡社地</a:t>
                      </a:r>
                      <a:endParaRPr lang="zh-TW" sz="12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a:noFill/>
                    </a:lnR>
                    <a:lnT w="19050" cap="flat" cmpd="dbl" algn="ctr">
                      <a:solidFill>
                        <a:srgbClr val="000000"/>
                      </a:solidFill>
                      <a:prstDash val="solid"/>
                      <a:round/>
                      <a:headEnd type="none" w="med" len="med"/>
                      <a:tailEnd type="none" w="med" len="med"/>
                    </a:lnT>
                    <a:lnB>
                      <a:noFill/>
                    </a:lnB>
                  </a:tcPr>
                </a:tc>
                <a:tc>
                  <a:txBody>
                    <a:bodyPr/>
                    <a:lstStyle/>
                    <a:p>
                      <a:endParaRPr lang="zh-TW" sz="1200" kern="100">
                        <a:effectLst/>
                        <a:latin typeface="Calibri" panose="020F0502020204030204" pitchFamily="34" charset="0"/>
                        <a:cs typeface="Times New Roman" panose="02020603050405020304" pitchFamily="18" charset="0"/>
                      </a:endParaRPr>
                    </a:p>
                  </a:txBody>
                  <a:tcPr marL="17780" marR="17780" marT="0" marB="0" anchor="ctr">
                    <a:lnL>
                      <a:noFill/>
                    </a:lnL>
                    <a:lnR>
                      <a:noFill/>
                    </a:lnR>
                    <a:lnT w="19050" cap="flat" cmpd="dbl" algn="ctr">
                      <a:solidFill>
                        <a:srgbClr val="000000"/>
                      </a:solidFill>
                      <a:prstDash val="solid"/>
                      <a:round/>
                      <a:headEnd type="none" w="med" len="med"/>
                      <a:tailEnd type="none" w="med" len="med"/>
                    </a:lnT>
                    <a:lnB>
                      <a:noFill/>
                    </a:lnB>
                  </a:tcPr>
                </a:tc>
                <a:tc>
                  <a:txBody>
                    <a:bodyPr/>
                    <a:lstStyle/>
                    <a:p>
                      <a:endParaRPr lang="zh-TW" sz="1200" kern="100">
                        <a:effectLst/>
                        <a:latin typeface="Calibri" panose="020F0502020204030204" pitchFamily="34" charset="0"/>
                        <a:cs typeface="Times New Roman" panose="02020603050405020304" pitchFamily="18" charset="0"/>
                      </a:endParaRPr>
                    </a:p>
                  </a:txBody>
                  <a:tcPr marL="17780" marR="17780" marT="0" marB="0" anchor="ctr">
                    <a:lnL>
                      <a:noFill/>
                    </a:lnL>
                    <a:lnR>
                      <a:noFill/>
                    </a:lnR>
                    <a:lnT w="19050" cap="flat" cmpd="dbl" algn="ctr">
                      <a:solidFill>
                        <a:srgbClr val="000000"/>
                      </a:solidFill>
                      <a:prstDash val="solid"/>
                      <a:round/>
                      <a:headEnd type="none" w="med" len="med"/>
                      <a:tailEnd type="none" w="med" len="med"/>
                    </a:lnT>
                    <a:lnB>
                      <a:noFill/>
                    </a:lnB>
                  </a:tcPr>
                </a:tc>
                <a:tc>
                  <a:txBody>
                    <a:bodyPr/>
                    <a:lstStyle/>
                    <a:p>
                      <a:endParaRPr lang="zh-TW" sz="1200" kern="100">
                        <a:effectLst/>
                        <a:latin typeface="Calibri" panose="020F0502020204030204" pitchFamily="34" charset="0"/>
                        <a:cs typeface="Times New Roman" panose="02020603050405020304" pitchFamily="18" charset="0"/>
                      </a:endParaRPr>
                    </a:p>
                  </a:txBody>
                  <a:tcPr marL="17780" marR="17780" marT="0" marB="0" anchor="ctr">
                    <a:lnL>
                      <a:noFill/>
                    </a:lnL>
                    <a:lnR>
                      <a:noFill/>
                    </a:lnR>
                    <a:lnT w="19050" cap="flat" cmpd="dbl" algn="ctr">
                      <a:solidFill>
                        <a:srgbClr val="000000"/>
                      </a:solidFill>
                      <a:prstDash val="solid"/>
                      <a:round/>
                      <a:headEnd type="none" w="med" len="med"/>
                      <a:tailEnd type="none" w="med" len="med"/>
                    </a:lnT>
                    <a:lnB>
                      <a:noFill/>
                    </a:lnB>
                  </a:tcPr>
                </a:tc>
                <a:tc>
                  <a:txBody>
                    <a:bodyPr/>
                    <a:lstStyle/>
                    <a:p>
                      <a:endParaRPr lang="zh-TW" sz="1200" kern="100">
                        <a:effectLst/>
                        <a:latin typeface="Calibri" panose="020F0502020204030204" pitchFamily="34" charset="0"/>
                        <a:cs typeface="Times New Roman" panose="02020603050405020304" pitchFamily="18" charset="0"/>
                      </a:endParaRPr>
                    </a:p>
                  </a:txBody>
                  <a:tcPr marL="17780" marR="17780" marT="0" marB="0" anchor="ctr">
                    <a:lnL>
                      <a:noFill/>
                    </a:lnL>
                    <a:lnR>
                      <a:noFill/>
                    </a:lnR>
                    <a:lnT w="19050" cap="flat" cmpd="dbl" algn="ctr">
                      <a:solidFill>
                        <a:srgbClr val="000000"/>
                      </a:solidFill>
                      <a:prstDash val="solid"/>
                      <a:round/>
                      <a:headEnd type="none" w="med" len="med"/>
                      <a:tailEnd type="none" w="med" len="med"/>
                    </a:lnT>
                    <a:lnB>
                      <a:noFill/>
                    </a:lnB>
                  </a:tcPr>
                </a:tc>
                <a:tc>
                  <a:txBody>
                    <a:bodyPr/>
                    <a:lstStyle/>
                    <a:p>
                      <a:endParaRPr lang="zh-TW" sz="1200" kern="100">
                        <a:effectLst/>
                        <a:latin typeface="Calibri" panose="020F0502020204030204" pitchFamily="34" charset="0"/>
                        <a:cs typeface="Times New Roman" panose="02020603050405020304" pitchFamily="18" charset="0"/>
                      </a:endParaRPr>
                    </a:p>
                  </a:txBody>
                  <a:tcPr marL="17780" marR="17780" marT="0" marB="0" anchor="ctr">
                    <a:lnL>
                      <a:noFill/>
                    </a:lnL>
                    <a:lnR>
                      <a:noFill/>
                    </a:lnR>
                    <a:lnT w="19050" cap="flat" cmpd="dbl" algn="ctr">
                      <a:solidFill>
                        <a:srgbClr val="000000"/>
                      </a:solidFill>
                      <a:prstDash val="solid"/>
                      <a:round/>
                      <a:headEnd type="none" w="med" len="med"/>
                      <a:tailEnd type="none" w="med" len="med"/>
                    </a:lnT>
                    <a:lnB>
                      <a:noFill/>
                    </a:lnB>
                  </a:tcPr>
                </a:tc>
                <a:tc>
                  <a:txBody>
                    <a:bodyPr/>
                    <a:lstStyle/>
                    <a:p>
                      <a:endParaRPr lang="zh-TW" sz="1200" kern="100">
                        <a:effectLst/>
                        <a:latin typeface="Calibri" panose="020F0502020204030204" pitchFamily="34" charset="0"/>
                        <a:cs typeface="Times New Roman" panose="02020603050405020304" pitchFamily="18" charset="0"/>
                      </a:endParaRPr>
                    </a:p>
                  </a:txBody>
                  <a:tcPr marL="17780" marR="17780" marT="0" marB="0" anchor="ctr">
                    <a:lnL>
                      <a:noFill/>
                    </a:lnL>
                    <a:lnR>
                      <a:noFill/>
                    </a:lnR>
                    <a:lnT w="19050" cap="flat" cmpd="dbl" algn="ctr">
                      <a:solidFill>
                        <a:srgbClr val="000000"/>
                      </a:solidFill>
                      <a:prstDash val="solid"/>
                      <a:round/>
                      <a:headEnd type="none" w="med" len="med"/>
                      <a:tailEnd type="none" w="med" len="med"/>
                    </a:lnT>
                    <a:lnB>
                      <a:noFill/>
                    </a:lnB>
                  </a:tcPr>
                </a:tc>
                <a:tc>
                  <a:txBody>
                    <a:bodyPr/>
                    <a:lstStyle/>
                    <a:p>
                      <a:endParaRPr lang="zh-TW" sz="1200" kern="100">
                        <a:effectLst/>
                        <a:latin typeface="Calibri" panose="020F0502020204030204" pitchFamily="34" charset="0"/>
                        <a:cs typeface="Times New Roman" panose="02020603050405020304" pitchFamily="18" charset="0"/>
                      </a:endParaRPr>
                    </a:p>
                  </a:txBody>
                  <a:tcPr marL="17780" marR="17780" marT="0" marB="0" anchor="ctr">
                    <a:lnL>
                      <a:noFill/>
                    </a:lnL>
                    <a:lnR>
                      <a:noFill/>
                    </a:lnR>
                    <a:lnT w="19050" cap="flat" cmpd="dbl"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527489216"/>
                  </a:ext>
                </a:extLst>
              </a:tr>
              <a:tr h="355600">
                <a:tc>
                  <a:txBody>
                    <a:bodyPr/>
                    <a:lstStyle/>
                    <a:p>
                      <a:pPr marL="76200" algn="just">
                        <a:lnSpc>
                          <a:spcPts val="1400"/>
                        </a:lnSpc>
                        <a:spcAft>
                          <a:spcPts val="0"/>
                        </a:spcAft>
                      </a:pPr>
                      <a:r>
                        <a:rPr lang="zh-TW" sz="900" b="1" i="1" kern="0">
                          <a:effectLst/>
                          <a:latin typeface="Times New Roman" panose="02020603050405020304" pitchFamily="18" charset="0"/>
                          <a:ea typeface="新細明體" panose="02020500000000000000" pitchFamily="18" charset="-120"/>
                          <a:cs typeface="Times New Roman" panose="02020603050405020304" pitchFamily="18" charset="0"/>
                        </a:rPr>
                        <a:t>眉社埔地</a:t>
                      </a:r>
                      <a:endParaRPr lang="zh-TW" sz="12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just">
                        <a:lnSpc>
                          <a:spcPts val="1400"/>
                        </a:lnSpc>
                        <a:spcAft>
                          <a:spcPts val="0"/>
                        </a:spcAft>
                      </a:pPr>
                      <a:r>
                        <a:rPr lang="zh-TW" sz="900" kern="0">
                          <a:effectLst/>
                          <a:latin typeface="Times New Roman" panose="02020603050405020304" pitchFamily="18" charset="0"/>
                          <a:ea typeface="新細明體" panose="02020500000000000000" pitchFamily="18" charset="-120"/>
                          <a:cs typeface="Times New Roman" panose="02020603050405020304" pitchFamily="18" charset="0"/>
                        </a:rPr>
                        <a:t>道光</a:t>
                      </a:r>
                      <a:r>
                        <a:rPr lang="en-US" sz="900" kern="0">
                          <a:effectLst/>
                          <a:latin typeface="Times New Roman" panose="02020603050405020304" pitchFamily="18" charset="0"/>
                          <a:ea typeface="新細明體" panose="02020500000000000000" pitchFamily="18" charset="-120"/>
                          <a:cs typeface="Times New Roman" panose="02020603050405020304" pitchFamily="18" charset="0"/>
                        </a:rPr>
                        <a:t>29</a:t>
                      </a:r>
                      <a:r>
                        <a:rPr lang="zh-TW" sz="900" kern="0">
                          <a:effectLst/>
                          <a:latin typeface="Times New Roman" panose="02020603050405020304" pitchFamily="18" charset="0"/>
                          <a:ea typeface="新細明體" panose="02020500000000000000" pitchFamily="18" charset="-120"/>
                          <a:cs typeface="Times New Roman" panose="02020603050405020304" pitchFamily="18" charset="0"/>
                        </a:rPr>
                        <a:t>年</a:t>
                      </a:r>
                      <a:endParaRPr lang="zh-TW" sz="12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endParaRPr lang="zh-TW" sz="1200" kern="100">
                        <a:effectLst/>
                        <a:latin typeface="Calibri" panose="020F0502020204030204" pitchFamily="34" charset="0"/>
                        <a:cs typeface="Times New Roman" panose="02020603050405020304" pitchFamily="18" charset="0"/>
                      </a:endParaRPr>
                    </a:p>
                  </a:txBody>
                  <a:tcPr marL="17780" marR="17780" marT="0"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endParaRPr lang="zh-TW" sz="1200" kern="100">
                        <a:effectLst/>
                        <a:latin typeface="Calibri" panose="020F0502020204030204" pitchFamily="34" charset="0"/>
                        <a:cs typeface="Times New Roman" panose="02020603050405020304" pitchFamily="18" charset="0"/>
                      </a:endParaRPr>
                    </a:p>
                  </a:txBody>
                  <a:tcPr marL="17780" marR="17780" marT="0"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endParaRPr lang="zh-TW" sz="1200" kern="100">
                        <a:effectLst/>
                        <a:latin typeface="Calibri" panose="020F0502020204030204" pitchFamily="34" charset="0"/>
                        <a:cs typeface="Times New Roman" panose="02020603050405020304" pitchFamily="18" charset="0"/>
                      </a:endParaRPr>
                    </a:p>
                  </a:txBody>
                  <a:tcPr marL="17780" marR="17780" marT="0"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endParaRPr lang="zh-TW" sz="1200" kern="100">
                        <a:effectLst/>
                        <a:latin typeface="Calibri" panose="020F0502020204030204" pitchFamily="34" charset="0"/>
                        <a:cs typeface="Times New Roman" panose="02020603050405020304" pitchFamily="18" charset="0"/>
                      </a:endParaRPr>
                    </a:p>
                  </a:txBody>
                  <a:tcPr marL="17780" marR="17780" marT="0"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marR="38100" algn="r">
                        <a:lnSpc>
                          <a:spcPts val="1400"/>
                        </a:lnSpc>
                        <a:spcAft>
                          <a:spcPts val="0"/>
                        </a:spcAft>
                      </a:pPr>
                      <a:r>
                        <a:rPr lang="en-US" sz="900" kern="0">
                          <a:effectLst/>
                          <a:latin typeface="Times New Roman" panose="02020603050405020304" pitchFamily="18" charset="0"/>
                          <a:ea typeface="新細明體" panose="02020500000000000000" pitchFamily="18" charset="-120"/>
                          <a:cs typeface="Times New Roman" panose="02020603050405020304" pitchFamily="18" charset="0"/>
                        </a:rPr>
                        <a:t>421.40</a:t>
                      </a:r>
                      <a:endParaRPr lang="zh-TW" sz="12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just">
                        <a:lnSpc>
                          <a:spcPts val="1400"/>
                        </a:lnSpc>
                        <a:spcAft>
                          <a:spcPts val="0"/>
                        </a:spcAft>
                      </a:pPr>
                      <a:r>
                        <a:rPr lang="zh-TW" sz="900" kern="0" dirty="0">
                          <a:effectLst/>
                          <a:latin typeface="Times New Roman" panose="02020603050405020304" pitchFamily="18" charset="0"/>
                          <a:ea typeface="新細明體" panose="02020500000000000000" pitchFamily="18" charset="-120"/>
                          <a:cs typeface="Times New Roman" panose="02020603050405020304" pitchFamily="18" charset="0"/>
                        </a:rPr>
                        <a:t>眉溪以北眉社地，東至坑內松柏崙，西至赤崁油車坑，南至眉溪，北至大山後水流北（北港溪生番界）</a:t>
                      </a:r>
                      <a:endParaRPr lang="zh-TW" sz="12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a:noFill/>
                    </a:lnR>
                    <a:lnT>
                      <a:noFill/>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7203077"/>
                  </a:ext>
                </a:extLst>
              </a:tr>
            </a:tbl>
          </a:graphicData>
        </a:graphic>
      </p:graphicFrame>
    </p:spTree>
    <p:extLst>
      <p:ext uri="{BB962C8B-B14F-4D97-AF65-F5344CB8AC3E}">
        <p14:creationId xmlns:p14="http://schemas.microsoft.com/office/powerpoint/2010/main" val="2777460499"/>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4098" name="Rectangle 3"/>
          <p:cNvSpPr>
            <a:spLocks noGrp="1" noChangeArrowheads="1"/>
          </p:cNvSpPr>
          <p:nvPr>
            <p:ph idx="1"/>
          </p:nvPr>
        </p:nvSpPr>
        <p:spPr>
          <a:xfrm>
            <a:off x="395536" y="115887"/>
            <a:ext cx="8352928" cy="6625481"/>
          </a:xfrm>
        </p:spPr>
        <p:txBody>
          <a:bodyPr vert="eaVert"/>
          <a:lstStyle/>
          <a:p>
            <a:pPr marL="0" indent="0" eaLnBrk="1" hangingPunct="1">
              <a:lnSpc>
                <a:spcPts val="3200"/>
              </a:lnSpc>
              <a:spcBef>
                <a:spcPts val="1200"/>
              </a:spcBef>
              <a:buFontTx/>
              <a:buNone/>
            </a:pPr>
            <a:r>
              <a:rPr lang="zh-TW" altLang="en-US" sz="2400" dirty="0">
                <a:latin typeface="標楷體" pitchFamily="65" charset="-120"/>
                <a:ea typeface="標楷體" pitchFamily="65" charset="-120"/>
              </a:rPr>
              <a:t>福建臺灣北路淡水總捕分府加三級紀錄五次胡（胡應魁）　諭</a:t>
            </a:r>
          </a:p>
          <a:p>
            <a:pPr marL="0" indent="0" eaLnBrk="1" hangingPunct="1">
              <a:lnSpc>
                <a:spcPts val="3200"/>
              </a:lnSpc>
              <a:spcBef>
                <a:spcPts val="1200"/>
              </a:spcBef>
              <a:buFontTx/>
              <a:buNone/>
            </a:pPr>
            <a:r>
              <a:rPr lang="zh-TW" altLang="en-US" sz="2400" dirty="0">
                <a:latin typeface="標楷體" pitchFamily="65" charset="-120"/>
                <a:ea typeface="標楷體" pitchFamily="65" charset="-120"/>
              </a:rPr>
              <a:t>岸裡社番福安知悉。查該社白番</a:t>
            </a:r>
            <a:r>
              <a:rPr lang="zh-TW" altLang="en-US" sz="2400" dirty="0">
                <a:solidFill>
                  <a:srgbClr val="FF0000"/>
                </a:solidFill>
                <a:latin typeface="標楷體" pitchFamily="65" charset="-120"/>
                <a:ea typeface="標楷體" pitchFamily="65" charset="-120"/>
              </a:rPr>
              <a:t>潘賢文等誤聽粵監鍾興雅煽惑，率眾北來，欲往蛤仔爛（噶瑪蘭）佔墾草地</a:t>
            </a:r>
            <a:r>
              <a:rPr lang="zh-TW" altLang="en-US" sz="2400" dirty="0">
                <a:latin typeface="標楷體" pitchFamily="65" charset="-120"/>
                <a:ea typeface="標楷體" pitchFamily="65" charset="-120"/>
              </a:rPr>
              <a:t>，本分府深知</a:t>
            </a:r>
            <a:r>
              <a:rPr lang="zh-TW" altLang="en-US" sz="2400" dirty="0">
                <a:solidFill>
                  <a:srgbClr val="FF0000"/>
                </a:solidFill>
                <a:latin typeface="標楷體" pitchFamily="65" charset="-120"/>
                <a:ea typeface="標楷體" pitchFamily="65" charset="-120"/>
              </a:rPr>
              <a:t>蛤仔爛現有漳泉匪人盤踞</a:t>
            </a:r>
            <a:r>
              <a:rPr lang="zh-TW" altLang="en-US" sz="2400" dirty="0">
                <a:latin typeface="標楷體" pitchFamily="65" charset="-120"/>
                <a:ea typeface="標楷體" pitchFamily="65" charset="-120"/>
              </a:rPr>
              <a:t>，斷不容留，業經剴切諭知潘賢文</a:t>
            </a:r>
            <a:r>
              <a:rPr lang="zh-TW" altLang="en-US" sz="2400" dirty="0">
                <a:solidFill>
                  <a:srgbClr val="FF0000"/>
                </a:solidFill>
                <a:latin typeface="標楷體" pitchFamily="65" charset="-120"/>
                <a:ea typeface="標楷體" pitchFamily="65" charset="-120"/>
              </a:rPr>
              <a:t>極早回頭歸社安業</a:t>
            </a:r>
            <a:r>
              <a:rPr lang="zh-TW" altLang="en-US" sz="2400" dirty="0">
                <a:latin typeface="標楷體" pitchFamily="65" charset="-120"/>
                <a:ea typeface="標楷體" pitchFamily="65" charset="-120"/>
              </a:rPr>
              <a:t>在案。茲據姜勝智稟稱，</a:t>
            </a:r>
            <a:r>
              <a:rPr lang="zh-TW" altLang="en-US" sz="2400" dirty="0">
                <a:solidFill>
                  <a:srgbClr val="FF0000"/>
                </a:solidFill>
                <a:latin typeface="標楷體" pitchFamily="65" charset="-120"/>
                <a:ea typeface="標楷體" pitchFamily="65" charset="-120"/>
              </a:rPr>
              <a:t>潘賢文執迷不悟</a:t>
            </a:r>
            <a:r>
              <a:rPr lang="zh-TW" altLang="en-US" sz="2400" dirty="0">
                <a:latin typeface="標楷體" pitchFamily="65" charset="-120"/>
                <a:ea typeface="標楷體" pitchFamily="65" charset="-120"/>
              </a:rPr>
              <a:t>，</a:t>
            </a:r>
            <a:r>
              <a:rPr lang="zh-TW" altLang="en-US" sz="2400" dirty="0">
                <a:solidFill>
                  <a:srgbClr val="FF0000"/>
                </a:solidFill>
                <a:latin typeface="標楷體" pitchFamily="65" charset="-120"/>
                <a:ea typeface="標楷體" pitchFamily="65" charset="-120"/>
              </a:rPr>
              <a:t>惟爾福安已有悔心</a:t>
            </a:r>
            <a:r>
              <a:rPr lang="zh-TW" altLang="en-US" sz="2400" dirty="0">
                <a:latin typeface="標楷體" pitchFamily="65" charset="-120"/>
                <a:ea typeface="標楷體" pitchFamily="65" charset="-120"/>
              </a:rPr>
              <a:t>，業將爾名下</a:t>
            </a:r>
            <a:r>
              <a:rPr lang="zh-TW" altLang="en-US" sz="2400" dirty="0">
                <a:solidFill>
                  <a:srgbClr val="FF0000"/>
                </a:solidFill>
                <a:latin typeface="標楷體" pitchFamily="65" charset="-120"/>
                <a:ea typeface="標楷體" pitchFamily="65" charset="-120"/>
              </a:rPr>
              <a:t>隨行老幼、男婦、番丁百餘名留住九芎林地方，情願就地謀食</a:t>
            </a:r>
            <a:r>
              <a:rPr lang="zh-TW" altLang="en-US" sz="2400" dirty="0">
                <a:latin typeface="標楷體" pitchFamily="65" charset="-120"/>
                <a:ea typeface="標楷體" pitchFamily="65" charset="-120"/>
              </a:rPr>
              <a:t>等情。殊堪嘉賞，合亟諭知。諭到該社番即便率領各番，</a:t>
            </a:r>
            <a:r>
              <a:rPr lang="zh-TW" altLang="en-US" sz="2400" dirty="0">
                <a:solidFill>
                  <a:srgbClr val="FF0000"/>
                </a:solidFill>
                <a:latin typeface="標楷體" pitchFamily="65" charset="-120"/>
                <a:ea typeface="標楷體" pitchFamily="65" charset="-120"/>
              </a:rPr>
              <a:t>安心停住</a:t>
            </a:r>
            <a:r>
              <a:rPr lang="zh-TW" altLang="en-US" sz="2400" dirty="0">
                <a:latin typeface="標楷體" pitchFamily="65" charset="-120"/>
                <a:ea typeface="標楷體" pitchFamily="65" charset="-120"/>
              </a:rPr>
              <a:t>，其非爾管下之番亦可將蛤仔爛斷不肯容之處，</a:t>
            </a:r>
            <a:r>
              <a:rPr lang="zh-TW" altLang="en-US" sz="2400" dirty="0">
                <a:solidFill>
                  <a:srgbClr val="FF0000"/>
                </a:solidFill>
                <a:latin typeface="標楷體" pitchFamily="65" charset="-120"/>
                <a:ea typeface="標楷體" pitchFamily="65" charset="-120"/>
              </a:rPr>
              <a:t>曲為開導，留下一人即免一人受害，造福無窮。</a:t>
            </a:r>
            <a:r>
              <a:rPr lang="zh-TW" altLang="en-US" sz="2400" dirty="0">
                <a:latin typeface="標楷體" pitchFamily="65" charset="-120"/>
                <a:ea typeface="標楷體" pitchFamily="65" charset="-120"/>
              </a:rPr>
              <a:t>本分府定將爾格外優待，爾仍將管下男婦番眾及此外留下之番，分晰開具清單飛送察查，以憑</a:t>
            </a:r>
            <a:r>
              <a:rPr lang="zh-TW" altLang="en-US" sz="2400" dirty="0">
                <a:solidFill>
                  <a:srgbClr val="FF0000"/>
                </a:solidFill>
                <a:latin typeface="標楷體" pitchFamily="65" charset="-120"/>
                <a:ea typeface="標楷體" pitchFamily="65" charset="-120"/>
              </a:rPr>
              <a:t>本分府親臨安撫，從優賞齎</a:t>
            </a:r>
            <a:r>
              <a:rPr lang="zh-TW" altLang="en-US" sz="2400" dirty="0">
                <a:latin typeface="標楷體" pitchFamily="65" charset="-120"/>
                <a:ea typeface="標楷體" pitchFamily="65" charset="-120"/>
              </a:rPr>
              <a:t>，切勿觀望違延，速速，特諭。</a:t>
            </a:r>
          </a:p>
          <a:p>
            <a:pPr marL="0" indent="0" eaLnBrk="1" hangingPunct="1">
              <a:lnSpc>
                <a:spcPts val="3200"/>
              </a:lnSpc>
              <a:spcBef>
                <a:spcPts val="1200"/>
              </a:spcBef>
              <a:buFontTx/>
              <a:buNone/>
            </a:pPr>
            <a:r>
              <a:rPr lang="zh-TW" altLang="en-US" sz="2400" dirty="0">
                <a:latin typeface="標楷體" pitchFamily="65" charset="-120"/>
                <a:ea typeface="標楷體" pitchFamily="65" charset="-120"/>
              </a:rPr>
              <a:t>嘉慶九年</a:t>
            </a:r>
            <a:r>
              <a:rPr lang="zh-TW" altLang="en-US" sz="2400" dirty="0">
                <a:solidFill>
                  <a:srgbClr val="FF0000"/>
                </a:solidFill>
                <a:latin typeface="標楷體" pitchFamily="65" charset="-120"/>
                <a:ea typeface="標楷體" pitchFamily="65" charset="-120"/>
              </a:rPr>
              <a:t>正月</a:t>
            </a:r>
            <a:r>
              <a:rPr lang="zh-TW" altLang="en-US" sz="2400" dirty="0">
                <a:latin typeface="標楷體" pitchFamily="65" charset="-120"/>
                <a:ea typeface="標楷體" pitchFamily="65" charset="-120"/>
              </a:rPr>
              <a:t>初九日</a:t>
            </a:r>
          </a:p>
        </p:txBody>
      </p:sp>
    </p:spTree>
    <p:extLst>
      <p:ext uri="{BB962C8B-B14F-4D97-AF65-F5344CB8AC3E}">
        <p14:creationId xmlns:p14="http://schemas.microsoft.com/office/powerpoint/2010/main" val="3315516528"/>
      </p:ext>
    </p:extLst>
  </p:cSld>
  <p:clrMapOvr>
    <a:overrideClrMapping bg1="lt1" tx1="dk1" bg2="lt2" tx2="dk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圖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11" name="文字方塊 10"/>
          <p:cNvSpPr txBox="1"/>
          <p:nvPr/>
        </p:nvSpPr>
        <p:spPr>
          <a:xfrm>
            <a:off x="7106780" y="2459504"/>
            <a:ext cx="553998" cy="1938992"/>
          </a:xfrm>
          <a:prstGeom prst="rect">
            <a:avLst/>
          </a:prstGeom>
          <a:noFill/>
        </p:spPr>
        <p:txBody>
          <a:bodyPr vert="eaVert" wrap="none" rtlCol="0">
            <a:spAutoFit/>
          </a:bodyPr>
          <a:lstStyle/>
          <a:p>
            <a:r>
              <a:rPr lang="zh-TW" altLang="en-US" sz="2400" dirty="0"/>
              <a:t>埔社、眉社地</a:t>
            </a:r>
          </a:p>
        </p:txBody>
      </p:sp>
    </p:spTree>
    <p:extLst>
      <p:ext uri="{BB962C8B-B14F-4D97-AF65-F5344CB8AC3E}">
        <p14:creationId xmlns:p14="http://schemas.microsoft.com/office/powerpoint/2010/main" val="9408982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文字方塊 3"/>
          <p:cNvSpPr txBox="1"/>
          <p:nvPr/>
        </p:nvSpPr>
        <p:spPr>
          <a:xfrm>
            <a:off x="7133510" y="1202750"/>
            <a:ext cx="492443" cy="4452501"/>
          </a:xfrm>
          <a:prstGeom prst="rect">
            <a:avLst/>
          </a:prstGeom>
          <a:noFill/>
        </p:spPr>
        <p:txBody>
          <a:bodyPr vert="eaVert" wrap="none" rtlCol="0">
            <a:spAutoFit/>
          </a:bodyPr>
          <a:lstStyle/>
          <a:p>
            <a:r>
              <a:rPr lang="zh-TW" altLang="en-US" sz="2000" dirty="0"/>
              <a:t>道光三年二月埔南福鼎金埔地四大股份</a:t>
            </a:r>
          </a:p>
        </p:txBody>
      </p:sp>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Tree>
    <p:extLst>
      <p:ext uri="{BB962C8B-B14F-4D97-AF65-F5344CB8AC3E}">
        <p14:creationId xmlns:p14="http://schemas.microsoft.com/office/powerpoint/2010/main" val="33297308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文字方塊 5"/>
          <p:cNvSpPr txBox="1"/>
          <p:nvPr/>
        </p:nvSpPr>
        <p:spPr>
          <a:xfrm>
            <a:off x="7133525" y="1330990"/>
            <a:ext cx="492443" cy="4196020"/>
          </a:xfrm>
          <a:prstGeom prst="rect">
            <a:avLst/>
          </a:prstGeom>
          <a:noFill/>
        </p:spPr>
        <p:txBody>
          <a:bodyPr vert="eaVert" wrap="none" rtlCol="0">
            <a:spAutoFit/>
          </a:bodyPr>
          <a:lstStyle/>
          <a:p>
            <a:r>
              <a:rPr lang="zh-TW" altLang="en-US" sz="2000" dirty="0"/>
              <a:t>道光三年十月埔南福鼎金埔地守成份</a:t>
            </a:r>
          </a:p>
        </p:txBody>
      </p:sp>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Tree>
    <p:extLst>
      <p:ext uri="{BB962C8B-B14F-4D97-AF65-F5344CB8AC3E}">
        <p14:creationId xmlns:p14="http://schemas.microsoft.com/office/powerpoint/2010/main" val="32922746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文字方塊 3"/>
          <p:cNvSpPr txBox="1"/>
          <p:nvPr/>
        </p:nvSpPr>
        <p:spPr>
          <a:xfrm>
            <a:off x="7133510" y="1330990"/>
            <a:ext cx="492443" cy="4196020"/>
          </a:xfrm>
          <a:prstGeom prst="rect">
            <a:avLst/>
          </a:prstGeom>
          <a:noFill/>
        </p:spPr>
        <p:txBody>
          <a:bodyPr vert="eaVert" wrap="none" rtlCol="0">
            <a:spAutoFit/>
          </a:bodyPr>
          <a:lstStyle/>
          <a:p>
            <a:r>
              <a:rPr lang="zh-TW" altLang="en-US" sz="2000" dirty="0"/>
              <a:t>道光五年四月埔南福鼎金埔地五索份</a:t>
            </a:r>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Tree>
    <p:extLst>
      <p:ext uri="{BB962C8B-B14F-4D97-AF65-F5344CB8AC3E}">
        <p14:creationId xmlns:p14="http://schemas.microsoft.com/office/powerpoint/2010/main" val="19586399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文字方塊 3"/>
          <p:cNvSpPr txBox="1"/>
          <p:nvPr/>
        </p:nvSpPr>
        <p:spPr>
          <a:xfrm>
            <a:off x="7133510" y="561549"/>
            <a:ext cx="492443" cy="5734903"/>
          </a:xfrm>
          <a:prstGeom prst="rect">
            <a:avLst/>
          </a:prstGeom>
          <a:noFill/>
        </p:spPr>
        <p:txBody>
          <a:bodyPr vert="eaVert" wrap="none" rtlCol="0">
            <a:spAutoFit/>
          </a:bodyPr>
          <a:lstStyle/>
          <a:p>
            <a:r>
              <a:rPr lang="zh-TW" altLang="en-US" sz="2000" dirty="0"/>
              <a:t>道光七年三月埔南福鼎金埔地柚仔林上下坪東螺股</a:t>
            </a:r>
          </a:p>
        </p:txBody>
      </p:sp>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Tree>
    <p:extLst>
      <p:ext uri="{BB962C8B-B14F-4D97-AF65-F5344CB8AC3E}">
        <p14:creationId xmlns:p14="http://schemas.microsoft.com/office/powerpoint/2010/main" val="12665239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文字方塊 3"/>
          <p:cNvSpPr txBox="1"/>
          <p:nvPr/>
        </p:nvSpPr>
        <p:spPr>
          <a:xfrm>
            <a:off x="7133510" y="561549"/>
            <a:ext cx="492443" cy="5734903"/>
          </a:xfrm>
          <a:prstGeom prst="rect">
            <a:avLst/>
          </a:prstGeom>
          <a:noFill/>
        </p:spPr>
        <p:txBody>
          <a:bodyPr vert="eaVert" wrap="none" rtlCol="0">
            <a:spAutoFit/>
          </a:bodyPr>
          <a:lstStyle/>
          <a:p>
            <a:r>
              <a:rPr lang="zh-TW" altLang="en-US" sz="2000" dirty="0"/>
              <a:t>道光八年十月埔南史荖榻埔地、埔北北大埔九股份</a:t>
            </a:r>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Tree>
    <p:extLst>
      <p:ext uri="{BB962C8B-B14F-4D97-AF65-F5344CB8AC3E}">
        <p14:creationId xmlns:p14="http://schemas.microsoft.com/office/powerpoint/2010/main" val="26899720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5" name="文字方塊 4"/>
          <p:cNvSpPr txBox="1"/>
          <p:nvPr/>
        </p:nvSpPr>
        <p:spPr>
          <a:xfrm>
            <a:off x="7133510" y="1202750"/>
            <a:ext cx="492443" cy="4452501"/>
          </a:xfrm>
          <a:prstGeom prst="rect">
            <a:avLst/>
          </a:prstGeom>
          <a:noFill/>
        </p:spPr>
        <p:txBody>
          <a:bodyPr vert="eaVert" wrap="none" rtlCol="0">
            <a:spAutoFit/>
          </a:bodyPr>
          <a:lstStyle/>
          <a:p>
            <a:r>
              <a:rPr lang="zh-TW" altLang="en-US" sz="2000" dirty="0"/>
              <a:t>道光十一年五月埔南福鼎金埔地四索份</a:t>
            </a:r>
          </a:p>
        </p:txBody>
      </p:sp>
    </p:spTree>
    <p:extLst>
      <p:ext uri="{BB962C8B-B14F-4D97-AF65-F5344CB8AC3E}">
        <p14:creationId xmlns:p14="http://schemas.microsoft.com/office/powerpoint/2010/main" val="32078164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文字方塊 2"/>
          <p:cNvSpPr txBox="1"/>
          <p:nvPr/>
        </p:nvSpPr>
        <p:spPr>
          <a:xfrm>
            <a:off x="7133510" y="48588"/>
            <a:ext cx="492443" cy="6760825"/>
          </a:xfrm>
          <a:prstGeom prst="rect">
            <a:avLst/>
          </a:prstGeom>
          <a:noFill/>
        </p:spPr>
        <p:txBody>
          <a:bodyPr vert="eaVert" wrap="none" rtlCol="0">
            <a:spAutoFit/>
          </a:bodyPr>
          <a:lstStyle/>
          <a:p>
            <a:r>
              <a:rPr lang="zh-TW" altLang="en-US" sz="2000" dirty="0"/>
              <a:t>道光二十五年四月埔北赤崁、水尾、蘆竹湳、鐵砧山八股份</a:t>
            </a:r>
          </a:p>
        </p:txBody>
      </p:sp>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Tree>
    <p:extLst>
      <p:ext uri="{BB962C8B-B14F-4D97-AF65-F5344CB8AC3E}">
        <p14:creationId xmlns:p14="http://schemas.microsoft.com/office/powerpoint/2010/main" val="32374013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文字方塊 2"/>
          <p:cNvSpPr txBox="1"/>
          <p:nvPr/>
        </p:nvSpPr>
        <p:spPr>
          <a:xfrm>
            <a:off x="7133510" y="2100431"/>
            <a:ext cx="492443" cy="2657138"/>
          </a:xfrm>
          <a:prstGeom prst="rect">
            <a:avLst/>
          </a:prstGeom>
          <a:noFill/>
        </p:spPr>
        <p:txBody>
          <a:bodyPr vert="eaVert" wrap="none" rtlCol="0">
            <a:spAutoFit/>
          </a:bodyPr>
          <a:lstStyle/>
          <a:p>
            <a:r>
              <a:rPr lang="zh-TW" altLang="en-US" sz="2000" dirty="0"/>
              <a:t>道光二十九年眉社埔地</a:t>
            </a:r>
          </a:p>
        </p:txBody>
      </p:sp>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Tree>
    <p:extLst>
      <p:ext uri="{BB962C8B-B14F-4D97-AF65-F5344CB8AC3E}">
        <p14:creationId xmlns:p14="http://schemas.microsoft.com/office/powerpoint/2010/main" val="5925756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0" y="44624"/>
            <a:ext cx="8352928" cy="6768752"/>
          </a:xfrm>
        </p:spPr>
        <p:txBody>
          <a:bodyPr/>
          <a:lstStyle/>
          <a:p>
            <a:pPr marL="0" indent="0">
              <a:lnSpc>
                <a:spcPts val="3000"/>
              </a:lnSpc>
              <a:spcBef>
                <a:spcPts val="600"/>
              </a:spcBef>
              <a:buNone/>
            </a:pPr>
            <a:r>
              <a:rPr lang="zh-TW" altLang="en-US" sz="2800" dirty="0"/>
              <a:t>國家權力干預下的界外私墾</a:t>
            </a:r>
            <a:endParaRPr lang="en-US" altLang="zh-TW" sz="2800" dirty="0"/>
          </a:p>
          <a:p>
            <a:pPr marL="0" indent="0">
              <a:lnSpc>
                <a:spcPts val="2400"/>
              </a:lnSpc>
              <a:spcBef>
                <a:spcPts val="600"/>
              </a:spcBef>
              <a:spcAft>
                <a:spcPts val="600"/>
              </a:spcAft>
              <a:buNone/>
            </a:pPr>
            <a:r>
              <a:rPr lang="zh-TW" altLang="en-US" sz="2400" dirty="0"/>
              <a:t>郭百年侵墾水裡社、埔裡社事件（嘉慶二十至二十二年）</a:t>
            </a:r>
            <a:endParaRPr lang="en-US" altLang="zh-TW" sz="2400" dirty="0"/>
          </a:p>
          <a:p>
            <a:pPr marL="0" indent="0">
              <a:lnSpc>
                <a:spcPts val="2400"/>
              </a:lnSpc>
              <a:spcBef>
                <a:spcPts val="600"/>
              </a:spcBef>
              <a:spcAft>
                <a:spcPts val="600"/>
              </a:spcAft>
              <a:buNone/>
            </a:pPr>
            <a:r>
              <a:rPr lang="zh-TW" altLang="en-US" sz="2000" dirty="0">
                <a:solidFill>
                  <a:srgbClr val="FF0000"/>
                </a:solidFill>
                <a:latin typeface="Times New Roman" panose="02020603050405020304" pitchFamily="18" charset="0"/>
                <a:cs typeface="Times New Roman" panose="02020603050405020304" pitchFamily="18" charset="0"/>
              </a:rPr>
              <a:t>水沙連社丁首黃林旺勾結彰化漢人郭百年、陳大用等，慫恿水沙連通事毛天福及土目</a:t>
            </a:r>
            <a:r>
              <a:rPr lang="zh-TW" altLang="en-US" sz="2000" dirty="0">
                <a:latin typeface="Times New Roman" panose="02020603050405020304" pitchFamily="18" charset="0"/>
                <a:cs typeface="Times New Roman" panose="02020603050405020304" pitchFamily="18" charset="0"/>
              </a:rPr>
              <a:t>等於嘉慶十九年前往府城陳情，假藉水裡、埔裡二社「</a:t>
            </a:r>
            <a:r>
              <a:rPr lang="zh-TW" altLang="en-US" sz="2000" dirty="0">
                <a:solidFill>
                  <a:srgbClr val="FF0000"/>
                </a:solidFill>
                <a:latin typeface="Times New Roman" panose="02020603050405020304" pitchFamily="18" charset="0"/>
                <a:cs typeface="Times New Roman" panose="02020603050405020304" pitchFamily="18" charset="0"/>
              </a:rPr>
              <a:t>積欠番餉，番食無資</a:t>
            </a:r>
            <a:r>
              <a:rPr lang="zh-TW" altLang="en-US" sz="2000" dirty="0">
                <a:latin typeface="Times New Roman" panose="02020603050405020304" pitchFamily="18" charset="0"/>
                <a:cs typeface="Times New Roman" panose="02020603050405020304" pitchFamily="18" charset="0"/>
              </a:rPr>
              <a:t>」，請將二社土地「踏界給漢人佃耕」，於二十年</a:t>
            </a:r>
            <a:r>
              <a:rPr lang="en-US" altLang="zh-TW" sz="2000" dirty="0">
                <a:latin typeface="Times New Roman" panose="02020603050405020304" pitchFamily="18" charset="0"/>
                <a:cs typeface="Times New Roman" panose="02020603050405020304" pitchFamily="18" charset="0"/>
              </a:rPr>
              <a:t>1815</a:t>
            </a:r>
            <a:r>
              <a:rPr lang="zh-TW" altLang="en-US" sz="2000" dirty="0">
                <a:latin typeface="Times New Roman" panose="02020603050405020304" pitchFamily="18" charset="0"/>
                <a:cs typeface="Times New Roman" panose="02020603050405020304" pitchFamily="18" charset="0"/>
              </a:rPr>
              <a:t>春</a:t>
            </a:r>
            <a:r>
              <a:rPr lang="zh-TW" altLang="en-US" sz="2000" dirty="0">
                <a:solidFill>
                  <a:srgbClr val="FF0000"/>
                </a:solidFill>
                <a:latin typeface="Times New Roman" panose="02020603050405020304" pitchFamily="18" charset="0"/>
                <a:cs typeface="Times New Roman" panose="02020603050405020304" pitchFamily="18" charset="0"/>
              </a:rPr>
              <a:t>取得知府（汪楠）的許可並責成彰化知縣錢燕喜發給墾照招墾</a:t>
            </a:r>
            <a:r>
              <a:rPr lang="zh-TW" altLang="en-US" sz="2000" dirty="0">
                <a:latin typeface="Times New Roman" panose="02020603050405020304" pitchFamily="18" charset="0"/>
                <a:cs typeface="Times New Roman" panose="02020603050405020304" pitchFamily="18" charset="0"/>
              </a:rPr>
              <a:t>。郭百年等遂招佃萬餘人，築圍建城，大舉入墾，先墾社仔社三百餘甲，續墾水裡社四百餘甲，再侵入沈鹿（審鹿）築土圍，墾五百餘甲；最後率民壯、佃丁千餘人在</a:t>
            </a:r>
            <a:r>
              <a:rPr lang="zh-TW" altLang="en-US" sz="2000" dirty="0">
                <a:solidFill>
                  <a:srgbClr val="FF0000"/>
                </a:solidFill>
                <a:latin typeface="Times New Roman" panose="02020603050405020304" pitchFamily="18" charset="0"/>
                <a:cs typeface="Times New Roman" panose="02020603050405020304" pitchFamily="18" charset="0"/>
              </a:rPr>
              <a:t>埔裡社「囊土為城」（布袋城）</a:t>
            </a:r>
            <a:r>
              <a:rPr lang="zh-TW" altLang="en-US" sz="2000" dirty="0">
                <a:latin typeface="Times New Roman" panose="02020603050405020304" pitchFamily="18" charset="0"/>
                <a:cs typeface="Times New Roman" panose="02020603050405020304" pitchFamily="18" charset="0"/>
              </a:rPr>
              <a:t>，並掘塚取出生番殉葬的鎗刀作為武器，「</a:t>
            </a:r>
            <a:r>
              <a:rPr lang="zh-TW" altLang="en-US" sz="2000" dirty="0">
                <a:solidFill>
                  <a:srgbClr val="FF0000"/>
                </a:solidFill>
                <a:latin typeface="Times New Roman" panose="02020603050405020304" pitchFamily="18" charset="0"/>
                <a:cs typeface="Times New Roman" panose="02020603050405020304" pitchFamily="18" charset="0"/>
              </a:rPr>
              <a:t>大肆焚殺</a:t>
            </a:r>
            <a:r>
              <a:rPr lang="zh-TW" altLang="en-US" sz="2000" dirty="0">
                <a:latin typeface="Times New Roman" panose="02020603050405020304" pitchFamily="18" charset="0"/>
                <a:cs typeface="Times New Roman" panose="02020603050405020304" pitchFamily="18" charset="0"/>
              </a:rPr>
              <a:t>」，逐離抗拒不服的埔裡社生番。</a:t>
            </a:r>
            <a:endParaRPr lang="en-US" altLang="zh-TW" sz="2000" dirty="0">
              <a:latin typeface="Times New Roman" panose="02020603050405020304" pitchFamily="18" charset="0"/>
              <a:cs typeface="Times New Roman" panose="02020603050405020304" pitchFamily="18" charset="0"/>
            </a:endParaRPr>
          </a:p>
          <a:p>
            <a:pPr marL="0" indent="0">
              <a:lnSpc>
                <a:spcPts val="2400"/>
              </a:lnSpc>
              <a:spcBef>
                <a:spcPts val="600"/>
              </a:spcBef>
              <a:spcAft>
                <a:spcPts val="600"/>
              </a:spcAft>
              <a:buNone/>
            </a:pPr>
            <a:r>
              <a:rPr lang="zh-TW" altLang="en-US" sz="2000" dirty="0">
                <a:latin typeface="Times New Roman" panose="02020603050405020304" pitchFamily="18" charset="0"/>
                <a:cs typeface="Times New Roman" panose="02020603050405020304" pitchFamily="18" charset="0"/>
              </a:rPr>
              <a:t>嘉慶二十二年</a:t>
            </a:r>
            <a:r>
              <a:rPr lang="en-US" altLang="zh-TW" sz="2000" dirty="0">
                <a:latin typeface="Times New Roman" panose="02020603050405020304" pitchFamily="18" charset="0"/>
                <a:cs typeface="Times New Roman" panose="02020603050405020304" pitchFamily="18" charset="0"/>
              </a:rPr>
              <a:t>1817</a:t>
            </a:r>
            <a:r>
              <a:rPr lang="zh-TW" altLang="en-US" sz="2000" dirty="0">
                <a:latin typeface="Times New Roman" panose="02020603050405020304" pitchFamily="18" charset="0"/>
                <a:cs typeface="Times New Roman" panose="02020603050405020304" pitchFamily="18" charset="0"/>
              </a:rPr>
              <a:t>鎮（武隆阿）道（糜奇瑜）察覺，諭令退墾，派令署鹿港同知張儀盛、彰化縣知縣吳性誠、呂志恒親往拆毀沈鹿土城，驅逐水裡、埔裡二社地方所有漢人耕佃，並於</a:t>
            </a:r>
            <a:r>
              <a:rPr lang="zh-TW" altLang="en-US" sz="2000" dirty="0">
                <a:solidFill>
                  <a:srgbClr val="FF0000"/>
                </a:solidFill>
                <a:latin typeface="Times New Roman" panose="02020603050405020304" pitchFamily="18" charset="0"/>
                <a:cs typeface="Times New Roman" panose="02020603050405020304" pitchFamily="18" charset="0"/>
              </a:rPr>
              <a:t>集集（天后宮前）、烏溪（內木柵贌屯園</a:t>
            </a:r>
            <a:r>
              <a:rPr lang="en-US" altLang="zh-TW" sz="2000" dirty="0">
                <a:solidFill>
                  <a:srgbClr val="FF0000"/>
                </a:solidFill>
                <a:latin typeface="Times New Roman" panose="02020603050405020304" pitchFamily="18" charset="0"/>
                <a:cs typeface="Times New Roman" panose="02020603050405020304" pitchFamily="18" charset="0"/>
              </a:rPr>
              <a:t>[</a:t>
            </a:r>
            <a:r>
              <a:rPr lang="zh-TW" altLang="en-US" sz="2000" dirty="0">
                <a:solidFill>
                  <a:srgbClr val="FF0000"/>
                </a:solidFill>
                <a:latin typeface="Times New Roman" panose="02020603050405020304" pitchFamily="18" charset="0"/>
                <a:cs typeface="Times New Roman" panose="02020603050405020304" pitchFamily="18" charset="0"/>
              </a:rPr>
              <a:t>今草屯鎮土城</a:t>
            </a:r>
            <a:r>
              <a:rPr lang="en-US" altLang="zh-TW" sz="2000" dirty="0">
                <a:solidFill>
                  <a:srgbClr val="FF0000"/>
                </a:solidFill>
                <a:latin typeface="Times New Roman" panose="02020603050405020304" pitchFamily="18" charset="0"/>
                <a:cs typeface="Times New Roman" panose="02020603050405020304" pitchFamily="18" charset="0"/>
              </a:rPr>
              <a:t>]</a:t>
            </a:r>
            <a:r>
              <a:rPr lang="zh-TW" altLang="en-US" sz="2000" dirty="0">
                <a:solidFill>
                  <a:srgbClr val="FF0000"/>
                </a:solidFill>
                <a:latin typeface="Times New Roman" panose="02020603050405020304" pitchFamily="18" charset="0"/>
                <a:cs typeface="Times New Roman" panose="02020603050405020304" pitchFamily="18" charset="0"/>
              </a:rPr>
              <a:t>溪岸）兩處豎立禁碑</a:t>
            </a:r>
            <a:r>
              <a:rPr lang="zh-TW" altLang="en-US" sz="2000" dirty="0">
                <a:latin typeface="Times New Roman" panose="02020603050405020304" pitchFamily="18" charset="0"/>
                <a:cs typeface="Times New Roman" panose="02020603050405020304" pitchFamily="18" charset="0"/>
              </a:rPr>
              <a:t>，嚴禁漢人入墾。</a:t>
            </a:r>
            <a:endParaRPr lang="en-US" altLang="zh-TW" sz="2000" dirty="0">
              <a:latin typeface="Times New Roman" panose="02020603050405020304" pitchFamily="18" charset="0"/>
              <a:cs typeface="Times New Roman" panose="02020603050405020304" pitchFamily="18" charset="0"/>
            </a:endParaRPr>
          </a:p>
          <a:p>
            <a:pPr marL="0" indent="0">
              <a:lnSpc>
                <a:spcPts val="2400"/>
              </a:lnSpc>
              <a:spcBef>
                <a:spcPts val="600"/>
              </a:spcBef>
              <a:spcAft>
                <a:spcPts val="600"/>
              </a:spcAft>
              <a:buNone/>
            </a:pPr>
            <a:r>
              <a:rPr lang="zh-TW" altLang="en-US" sz="2000" dirty="0">
                <a:latin typeface="Times New Roman" panose="02020603050405020304" pitchFamily="18" charset="0"/>
                <a:cs typeface="Times New Roman" panose="02020603050405020304" pitchFamily="18" charset="0"/>
              </a:rPr>
              <a:t>遭受重創後的埔裡社人數銳減，勢力大為衰頹，在強鄰眉裏、致霧、安里萬</a:t>
            </a:r>
            <a:r>
              <a:rPr lang="en-US" altLang="zh-TW" sz="2000" dirty="0">
                <a:latin typeface="Times New Roman" panose="02020603050405020304" pitchFamily="18" charset="0"/>
                <a:cs typeface="Times New Roman" panose="02020603050405020304" pitchFamily="18" charset="0"/>
              </a:rPr>
              <a:t>〔</a:t>
            </a:r>
            <a:r>
              <a:rPr lang="zh-TW" altLang="en-US" sz="2000" dirty="0">
                <a:latin typeface="Times New Roman" panose="02020603050405020304" pitchFamily="18" charset="0"/>
                <a:cs typeface="Times New Roman" panose="02020603050405020304" pitchFamily="18" charset="0"/>
              </a:rPr>
              <a:t>按：泰雅族眉原群、霧社群、萬大群</a:t>
            </a:r>
            <a:r>
              <a:rPr lang="en-US" altLang="zh-TW" sz="2000" dirty="0">
                <a:latin typeface="Times New Roman" panose="02020603050405020304" pitchFamily="18" charset="0"/>
                <a:cs typeface="Times New Roman" panose="02020603050405020304" pitchFamily="18" charset="0"/>
              </a:rPr>
              <a:t>〕</a:t>
            </a:r>
            <a:r>
              <a:rPr lang="zh-TW" altLang="en-US" sz="2000" dirty="0">
                <a:latin typeface="Times New Roman" panose="02020603050405020304" pitchFamily="18" charset="0"/>
                <a:cs typeface="Times New Roman" panose="02020603050405020304" pitchFamily="18" charset="0"/>
              </a:rPr>
              <a:t>環伺下，不免興起招引熟番入居，以求自保（「自衛」）的念頭。因此才會有「埔水社生番頭目阿密等」於</a:t>
            </a:r>
            <a:r>
              <a:rPr lang="zh-TW" altLang="en-US" sz="2000" dirty="0">
                <a:solidFill>
                  <a:srgbClr val="FF0000"/>
                </a:solidFill>
                <a:latin typeface="Times New Roman" panose="02020603050405020304" pitchFamily="18" charset="0"/>
                <a:cs typeface="Times New Roman" panose="02020603050405020304" pitchFamily="18" charset="0"/>
              </a:rPr>
              <a:t>道光三年</a:t>
            </a:r>
            <a:r>
              <a:rPr lang="en-US" altLang="zh-TW" sz="2000" dirty="0">
                <a:solidFill>
                  <a:srgbClr val="FF0000"/>
                </a:solidFill>
                <a:latin typeface="Times New Roman" panose="02020603050405020304" pitchFamily="18" charset="0"/>
                <a:cs typeface="Times New Roman" panose="02020603050405020304" pitchFamily="18" charset="0"/>
              </a:rPr>
              <a:t>1823</a:t>
            </a:r>
            <a:r>
              <a:rPr lang="zh-TW" altLang="en-US" sz="2000" dirty="0">
                <a:solidFill>
                  <a:srgbClr val="FF0000"/>
                </a:solidFill>
                <a:latin typeface="Times New Roman" panose="02020603050405020304" pitchFamily="18" charset="0"/>
                <a:cs typeface="Times New Roman" panose="02020603050405020304" pitchFamily="18" charset="0"/>
              </a:rPr>
              <a:t>正月</a:t>
            </a:r>
            <a:r>
              <a:rPr lang="zh-TW" altLang="en-US" sz="2000" dirty="0">
                <a:latin typeface="Times New Roman" panose="02020603050405020304" pitchFamily="18" charset="0"/>
                <a:cs typeface="Times New Roman" panose="02020603050405020304" pitchFamily="18" charset="0"/>
              </a:rPr>
              <a:t>在岸裡社，由潘春文作東，與中部有意入墾各熟番社頭人聚會商談、收受禮物為定，以及與會熟番眾社共同簽訂</a:t>
            </a:r>
            <a:r>
              <a:rPr lang="en-US" altLang="zh-TW" sz="2000" dirty="0">
                <a:latin typeface="Times New Roman" panose="02020603050405020304" pitchFamily="18" charset="0"/>
                <a:cs typeface="Times New Roman" panose="02020603050405020304" pitchFamily="18" charset="0"/>
              </a:rPr>
              <a:t>〈</a:t>
            </a:r>
            <a:r>
              <a:rPr lang="zh-TW" altLang="en-US" sz="2000" dirty="0">
                <a:solidFill>
                  <a:srgbClr val="FF0000"/>
                </a:solidFill>
                <a:latin typeface="Times New Roman" panose="02020603050405020304" pitchFamily="18" charset="0"/>
                <a:cs typeface="Times New Roman" panose="02020603050405020304" pitchFamily="18" charset="0"/>
              </a:rPr>
              <a:t>公議同立合約字</a:t>
            </a:r>
            <a:r>
              <a:rPr lang="en-US" altLang="zh-TW" sz="2000" dirty="0">
                <a:latin typeface="Times New Roman" panose="02020603050405020304" pitchFamily="18" charset="0"/>
                <a:cs typeface="Times New Roman" panose="02020603050405020304" pitchFamily="18" charset="0"/>
              </a:rPr>
              <a:t>〉</a:t>
            </a:r>
            <a:r>
              <a:rPr lang="zh-TW" altLang="en-US" sz="2000" dirty="0">
                <a:latin typeface="Times New Roman" panose="02020603050405020304" pitchFamily="18" charset="0"/>
                <a:cs typeface="Times New Roman" panose="02020603050405020304" pitchFamily="18" charset="0"/>
              </a:rPr>
              <a:t>一事。</a:t>
            </a:r>
            <a:endParaRPr lang="en-US" altLang="zh-TW"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607760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146" name="Rectangle 3"/>
          <p:cNvSpPr>
            <a:spLocks noGrp="1" noChangeArrowheads="1"/>
          </p:cNvSpPr>
          <p:nvPr>
            <p:ph idx="1"/>
          </p:nvPr>
        </p:nvSpPr>
        <p:spPr>
          <a:xfrm>
            <a:off x="611560" y="44624"/>
            <a:ext cx="8424936" cy="6696744"/>
          </a:xfrm>
        </p:spPr>
        <p:txBody>
          <a:bodyPr/>
          <a:lstStyle/>
          <a:p>
            <a:pPr marL="0" indent="0" eaLnBrk="1" hangingPunct="1">
              <a:lnSpc>
                <a:spcPts val="3600"/>
              </a:lnSpc>
              <a:spcBef>
                <a:spcPts val="0"/>
              </a:spcBef>
              <a:spcAft>
                <a:spcPts val="600"/>
              </a:spcAft>
              <a:buFontTx/>
              <a:buNone/>
              <a:defRPr/>
            </a:pPr>
            <a:r>
              <a:rPr lang="zh-TW" altLang="en-US" sz="2400" dirty="0">
                <a:latin typeface="+mn-ea"/>
              </a:rPr>
              <a:t>岸裡等社大批熟番在潘賢文的率領下，已經北上深入胡應魁職責範圍的淡水廳境內。途經配給岸裡社屯番自行收租抵充</a:t>
            </a:r>
            <a:r>
              <a:rPr lang="zh-TW" altLang="en-US" sz="2400" dirty="0">
                <a:solidFill>
                  <a:srgbClr val="FF0000"/>
                </a:solidFill>
                <a:latin typeface="+mn-ea"/>
              </a:rPr>
              <a:t>屯餉</a:t>
            </a:r>
            <a:r>
              <a:rPr lang="zh-TW" altLang="en-US" sz="2400" dirty="0">
                <a:latin typeface="+mn-ea"/>
              </a:rPr>
              <a:t>的</a:t>
            </a:r>
            <a:r>
              <a:rPr lang="zh-TW" altLang="en-US" sz="2400" dirty="0">
                <a:solidFill>
                  <a:srgbClr val="FF0000"/>
                </a:solidFill>
                <a:latin typeface="+mn-ea"/>
              </a:rPr>
              <a:t>竹塹九芎林（今新竹縣芎林鄉）</a:t>
            </a:r>
            <a:r>
              <a:rPr lang="zh-TW" altLang="en-US" sz="2400" dirty="0">
                <a:latin typeface="+mn-ea"/>
              </a:rPr>
              <a:t>暫時停留時，</a:t>
            </a:r>
            <a:r>
              <a:rPr lang="zh-TW" altLang="en-US" sz="2400" dirty="0">
                <a:solidFill>
                  <a:srgbClr val="FF0000"/>
                </a:solidFill>
                <a:latin typeface="+mn-ea"/>
              </a:rPr>
              <a:t>淡水同知胡應魁親自致函潘賢文勸阻</a:t>
            </a:r>
            <a:r>
              <a:rPr lang="zh-TW" altLang="en-US" sz="2400" dirty="0">
                <a:latin typeface="+mn-ea"/>
              </a:rPr>
              <a:t>。</a:t>
            </a:r>
            <a:endParaRPr lang="en-US" altLang="zh-TW" sz="2400" dirty="0">
              <a:latin typeface="+mn-ea"/>
            </a:endParaRPr>
          </a:p>
          <a:p>
            <a:pPr marL="0" indent="0" eaLnBrk="1" hangingPunct="1">
              <a:lnSpc>
                <a:spcPts val="3600"/>
              </a:lnSpc>
              <a:spcBef>
                <a:spcPts val="0"/>
              </a:spcBef>
              <a:spcAft>
                <a:spcPts val="600"/>
              </a:spcAft>
              <a:buFontTx/>
              <a:buNone/>
              <a:defRPr/>
            </a:pPr>
            <a:r>
              <a:rPr lang="zh-TW" altLang="en-US" sz="2400" dirty="0">
                <a:latin typeface="+mn-ea"/>
              </a:rPr>
              <a:t>當時胡應魁總算獲知潘賢文等遷移的目的地是噶瑪蘭。他以地方官的治理經驗提醒潘賢文，該處已經有漳、泉兩籍「匪徒」盤踞開墾，絕不可能容許熟番進入爭地「佔墾」：「本分府深知</a:t>
            </a:r>
            <a:r>
              <a:rPr lang="zh-TW" altLang="en-US" sz="2400" dirty="0">
                <a:solidFill>
                  <a:srgbClr val="FF0000"/>
                </a:solidFill>
                <a:latin typeface="+mn-ea"/>
              </a:rPr>
              <a:t>蛤仔爛現有漳泉匪人盤踞</a:t>
            </a:r>
            <a:r>
              <a:rPr lang="zh-TW" altLang="en-US" sz="2400" dirty="0">
                <a:latin typeface="+mn-ea"/>
              </a:rPr>
              <a:t>，斷不容留」。</a:t>
            </a:r>
            <a:endParaRPr lang="en-US" altLang="zh-TW" sz="2400" dirty="0">
              <a:latin typeface="+mn-ea"/>
            </a:endParaRPr>
          </a:p>
          <a:p>
            <a:pPr marL="0" indent="0" eaLnBrk="1" hangingPunct="1">
              <a:lnSpc>
                <a:spcPts val="3600"/>
              </a:lnSpc>
              <a:spcBef>
                <a:spcPts val="0"/>
              </a:spcBef>
              <a:spcAft>
                <a:spcPts val="600"/>
              </a:spcAft>
              <a:buFontTx/>
              <a:buNone/>
              <a:defRPr/>
            </a:pPr>
            <a:r>
              <a:rPr lang="zh-TW" altLang="en-US" sz="2400" dirty="0">
                <a:latin typeface="+mn-ea"/>
              </a:rPr>
              <a:t>潘賢文相應不理。受胡應魁委託協助處理此事的</a:t>
            </a:r>
            <a:r>
              <a:rPr lang="zh-TW" altLang="en-US" sz="2400" dirty="0">
                <a:solidFill>
                  <a:srgbClr val="FF0000"/>
                </a:solidFill>
                <a:latin typeface="+mn-ea"/>
              </a:rPr>
              <a:t>九芎林屯佃首姜勝智</a:t>
            </a:r>
            <a:r>
              <a:rPr lang="zh-TW" altLang="en-US" sz="2400" dirty="0">
                <a:latin typeface="+mn-ea"/>
              </a:rPr>
              <a:t>只好回報：</a:t>
            </a:r>
            <a:r>
              <a:rPr lang="zh-TW" altLang="en-US" sz="2400" dirty="0">
                <a:solidFill>
                  <a:srgbClr val="FF0000"/>
                </a:solidFill>
                <a:latin typeface="+mn-ea"/>
              </a:rPr>
              <a:t>潘賢文「執迷不悟」</a:t>
            </a:r>
            <a:r>
              <a:rPr lang="zh-TW" altLang="en-US" sz="2400" dirty="0">
                <a:latin typeface="+mn-ea"/>
              </a:rPr>
              <a:t>，但透露</a:t>
            </a:r>
            <a:r>
              <a:rPr lang="zh-TW" altLang="en-US" sz="2400" dirty="0">
                <a:solidFill>
                  <a:srgbClr val="FF0000"/>
                </a:solidFill>
                <a:latin typeface="+mn-ea"/>
              </a:rPr>
              <a:t>潘福安等「老幼、男婦、番丁百餘名」已經回心轉意</a:t>
            </a:r>
            <a:r>
              <a:rPr lang="zh-TW" altLang="en-US" sz="2400" dirty="0">
                <a:latin typeface="+mn-ea"/>
              </a:rPr>
              <a:t>，願意留在九芎林「就地謀食」。</a:t>
            </a:r>
            <a:endParaRPr lang="en-US" altLang="zh-TW" sz="2400" dirty="0">
              <a:latin typeface="+mn-ea"/>
            </a:endParaRPr>
          </a:p>
          <a:p>
            <a:pPr marL="0" indent="0" eaLnBrk="1" hangingPunct="1">
              <a:lnSpc>
                <a:spcPts val="3600"/>
              </a:lnSpc>
              <a:spcBef>
                <a:spcPts val="0"/>
              </a:spcBef>
              <a:spcAft>
                <a:spcPts val="600"/>
              </a:spcAft>
              <a:buFontTx/>
              <a:buNone/>
              <a:defRPr/>
            </a:pPr>
            <a:r>
              <a:rPr lang="zh-TW" altLang="en-US" sz="2400" dirty="0">
                <a:latin typeface="+mn-ea"/>
              </a:rPr>
              <a:t>雖然這畢竟還是個不願「歸社」（返回原居地／原駐地）的選擇，胡應魁無可奈何，也只好勉強接受了。</a:t>
            </a:r>
          </a:p>
        </p:txBody>
      </p:sp>
    </p:spTree>
    <p:extLst>
      <p:ext uri="{BB962C8B-B14F-4D97-AF65-F5344CB8AC3E}">
        <p14:creationId xmlns:p14="http://schemas.microsoft.com/office/powerpoint/2010/main" val="28779862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圖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11" name="文字方塊 10"/>
          <p:cNvSpPr txBox="1"/>
          <p:nvPr/>
        </p:nvSpPr>
        <p:spPr>
          <a:xfrm>
            <a:off x="7071955" y="2459504"/>
            <a:ext cx="553998" cy="1938992"/>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埔社、眉社地</a:t>
            </a:r>
          </a:p>
        </p:txBody>
      </p:sp>
    </p:spTree>
    <p:extLst>
      <p:ext uri="{BB962C8B-B14F-4D97-AF65-F5344CB8AC3E}">
        <p14:creationId xmlns:p14="http://schemas.microsoft.com/office/powerpoint/2010/main" val="10822856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文字方塊 3"/>
          <p:cNvSpPr txBox="1"/>
          <p:nvPr/>
        </p:nvSpPr>
        <p:spPr>
          <a:xfrm>
            <a:off x="7133510" y="1202750"/>
            <a:ext cx="492443" cy="4452501"/>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道光三年</a:t>
            </a:r>
            <a:r>
              <a:rPr kumimoji="1" lang="zh-TW" altLang="en-US" sz="2000" b="0" i="0" u="none" strike="noStrike" kern="1200" cap="none" spc="0" normalizeH="0" baseline="0" noProof="0" dirty="0">
                <a:ln>
                  <a:noFill/>
                </a:ln>
                <a:solidFill>
                  <a:srgbClr val="FF0000"/>
                </a:solidFill>
                <a:effectLst/>
                <a:uLnTx/>
                <a:uFillTx/>
                <a:latin typeface="Arial" charset="0"/>
                <a:ea typeface="新細明體" pitchFamily="18" charset="-120"/>
                <a:cs typeface="+mn-cs"/>
              </a:rPr>
              <a:t>二月</a:t>
            </a: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埔南福鼎金埔地四大股份</a:t>
            </a:r>
          </a:p>
        </p:txBody>
      </p:sp>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Tree>
    <p:extLst>
      <p:ext uri="{BB962C8B-B14F-4D97-AF65-F5344CB8AC3E}">
        <p14:creationId xmlns:p14="http://schemas.microsoft.com/office/powerpoint/2010/main" val="19499298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39552" y="71297"/>
            <a:ext cx="8604448" cy="6742079"/>
          </a:xfrm>
        </p:spPr>
        <p:txBody>
          <a:bodyPr/>
          <a:lstStyle/>
          <a:p>
            <a:pPr marL="0" indent="0">
              <a:lnSpc>
                <a:spcPts val="2800"/>
              </a:lnSpc>
              <a:spcBef>
                <a:spcPts val="600"/>
              </a:spcBef>
              <a:buNone/>
            </a:pPr>
            <a:r>
              <a:rPr lang="zh-TW" altLang="en-US" sz="2800" dirty="0"/>
              <a:t>鄧傳安道光三年親至埔里勘查</a:t>
            </a:r>
            <a:endParaRPr lang="en-US" altLang="zh-TW" sz="2800" dirty="0"/>
          </a:p>
          <a:p>
            <a:pPr marL="0" indent="0">
              <a:lnSpc>
                <a:spcPts val="2600"/>
              </a:lnSpc>
              <a:spcBef>
                <a:spcPts val="600"/>
              </a:spcBef>
              <a:spcAft>
                <a:spcPts val="0"/>
              </a:spcAft>
              <a:buNone/>
            </a:pPr>
            <a:r>
              <a:rPr lang="zh-TW" altLang="en-US" sz="2400" dirty="0">
                <a:latin typeface="Times New Roman" panose="02020603050405020304" pitchFamily="18" charset="0"/>
                <a:cs typeface="Times New Roman" panose="02020603050405020304" pitchFamily="18" charset="0"/>
              </a:rPr>
              <a:t>理番同知鄧傳安聞知，於道光三年</a:t>
            </a:r>
            <a:r>
              <a:rPr lang="en-US" altLang="zh-TW" sz="2400" dirty="0">
                <a:latin typeface="Times New Roman" panose="02020603050405020304" pitchFamily="18" charset="0"/>
                <a:cs typeface="Times New Roman" panose="02020603050405020304" pitchFamily="18" charset="0"/>
              </a:rPr>
              <a:t>1823</a:t>
            </a:r>
            <a:r>
              <a:rPr lang="zh-TW" altLang="en-US" sz="2400" dirty="0">
                <a:solidFill>
                  <a:srgbClr val="FF0000"/>
                </a:solidFill>
                <a:latin typeface="Times New Roman" panose="02020603050405020304" pitchFamily="18" charset="0"/>
                <a:cs typeface="Times New Roman" panose="02020603050405020304" pitchFamily="18" charset="0"/>
              </a:rPr>
              <a:t>九月</a:t>
            </a:r>
            <a:r>
              <a:rPr lang="zh-TW" altLang="en-US" sz="2400" dirty="0">
                <a:latin typeface="Times New Roman" panose="02020603050405020304" pitchFamily="18" charset="0"/>
                <a:cs typeface="Times New Roman" panose="02020603050405020304" pitchFamily="18" charset="0"/>
              </a:rPr>
              <a:t>間特地親自從集集水裡社一路（南路）入山前往查看，並將經過詳細記述於</a:t>
            </a:r>
            <a:r>
              <a:rPr lang="en-US" altLang="zh-TW" sz="2400" dirty="0">
                <a:latin typeface="Times New Roman" panose="02020603050405020304" pitchFamily="18" charset="0"/>
                <a:cs typeface="Times New Roman" panose="02020603050405020304" pitchFamily="18" charset="0"/>
              </a:rPr>
              <a:t>〈</a:t>
            </a:r>
            <a:r>
              <a:rPr lang="zh-TW" altLang="en-US" sz="2400" dirty="0">
                <a:latin typeface="Times New Roman" panose="02020603050405020304" pitchFamily="18" charset="0"/>
                <a:cs typeface="Times New Roman" panose="02020603050405020304" pitchFamily="18" charset="0"/>
              </a:rPr>
              <a:t>水沙連紀程</a:t>
            </a:r>
            <a:r>
              <a:rPr lang="en-US" altLang="zh-TW" sz="2400" dirty="0">
                <a:latin typeface="Times New Roman" panose="02020603050405020304" pitchFamily="18" charset="0"/>
                <a:cs typeface="Times New Roman" panose="02020603050405020304" pitchFamily="18" charset="0"/>
              </a:rPr>
              <a:t>〉</a:t>
            </a:r>
            <a:r>
              <a:rPr lang="zh-TW" altLang="en-US" sz="2400" dirty="0">
                <a:latin typeface="Times New Roman" panose="02020603050405020304" pitchFamily="18" charset="0"/>
                <a:cs typeface="Times New Roman" panose="02020603050405020304" pitchFamily="18" charset="0"/>
              </a:rPr>
              <a:t>一文。</a:t>
            </a:r>
            <a:endParaRPr lang="en-US" altLang="zh-TW" sz="2400" dirty="0">
              <a:latin typeface="Times New Roman" panose="02020603050405020304" pitchFamily="18" charset="0"/>
              <a:cs typeface="Times New Roman" panose="02020603050405020304" pitchFamily="18" charset="0"/>
            </a:endParaRPr>
          </a:p>
          <a:p>
            <a:pPr marL="0" indent="0">
              <a:lnSpc>
                <a:spcPts val="2600"/>
              </a:lnSpc>
              <a:spcBef>
                <a:spcPts val="600"/>
              </a:spcBef>
              <a:spcAft>
                <a:spcPts val="0"/>
              </a:spcAft>
              <a:buNone/>
            </a:pPr>
            <a:r>
              <a:rPr lang="zh-TW" altLang="en-US" sz="2400" dirty="0">
                <a:latin typeface="Times New Roman" panose="02020603050405020304" pitchFamily="18" charset="0"/>
                <a:cs typeface="Times New Roman" panose="02020603050405020304" pitchFamily="18" charset="0"/>
              </a:rPr>
              <a:t>已經拋荒的郭百年舊墾地大約有三百多甲</a:t>
            </a:r>
            <a:r>
              <a:rPr lang="en-US" altLang="zh-TW" sz="2400" dirty="0">
                <a:latin typeface="Times New Roman" panose="02020603050405020304" pitchFamily="18" charset="0"/>
                <a:cs typeface="Times New Roman" panose="02020603050405020304" pitchFamily="18" charset="0"/>
              </a:rPr>
              <a:t>〔</a:t>
            </a:r>
            <a:r>
              <a:rPr lang="zh-TW" altLang="en-US" sz="2400" dirty="0">
                <a:latin typeface="Times New Roman" panose="02020603050405020304" pitchFamily="18" charset="0"/>
                <a:cs typeface="Times New Roman" panose="02020603050405020304" pitchFamily="18" charset="0"/>
              </a:rPr>
              <a:t>按：即番社溝以南──埔南──的可墾地</a:t>
            </a:r>
            <a:r>
              <a:rPr lang="en-US" altLang="zh-TW" sz="2400" dirty="0">
                <a:latin typeface="Times New Roman" panose="02020603050405020304" pitchFamily="18" charset="0"/>
                <a:cs typeface="Times New Roman" panose="02020603050405020304" pitchFamily="18" charset="0"/>
              </a:rPr>
              <a:t>〕</a:t>
            </a:r>
            <a:r>
              <a:rPr lang="zh-TW" altLang="en-US" sz="2400" dirty="0">
                <a:latin typeface="Times New Roman" panose="02020603050405020304" pitchFamily="18" charset="0"/>
                <a:cs typeface="Times New Roman" panose="02020603050405020304" pitchFamily="18" charset="0"/>
              </a:rPr>
              <a:t>，</a:t>
            </a:r>
            <a:r>
              <a:rPr lang="zh-TW" altLang="en-US" sz="2400" dirty="0">
                <a:solidFill>
                  <a:srgbClr val="FF0000"/>
                </a:solidFill>
                <a:latin typeface="Times New Roman" panose="02020603050405020304" pitchFamily="18" charset="0"/>
                <a:cs typeface="Times New Roman" panose="02020603050405020304" pitchFamily="18" charset="0"/>
              </a:rPr>
              <a:t>福鼎金四大股份</a:t>
            </a:r>
            <a:r>
              <a:rPr lang="zh-TW" altLang="en-US" sz="2400" dirty="0">
                <a:latin typeface="Times New Roman" panose="02020603050405020304" pitchFamily="18" charset="0"/>
                <a:cs typeface="Times New Roman" panose="02020603050405020304" pitchFamily="18" charset="0"/>
              </a:rPr>
              <a:t>熟番新墾地不到</a:t>
            </a:r>
            <a:r>
              <a:rPr lang="en-US" altLang="zh-TW" sz="2400" dirty="0">
                <a:latin typeface="Times New Roman" panose="02020603050405020304" pitchFamily="18" charset="0"/>
                <a:cs typeface="Times New Roman" panose="02020603050405020304" pitchFamily="18" charset="0"/>
              </a:rPr>
              <a:t>30</a:t>
            </a:r>
            <a:r>
              <a:rPr lang="zh-TW" altLang="en-US" sz="2400" dirty="0">
                <a:latin typeface="Times New Roman" panose="02020603050405020304" pitchFamily="18" charset="0"/>
                <a:cs typeface="Times New Roman" panose="02020603050405020304" pitchFamily="18" charset="0"/>
              </a:rPr>
              <a:t>甲，僅及從前的十分之一；開墾雖已半年，卻「尚未成田」。</a:t>
            </a:r>
            <a:endParaRPr lang="en-US" altLang="zh-TW" sz="2400" dirty="0">
              <a:latin typeface="Times New Roman" panose="02020603050405020304" pitchFamily="18" charset="0"/>
              <a:cs typeface="Times New Roman" panose="02020603050405020304" pitchFamily="18" charset="0"/>
            </a:endParaRPr>
          </a:p>
          <a:p>
            <a:pPr marL="0" indent="0">
              <a:lnSpc>
                <a:spcPts val="2600"/>
              </a:lnSpc>
              <a:spcBef>
                <a:spcPts val="600"/>
              </a:spcBef>
              <a:spcAft>
                <a:spcPts val="0"/>
              </a:spcAft>
              <a:buNone/>
            </a:pPr>
            <a:r>
              <a:rPr lang="zh-TW" altLang="en-US" sz="2400" dirty="0">
                <a:latin typeface="Times New Roman" panose="02020603050405020304" pitchFamily="18" charset="0"/>
                <a:cs typeface="Times New Roman" panose="02020603050405020304" pitchFamily="18" charset="0"/>
              </a:rPr>
              <a:t>由於初墾環境相當艱難困苦，「草地分定，人即逃出」者占大部分。鄧傳安到地親眼看見，不畏艱難仍然留在當地開墾的熟番僅二十餘戶，估計約有一百餘人。鄧傳安入埔時碰見的熟番雖然遵照他的指示簽下切結書，答應於秋收後離開還鄉，事實上卻繼續留在該地，還擴大開墾，在守成份分地。</a:t>
            </a:r>
            <a:endParaRPr lang="en-US" altLang="zh-TW" sz="2400" dirty="0">
              <a:latin typeface="Times New Roman" panose="02020603050405020304" pitchFamily="18" charset="0"/>
              <a:cs typeface="Times New Roman" panose="02020603050405020304" pitchFamily="18" charset="0"/>
            </a:endParaRPr>
          </a:p>
          <a:p>
            <a:pPr marL="0" indent="0">
              <a:lnSpc>
                <a:spcPts val="2600"/>
              </a:lnSpc>
              <a:spcBef>
                <a:spcPts val="600"/>
              </a:spcBef>
              <a:spcAft>
                <a:spcPts val="0"/>
              </a:spcAft>
              <a:buNone/>
            </a:pPr>
            <a:r>
              <a:rPr lang="zh-TW" altLang="en-US" sz="2400" dirty="0">
                <a:latin typeface="Times New Roman" panose="02020603050405020304" pitchFamily="18" charset="0"/>
                <a:cs typeface="Times New Roman" panose="02020603050405020304" pitchFamily="18" charset="0"/>
              </a:rPr>
              <a:t>在</a:t>
            </a:r>
            <a:r>
              <a:rPr lang="zh-TW" altLang="en-US" sz="2400" dirty="0">
                <a:solidFill>
                  <a:srgbClr val="FF0000"/>
                </a:solidFill>
                <a:latin typeface="Times New Roman" panose="02020603050405020304" pitchFamily="18" charset="0"/>
                <a:cs typeface="Times New Roman" panose="02020603050405020304" pitchFamily="18" charset="0"/>
              </a:rPr>
              <a:t>十月</a:t>
            </a:r>
            <a:r>
              <a:rPr lang="zh-TW" altLang="en-US" sz="2400" dirty="0">
                <a:latin typeface="Times New Roman" panose="02020603050405020304" pitchFamily="18" charset="0"/>
                <a:cs typeface="Times New Roman" panose="02020603050405020304" pitchFamily="18" charset="0"/>
              </a:rPr>
              <a:t>（秋收）後，入墾熟番舉行</a:t>
            </a:r>
            <a:r>
              <a:rPr lang="zh-TW" altLang="en-US" sz="2400" dirty="0">
                <a:solidFill>
                  <a:srgbClr val="FF0000"/>
                </a:solidFill>
                <a:latin typeface="Times New Roman" panose="02020603050405020304" pitchFamily="18" charset="0"/>
                <a:cs typeface="Times New Roman" panose="02020603050405020304" pitchFamily="18" charset="0"/>
              </a:rPr>
              <a:t>第二次分地</a:t>
            </a:r>
            <a:r>
              <a:rPr lang="zh-TW" altLang="en-US" sz="2400" dirty="0">
                <a:latin typeface="Times New Roman" panose="02020603050405020304" pitchFamily="18" charset="0"/>
                <a:cs typeface="Times New Roman" panose="02020603050405020304" pitchFamily="18" charset="0"/>
              </a:rPr>
              <a:t>，為去除「離異之心」並提供適當鼓勵，將四大股份東邊（崙仔後福鼎金社聚落界東）可耕面積約</a:t>
            </a:r>
            <a:r>
              <a:rPr lang="en-US" altLang="zh-TW" sz="2400" dirty="0">
                <a:latin typeface="Times New Roman" panose="02020603050405020304" pitchFamily="18" charset="0"/>
                <a:cs typeface="Times New Roman" panose="02020603050405020304" pitchFamily="18" charset="0"/>
              </a:rPr>
              <a:t>48</a:t>
            </a:r>
            <a:r>
              <a:rPr lang="zh-TW" altLang="en-US" sz="2400" dirty="0">
                <a:latin typeface="Times New Roman" panose="02020603050405020304" pitchFamily="18" charset="0"/>
                <a:cs typeface="Times New Roman" panose="02020603050405020304" pitchFamily="18" charset="0"/>
              </a:rPr>
              <a:t>甲的土地稱為「</a:t>
            </a:r>
            <a:r>
              <a:rPr lang="zh-TW" altLang="en-US" sz="2400" dirty="0">
                <a:solidFill>
                  <a:srgbClr val="FF0000"/>
                </a:solidFill>
                <a:latin typeface="Times New Roman" panose="02020603050405020304" pitchFamily="18" charset="0"/>
                <a:cs typeface="Times New Roman" panose="02020603050405020304" pitchFamily="18" charset="0"/>
              </a:rPr>
              <a:t>守成分</a:t>
            </a:r>
            <a:r>
              <a:rPr lang="zh-TW" altLang="en-US" sz="2400" dirty="0">
                <a:latin typeface="Times New Roman" panose="02020603050405020304" pitchFamily="18" charset="0"/>
                <a:cs typeface="Times New Roman" panose="02020603050405020304" pitchFamily="18" charset="0"/>
              </a:rPr>
              <a:t>」，交由堅持留下開墾的人均分。</a:t>
            </a:r>
            <a:endParaRPr lang="en-US" altLang="zh-TW" sz="2400" dirty="0">
              <a:latin typeface="Times New Roman" panose="02020603050405020304" pitchFamily="18" charset="0"/>
              <a:cs typeface="Times New Roman" panose="02020603050405020304" pitchFamily="18" charset="0"/>
            </a:endParaRPr>
          </a:p>
          <a:p>
            <a:pPr marL="0" indent="0">
              <a:lnSpc>
                <a:spcPts val="2600"/>
              </a:lnSpc>
              <a:spcBef>
                <a:spcPts val="600"/>
              </a:spcBef>
              <a:spcAft>
                <a:spcPts val="0"/>
              </a:spcAft>
              <a:buNone/>
            </a:pPr>
            <a:r>
              <a:rPr lang="zh-TW" altLang="en-US" sz="2400" dirty="0">
                <a:latin typeface="Times New Roman" panose="02020603050405020304" pitchFamily="18" charset="0"/>
                <a:cs typeface="Times New Roman" panose="02020603050405020304" pitchFamily="18" charset="0"/>
              </a:rPr>
              <a:t>鄧傳安對熟番入墾埔里「將來必無成功」的預言不僅並未成真，他九月的訪查與處置，對於當時在埔南福鼎金四大股份開墾的熟番而言，竟無異是一種鼓勵。</a:t>
            </a:r>
          </a:p>
          <a:p>
            <a:pPr marL="0" indent="0">
              <a:lnSpc>
                <a:spcPts val="2600"/>
              </a:lnSpc>
              <a:spcBef>
                <a:spcPts val="600"/>
              </a:spcBef>
              <a:buNone/>
            </a:pPr>
            <a:endParaRPr lang="en-US" altLang="zh-TW" sz="2000" dirty="0"/>
          </a:p>
        </p:txBody>
      </p:sp>
    </p:spTree>
    <p:extLst>
      <p:ext uri="{BB962C8B-B14F-4D97-AF65-F5344CB8AC3E}">
        <p14:creationId xmlns:p14="http://schemas.microsoft.com/office/powerpoint/2010/main" val="191375326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文字方塊 3"/>
          <p:cNvSpPr txBox="1"/>
          <p:nvPr/>
        </p:nvSpPr>
        <p:spPr>
          <a:xfrm>
            <a:off x="7133510" y="1202750"/>
            <a:ext cx="492443" cy="4452501"/>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道光三年二月埔南福鼎金埔地四大股份</a:t>
            </a:r>
          </a:p>
        </p:txBody>
      </p:sp>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Tree>
    <p:extLst>
      <p:ext uri="{BB962C8B-B14F-4D97-AF65-F5344CB8AC3E}">
        <p14:creationId xmlns:p14="http://schemas.microsoft.com/office/powerpoint/2010/main" val="2323814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文字方塊 5"/>
          <p:cNvSpPr txBox="1"/>
          <p:nvPr/>
        </p:nvSpPr>
        <p:spPr>
          <a:xfrm>
            <a:off x="7133525" y="1330990"/>
            <a:ext cx="492443" cy="4196020"/>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道光三年</a:t>
            </a:r>
            <a:r>
              <a:rPr kumimoji="1" lang="zh-TW" altLang="en-US" sz="2000" b="0" i="0" u="none" strike="noStrike" kern="1200" cap="none" spc="0" normalizeH="0" baseline="0" noProof="0" dirty="0">
                <a:ln>
                  <a:noFill/>
                </a:ln>
                <a:solidFill>
                  <a:srgbClr val="FF0000"/>
                </a:solidFill>
                <a:effectLst/>
                <a:uLnTx/>
                <a:uFillTx/>
                <a:latin typeface="Arial" charset="0"/>
                <a:ea typeface="新細明體" pitchFamily="18" charset="-120"/>
                <a:cs typeface="+mn-cs"/>
              </a:rPr>
              <a:t>十月</a:t>
            </a: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埔南福鼎金埔地守成份</a:t>
            </a:r>
          </a:p>
        </p:txBody>
      </p:sp>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Tree>
    <p:extLst>
      <p:ext uri="{BB962C8B-B14F-4D97-AF65-F5344CB8AC3E}">
        <p14:creationId xmlns:p14="http://schemas.microsoft.com/office/powerpoint/2010/main" val="24040441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83568" y="332656"/>
            <a:ext cx="8064896" cy="6408712"/>
          </a:xfrm>
        </p:spPr>
        <p:txBody>
          <a:bodyPr/>
          <a:lstStyle/>
          <a:p>
            <a:pPr marL="0" indent="0">
              <a:lnSpc>
                <a:spcPts val="3200"/>
              </a:lnSpc>
              <a:spcBef>
                <a:spcPts val="600"/>
              </a:spcBef>
              <a:buNone/>
            </a:pPr>
            <a:r>
              <a:rPr lang="zh-TW" altLang="en-US" sz="2400" dirty="0"/>
              <a:t>最足以彰顯熟番入墾意願與決心的莫過於隔年（道光四年</a:t>
            </a:r>
            <a:r>
              <a:rPr lang="en-US" altLang="zh-TW" sz="2400" dirty="0">
                <a:latin typeface="Times New Roman" panose="02020603050405020304" pitchFamily="18" charset="0"/>
                <a:cs typeface="Times New Roman" panose="02020603050405020304" pitchFamily="18" charset="0"/>
              </a:rPr>
              <a:t>1824</a:t>
            </a:r>
            <a:r>
              <a:rPr lang="zh-TW" altLang="en-US" sz="2400" dirty="0"/>
              <a:t>二月）自埔裡社取得的招墾永耕字</a:t>
            </a:r>
            <a:r>
              <a:rPr lang="en-US" altLang="zh-TW" sz="2400" dirty="0"/>
              <a:t>〈</a:t>
            </a:r>
            <a:r>
              <a:rPr lang="zh-TW" altLang="en-US" sz="2400" dirty="0">
                <a:solidFill>
                  <a:srgbClr val="FF0000"/>
                </a:solidFill>
              </a:rPr>
              <a:t>思保全招派開墾永耕字</a:t>
            </a:r>
            <a:r>
              <a:rPr lang="en-US" altLang="zh-TW" sz="2400" dirty="0"/>
              <a:t>〉</a:t>
            </a:r>
            <a:r>
              <a:rPr lang="zh-TW" altLang="en-US" sz="2400" dirty="0"/>
              <a:t>。</a:t>
            </a:r>
            <a:endParaRPr lang="en-US" altLang="zh-TW" sz="2400" dirty="0"/>
          </a:p>
          <a:p>
            <a:pPr marL="0" indent="0">
              <a:lnSpc>
                <a:spcPts val="3200"/>
              </a:lnSpc>
              <a:spcBef>
                <a:spcPts val="600"/>
              </a:spcBef>
              <a:buNone/>
            </a:pPr>
            <a:r>
              <a:rPr lang="zh-TW" altLang="en-US" sz="2400" dirty="0"/>
              <a:t>蛤美蘭社（埔裡社）土目阿密、社主大舌與耆番老說等，在思猫丹（水裡社）土目毛蛤肉、郎觀與該社耆番棹肉、加達牽線中介及代為招募熟番入墾後，立下這張招墾字。招墾字內說明，由於「屢被</a:t>
            </a:r>
            <a:r>
              <a:rPr lang="zh-TW" altLang="en-US" sz="2400" dirty="0">
                <a:solidFill>
                  <a:srgbClr val="FF0000"/>
                </a:solidFill>
              </a:rPr>
              <a:t>北番</a:t>
            </a:r>
            <a:r>
              <a:rPr lang="zh-TW" altLang="en-US" sz="2400" dirty="0"/>
              <a:t>擾害，慮乏壯丁共守」，因此邀來熟番「同居墾耕」，「</a:t>
            </a:r>
            <a:r>
              <a:rPr lang="zh-TW" altLang="en-US" sz="2400" dirty="0">
                <a:solidFill>
                  <a:srgbClr val="FF0000"/>
                </a:solidFill>
              </a:rPr>
              <a:t>一則可以相助抗拒兇番，二則平埔打里摺</a:t>
            </a:r>
            <a:r>
              <a:rPr lang="en-US" altLang="zh-TW" sz="2400" dirty="0">
                <a:solidFill>
                  <a:srgbClr val="FF0000"/>
                </a:solidFill>
              </a:rPr>
              <a:t>〔</a:t>
            </a:r>
            <a:r>
              <a:rPr lang="zh-TW" altLang="en-US" sz="2400" dirty="0">
                <a:solidFill>
                  <a:srgbClr val="FF0000"/>
                </a:solidFill>
              </a:rPr>
              <a:t>按：番親</a:t>
            </a:r>
            <a:r>
              <a:rPr lang="en-US" altLang="zh-TW" sz="2400" dirty="0">
                <a:solidFill>
                  <a:srgbClr val="FF0000"/>
                </a:solidFill>
              </a:rPr>
              <a:t>〕</a:t>
            </a:r>
            <a:r>
              <a:rPr lang="zh-TW" altLang="en-US" sz="2400" dirty="0">
                <a:solidFill>
                  <a:srgbClr val="FF0000"/>
                </a:solidFill>
              </a:rPr>
              <a:t>有長久棲身之處</a:t>
            </a:r>
            <a:r>
              <a:rPr lang="zh-TW" altLang="en-US" sz="2400" dirty="0"/>
              <a:t>」，可以互蒙其利。埔裡社收受熟番</a:t>
            </a:r>
            <a:r>
              <a:rPr lang="zh-TW" altLang="en-US" sz="2400" dirty="0">
                <a:solidFill>
                  <a:srgbClr val="FF0000"/>
                </a:solidFill>
              </a:rPr>
              <a:t>約值一千餘銀元的禮物</a:t>
            </a:r>
            <a:r>
              <a:rPr lang="zh-TW" altLang="en-US" sz="2400" dirty="0"/>
              <a:t>作為報酬後，提供</a:t>
            </a:r>
            <a:r>
              <a:rPr lang="zh-TW" altLang="en-US" sz="2400" dirty="0">
                <a:solidFill>
                  <a:srgbClr val="FF0000"/>
                </a:solidFill>
              </a:rPr>
              <a:t>福鼎金埔地</a:t>
            </a:r>
            <a:r>
              <a:rPr lang="zh-TW" altLang="en-US" sz="2400" dirty="0"/>
              <a:t>一所，供熟番「均分開墾成田」，「掌管墾耕，永為己業」。</a:t>
            </a:r>
            <a:endParaRPr lang="en-US" altLang="zh-TW" sz="2400" dirty="0"/>
          </a:p>
          <a:p>
            <a:pPr marL="0" indent="0">
              <a:lnSpc>
                <a:spcPts val="3200"/>
              </a:lnSpc>
              <a:spcBef>
                <a:spcPts val="600"/>
              </a:spcBef>
              <a:buNone/>
            </a:pPr>
            <a:r>
              <a:rPr lang="zh-TW" altLang="en-US" sz="2400" dirty="0"/>
              <a:t>該招墾字所代表的意義是，熟番的開墾從原先經由埔裡社認可的</a:t>
            </a:r>
            <a:r>
              <a:rPr lang="zh-TW" altLang="en-US" sz="2400" dirty="0">
                <a:solidFill>
                  <a:srgbClr val="FF0000"/>
                </a:solidFill>
              </a:rPr>
              <a:t>試墾狀態，正式升格進入一般民間共同接受的招墾契約關係</a:t>
            </a:r>
            <a:r>
              <a:rPr lang="zh-TW" altLang="en-US" sz="2400" dirty="0"/>
              <a:t>。</a:t>
            </a:r>
            <a:endParaRPr lang="en-US" altLang="zh-TW" sz="2400" dirty="0"/>
          </a:p>
        </p:txBody>
      </p:sp>
    </p:spTree>
    <p:extLst>
      <p:ext uri="{BB962C8B-B14F-4D97-AF65-F5344CB8AC3E}">
        <p14:creationId xmlns:p14="http://schemas.microsoft.com/office/powerpoint/2010/main" val="356582474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0" y="44624"/>
            <a:ext cx="9144000" cy="6813376"/>
          </a:xfrm>
        </p:spPr>
        <p:txBody>
          <a:bodyPr vert="eaVert"/>
          <a:lstStyle/>
          <a:p>
            <a:pPr marL="0" indent="0">
              <a:lnSpc>
                <a:spcPts val="1600"/>
              </a:lnSpc>
              <a:spcBef>
                <a:spcPts val="600"/>
              </a:spcBef>
              <a:buNone/>
            </a:pPr>
            <a:r>
              <a:rPr lang="zh-TW" altLang="en-US" sz="2000" dirty="0">
                <a:latin typeface="華康仿宋體W6" panose="02020609000000000000" pitchFamily="49" charset="-120"/>
                <a:ea typeface="華康仿宋體W6" panose="02020609000000000000" pitchFamily="49" charset="-120"/>
              </a:rPr>
              <a:t>立</a:t>
            </a:r>
            <a:r>
              <a:rPr lang="zh-TW" altLang="en-US" sz="2000" dirty="0">
                <a:solidFill>
                  <a:srgbClr val="FF0000"/>
                </a:solidFill>
                <a:latin typeface="華康仿宋體W6" panose="02020609000000000000" pitchFamily="49" charset="-120"/>
                <a:ea typeface="華康仿宋體W6" panose="02020609000000000000" pitchFamily="49" charset="-120"/>
              </a:rPr>
              <a:t>思保全招派開墾永耕字</a:t>
            </a:r>
            <a:r>
              <a:rPr lang="zh-TW" altLang="en-US" sz="2000" dirty="0">
                <a:latin typeface="華康仿宋體W6" panose="02020609000000000000" pitchFamily="49" charset="-120"/>
                <a:ea typeface="華康仿宋體W6" panose="02020609000000000000" pitchFamily="49" charset="-120"/>
              </a:rPr>
              <a:t>蛤美蘭社番土目阿密、社主大舌、耆番老說、番大雅安、至萬、小雅安、抵肉、小老說、眉注仔等，緣因前年郭百年侵入開墾，爭佔埔地，殺害社番，死已過半，未幾再遭北來兇番窺我社慘，微少番丁，遂生欺凌擾害，難以安居。阿密、大舌等正在思慮保全，幸有思</a:t>
            </a:r>
            <a:r>
              <a:rPr lang="zh-TW" altLang="en-US" sz="2000" dirty="0">
                <a:latin typeface="標楷體" panose="03000509000000000000" pitchFamily="65" charset="-120"/>
                <a:ea typeface="標楷體" panose="03000509000000000000" pitchFamily="65" charset="-120"/>
              </a:rPr>
              <a:t>猫</a:t>
            </a:r>
            <a:r>
              <a:rPr lang="zh-TW" altLang="en-US" sz="2000" dirty="0">
                <a:latin typeface="華康仿宋體W6" panose="02020609000000000000" pitchFamily="49" charset="-120"/>
                <a:ea typeface="華康仿宋體W6" panose="02020609000000000000" pitchFamily="49" charset="-120"/>
              </a:rPr>
              <a:t>丹社番親來社相商，云及前日間上山捕鹿，偶遇該親打里摺亦入山捕鹿，相會敘出情因，言及在外被漢奸勒佔，棲身無地，大慘難言。阿密、大舌以及思</a:t>
            </a:r>
            <a:r>
              <a:rPr lang="zh-TW" altLang="en-US" sz="2000" dirty="0">
                <a:latin typeface="標楷體" panose="03000509000000000000" pitchFamily="65" charset="-120"/>
                <a:ea typeface="標楷體" panose="03000509000000000000" pitchFamily="65" charset="-120"/>
              </a:rPr>
              <a:t>猫</a:t>
            </a:r>
            <a:r>
              <a:rPr lang="zh-TW" altLang="en-US" sz="2000" dirty="0">
                <a:latin typeface="華康仿宋體W6" panose="02020609000000000000" pitchFamily="49" charset="-120"/>
                <a:ea typeface="華康仿宋體W6" panose="02020609000000000000" pitchFamily="49" charset="-120"/>
              </a:rPr>
              <a:t>丹社番親等竊思，木有本，水有源，自我祖上以來，原與打里摺一脈相生，同氣連枝，為昔日國勝攻取臺疆，以致我祖兄弟奔迯星散，分居內外山之所，聞此大慘不得不為之悲哉。是故輾轉尋思，而今此本社</a:t>
            </a:r>
            <a:r>
              <a:rPr lang="zh-TW" altLang="en-US" sz="2000" dirty="0">
                <a:solidFill>
                  <a:srgbClr val="FF0000"/>
                </a:solidFill>
                <a:latin typeface="華康仿宋體W6" panose="02020609000000000000" pitchFamily="49" charset="-120"/>
                <a:ea typeface="華康仿宋體W6" panose="02020609000000000000" pitchFamily="49" charset="-120"/>
              </a:rPr>
              <a:t>地廣番少，屢被北番擾害，慮乏壯丁共守</a:t>
            </a:r>
            <a:r>
              <a:rPr lang="zh-TW" altLang="en-US" sz="2000" dirty="0">
                <a:latin typeface="華康仿宋體W6" panose="02020609000000000000" pitchFamily="49" charset="-120"/>
                <a:ea typeface="華康仿宋體W6" panose="02020609000000000000" pitchFamily="49" charset="-120"/>
              </a:rPr>
              <a:t>，此土如得該親打里摺來社</a:t>
            </a:r>
            <a:r>
              <a:rPr lang="zh-TW" altLang="en-US" sz="2000" dirty="0">
                <a:solidFill>
                  <a:srgbClr val="FF0000"/>
                </a:solidFill>
                <a:latin typeface="華康仿宋體W6" panose="02020609000000000000" pitchFamily="49" charset="-120"/>
                <a:ea typeface="華康仿宋體W6" panose="02020609000000000000" pitchFamily="49" charset="-120"/>
              </a:rPr>
              <a:t>同居墾耕，一則可以相助抗拒兇番，二則平埔打里摺有長久棲身之處</a:t>
            </a:r>
            <a:r>
              <a:rPr lang="zh-TW" altLang="en-US" sz="2000" dirty="0">
                <a:latin typeface="華康仿宋體W6" panose="02020609000000000000" pitchFamily="49" charset="-120"/>
                <a:ea typeface="華康仿宋體W6" panose="02020609000000000000" pitchFamily="49" charset="-120"/>
              </a:rPr>
              <a:t>，所謂一舉兩得而無虞矣。是以阿密、大舌率仝眾子姪等立即央托思</a:t>
            </a:r>
            <a:r>
              <a:rPr lang="zh-TW" altLang="en-US" sz="2000" dirty="0">
                <a:latin typeface="標楷體" panose="03000509000000000000" pitchFamily="65" charset="-120"/>
                <a:ea typeface="標楷體" panose="03000509000000000000" pitchFamily="65" charset="-120"/>
              </a:rPr>
              <a:t>猫</a:t>
            </a:r>
            <a:r>
              <a:rPr lang="zh-TW" altLang="en-US" sz="2000" dirty="0">
                <a:latin typeface="華康仿宋體W6" panose="02020609000000000000" pitchFamily="49" charset="-120"/>
                <a:ea typeface="華康仿宋體W6" panose="02020609000000000000" pitchFamily="49" charset="-120"/>
              </a:rPr>
              <a:t>丹社番土目毛蛤肉、郎觀，併伊耆番棹肉、加達等前去</a:t>
            </a:r>
            <a:r>
              <a:rPr lang="zh-TW" altLang="en-US" sz="2000" dirty="0">
                <a:solidFill>
                  <a:srgbClr val="FF0000"/>
                </a:solidFill>
                <a:latin typeface="華康仿宋體W6" panose="02020609000000000000" pitchFamily="49" charset="-120"/>
                <a:ea typeface="華康仿宋體W6" panose="02020609000000000000" pitchFamily="49" charset="-120"/>
              </a:rPr>
              <a:t>招募平埔打里摺入社通行，踐土會盟，通和社務，使諸兇番以及漢奸不致如前侵界，得以保全安居，散而復聚矣</a:t>
            </a:r>
            <a:r>
              <a:rPr lang="zh-TW" altLang="en-US" sz="2000" dirty="0">
                <a:latin typeface="華康仿宋體W6" panose="02020609000000000000" pitchFamily="49" charset="-120"/>
                <a:ea typeface="華康仿宋體W6" panose="02020609000000000000" pitchFamily="49" charset="-120"/>
              </a:rPr>
              <a:t>。茲阿密、大舌仝我眾子姪等相商，情愿踏出管</a:t>
            </a:r>
            <a:r>
              <a:rPr lang="zh-TW" altLang="en-US" sz="2000" dirty="0">
                <a:solidFill>
                  <a:srgbClr val="FF0000"/>
                </a:solidFill>
                <a:latin typeface="華康仿宋體W6" panose="02020609000000000000" pitchFamily="49" charset="-120"/>
                <a:ea typeface="華康仿宋體W6" panose="02020609000000000000" pitchFamily="49" charset="-120"/>
              </a:rPr>
              <a:t>內埔地壹所，坐落福鼎金</a:t>
            </a:r>
            <a:r>
              <a:rPr lang="zh-TW" altLang="en-US" sz="2000" dirty="0">
                <a:latin typeface="華康仿宋體W6" panose="02020609000000000000" pitchFamily="49" charset="-120"/>
                <a:ea typeface="華康仿宋體W6" panose="02020609000000000000" pitchFamily="49" charset="-120"/>
              </a:rPr>
              <a:t>，東至車路橫溝界，西至溪界，南至山腳界，北至番社溝界，四至界址踏明，即付平埔打里摺均分開墾成田耕種，併帶泉水灌溉充足永耕，以慰後望，聊充日食之需。如其將來有你等打里摺尚惠然肯來扶社，有得番丁昌盛者，密與舌等另再踏出埔地與你等開墾管耕，決無異志。而平埔打里摺北投社羅打朗、宣帽、八萬，斗六社田成發、李加蚋，岸西阿里史社潘集禮、阿四老、六萬，南北大肚社郭球、愛箸武澤仝眾打里摺等，念及親派之情，備來許多禮物奉送，朱吱、馬掛壹佰領，犁頭</a:t>
            </a:r>
            <a:r>
              <a:rPr lang="zh-TW" altLang="en-US" sz="2000" dirty="0">
                <a:latin typeface="標楷體" panose="03000509000000000000" pitchFamily="65" charset="-120"/>
                <a:ea typeface="標楷體" panose="03000509000000000000" pitchFamily="65" charset="-120"/>
              </a:rPr>
              <a:t>鐴</a:t>
            </a:r>
            <a:r>
              <a:rPr lang="zh-TW" altLang="en-US" sz="2000" dirty="0">
                <a:latin typeface="華康仿宋體W6" panose="02020609000000000000" pitchFamily="49" charset="-120"/>
                <a:ea typeface="華康仿宋體W6" panose="02020609000000000000" pitchFamily="49" charset="-120"/>
              </a:rPr>
              <a:t>伍拾付，棉被壹佰領，銅鼎壹佰口，烏布貳佰疋，斧頭壹佰支，柴刀伍拾支，其餘物件難以一筆登約，略值價銀壹仟餘員禮物，即日仝中收入足訖。其所有踏出福鼎金埔地壹所，永付與平埔打里摺掌管墾耕，永為己業，密、舌等世代子孫，不得管回生端滋事。保此打里摺係是密、舌仝我眾子姪等甘愿招來同居墾耕，我等子子孫孫永無反悔，口恐無憑，立思保全招派開墾永耕字□紙壹樣，付與平埔打里摺永遠收執，為炤。</a:t>
            </a:r>
          </a:p>
          <a:p>
            <a:pPr marL="0" indent="0">
              <a:lnSpc>
                <a:spcPts val="1600"/>
              </a:lnSpc>
              <a:spcBef>
                <a:spcPts val="600"/>
              </a:spcBef>
              <a:buNone/>
            </a:pPr>
            <a:r>
              <a:rPr lang="zh-TW" altLang="en-US" sz="2000" dirty="0">
                <a:latin typeface="華康仿宋體W6" panose="02020609000000000000" pitchFamily="49" charset="-120"/>
                <a:ea typeface="華康仿宋體W6" panose="02020609000000000000" pitchFamily="49" charset="-120"/>
              </a:rPr>
              <a:t>即日同中收過平埔打里摺奉送禮物折值價銀壹仟餘員完足，再炤。</a:t>
            </a:r>
          </a:p>
          <a:p>
            <a:pPr marL="0" indent="0">
              <a:lnSpc>
                <a:spcPts val="1600"/>
              </a:lnSpc>
              <a:spcBef>
                <a:spcPts val="600"/>
              </a:spcBef>
              <a:buNone/>
            </a:pPr>
            <a:r>
              <a:rPr lang="zh-TW" altLang="en-US" sz="2000" dirty="0">
                <a:latin typeface="華康仿宋體W6" panose="02020609000000000000" pitchFamily="49" charset="-120"/>
                <a:ea typeface="華康仿宋體W6" panose="02020609000000000000" pitchFamily="49" charset="-120"/>
              </a:rPr>
              <a:t>為中招募：思</a:t>
            </a:r>
            <a:r>
              <a:rPr lang="zh-TW" altLang="en-US" sz="2000" dirty="0">
                <a:latin typeface="標楷體" panose="03000509000000000000" pitchFamily="65" charset="-120"/>
                <a:ea typeface="標楷體" panose="03000509000000000000" pitchFamily="65" charset="-120"/>
              </a:rPr>
              <a:t>猫</a:t>
            </a:r>
            <a:r>
              <a:rPr lang="zh-TW" altLang="en-US" sz="2000" dirty="0">
                <a:latin typeface="華康仿宋體W6" panose="02020609000000000000" pitchFamily="49" charset="-120"/>
                <a:ea typeface="華康仿宋體W6" panose="02020609000000000000" pitchFamily="49" charset="-120"/>
              </a:rPr>
              <a:t>丹社番土目毛蛤肉、耆番棹肉</a:t>
            </a:r>
          </a:p>
          <a:p>
            <a:pPr marL="0" indent="0">
              <a:lnSpc>
                <a:spcPts val="1600"/>
              </a:lnSpc>
              <a:spcBef>
                <a:spcPts val="600"/>
              </a:spcBef>
              <a:buNone/>
            </a:pPr>
            <a:r>
              <a:rPr lang="zh-TW" altLang="en-US" sz="2000" dirty="0">
                <a:latin typeface="華康仿宋體W6" panose="02020609000000000000" pitchFamily="49" charset="-120"/>
                <a:ea typeface="華康仿宋體W6" panose="02020609000000000000" pitchFamily="49" charset="-120"/>
              </a:rPr>
              <a:t>為中招募：思</a:t>
            </a:r>
            <a:r>
              <a:rPr lang="zh-TW" altLang="en-US" sz="2000" dirty="0">
                <a:latin typeface="標楷體" panose="03000509000000000000" pitchFamily="65" charset="-120"/>
                <a:ea typeface="標楷體" panose="03000509000000000000" pitchFamily="65" charset="-120"/>
              </a:rPr>
              <a:t>猫</a:t>
            </a:r>
            <a:r>
              <a:rPr lang="zh-TW" altLang="en-US" sz="2000" dirty="0">
                <a:latin typeface="華康仿宋體W6" panose="02020609000000000000" pitchFamily="49" charset="-120"/>
                <a:ea typeface="華康仿宋體W6" panose="02020609000000000000" pitchFamily="49" charset="-120"/>
              </a:rPr>
              <a:t>丹社番土目郎觀、耆番加達</a:t>
            </a:r>
          </a:p>
          <a:p>
            <a:pPr marL="0" indent="0">
              <a:lnSpc>
                <a:spcPts val="1600"/>
              </a:lnSpc>
              <a:spcBef>
                <a:spcPts val="600"/>
              </a:spcBef>
              <a:buNone/>
            </a:pPr>
            <a:r>
              <a:rPr lang="zh-TW" altLang="en-US" sz="2000" dirty="0">
                <a:latin typeface="華康仿宋體W6" panose="02020609000000000000" pitchFamily="49" charset="-120"/>
                <a:ea typeface="華康仿宋體W6" panose="02020609000000000000" pitchFamily="49" charset="-120"/>
              </a:rPr>
              <a:t>秉筆：鄭克成</a:t>
            </a:r>
          </a:p>
          <a:p>
            <a:pPr marL="0" indent="0">
              <a:lnSpc>
                <a:spcPts val="1600"/>
              </a:lnSpc>
              <a:spcBef>
                <a:spcPts val="600"/>
              </a:spcBef>
              <a:buNone/>
            </a:pPr>
            <a:r>
              <a:rPr lang="zh-TW" altLang="en-US" sz="2000" dirty="0">
                <a:latin typeface="華康仿宋體W6" panose="02020609000000000000" pitchFamily="49" charset="-120"/>
                <a:ea typeface="華康仿宋體W6" panose="02020609000000000000" pitchFamily="49" charset="-120"/>
              </a:rPr>
              <a:t>道光肆年貳月　日思保全招派開墾永耕字蛤美蘭社番土目阿密、社主大舌、番小雅安、大雅安、至萬、番小老說、抵肉、眉注仔、耆番老說</a:t>
            </a:r>
          </a:p>
        </p:txBody>
      </p:sp>
    </p:spTree>
    <p:extLst>
      <p:ext uri="{BB962C8B-B14F-4D97-AF65-F5344CB8AC3E}">
        <p14:creationId xmlns:p14="http://schemas.microsoft.com/office/powerpoint/2010/main" val="2072161849"/>
      </p:ext>
    </p:extLst>
  </p:cSld>
  <p:clrMapOvr>
    <a:overrideClrMapping bg1="lt1" tx1="dk1" bg2="lt2" tx2="dk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內容版面配置區 2"/>
          <p:cNvSpPr>
            <a:spLocks noGrp="1"/>
          </p:cNvSpPr>
          <p:nvPr>
            <p:ph idx="1"/>
          </p:nvPr>
        </p:nvSpPr>
        <p:spPr>
          <a:xfrm>
            <a:off x="539552" y="44624"/>
            <a:ext cx="8604448" cy="6813376"/>
          </a:xfrm>
        </p:spPr>
        <p:txBody>
          <a:bodyPr/>
          <a:lstStyle/>
          <a:p>
            <a:pPr marL="0" indent="0">
              <a:lnSpc>
                <a:spcPts val="2400"/>
              </a:lnSpc>
              <a:spcBef>
                <a:spcPts val="600"/>
              </a:spcBef>
              <a:buNone/>
            </a:pPr>
            <a:r>
              <a:rPr lang="zh-TW" altLang="en-US" sz="2800" dirty="0"/>
              <a:t>「禁之如故」</a:t>
            </a:r>
            <a:endParaRPr lang="en-US" altLang="zh-TW" sz="2800" dirty="0"/>
          </a:p>
          <a:p>
            <a:pPr marL="0" indent="0">
              <a:lnSpc>
                <a:spcPts val="2600"/>
              </a:lnSpc>
              <a:spcBef>
                <a:spcPts val="600"/>
              </a:spcBef>
              <a:spcAft>
                <a:spcPts val="0"/>
              </a:spcAft>
              <a:buNone/>
            </a:pPr>
            <a:r>
              <a:rPr lang="zh-TW" altLang="en-US" sz="2400" dirty="0">
                <a:solidFill>
                  <a:srgbClr val="FF0000"/>
                </a:solidFill>
              </a:rPr>
              <a:t>道光四年五月</a:t>
            </a:r>
            <a:r>
              <a:rPr lang="zh-TW" altLang="en-US" sz="2400" dirty="0"/>
              <a:t>巡撫</a:t>
            </a:r>
            <a:r>
              <a:rPr lang="zh-TW" altLang="en-US" sz="2400" dirty="0">
                <a:solidFill>
                  <a:srgbClr val="FF0000"/>
                </a:solidFill>
              </a:rPr>
              <a:t>孫爾準到臺巡視</a:t>
            </a:r>
            <a:r>
              <a:rPr lang="zh-TW" altLang="en-US" sz="2400" dirty="0"/>
              <a:t>，令</a:t>
            </a:r>
            <a:r>
              <a:rPr lang="zh-TW" altLang="en-US" sz="2400" dirty="0">
                <a:solidFill>
                  <a:srgbClr val="FF0000"/>
                </a:solidFill>
              </a:rPr>
              <a:t>眾官研議開墾埔里一事</a:t>
            </a:r>
            <a:endParaRPr lang="en-US" altLang="zh-TW" sz="2400" dirty="0"/>
          </a:p>
          <a:p>
            <a:pPr marL="0" indent="0">
              <a:lnSpc>
                <a:spcPts val="2600"/>
              </a:lnSpc>
              <a:spcBef>
                <a:spcPts val="600"/>
              </a:spcBef>
              <a:spcAft>
                <a:spcPts val="0"/>
              </a:spcAft>
              <a:buNone/>
            </a:pPr>
            <a:r>
              <a:rPr lang="zh-TW" altLang="en-US" sz="2400" dirty="0"/>
              <a:t>就埔裡社招熟番入墾以求自保一事，</a:t>
            </a:r>
            <a:r>
              <a:rPr lang="zh-TW" altLang="en-US" sz="2400" dirty="0">
                <a:solidFill>
                  <a:srgbClr val="FF0000"/>
                </a:solidFill>
              </a:rPr>
              <a:t>鄧傳安</a:t>
            </a:r>
            <a:r>
              <a:rPr lang="zh-TW" altLang="en-US" sz="2400" dirty="0"/>
              <a:t>謂之「</a:t>
            </a:r>
            <a:r>
              <a:rPr lang="zh-TW" altLang="en-US" sz="2400" dirty="0">
                <a:solidFill>
                  <a:srgbClr val="FF0000"/>
                </a:solidFill>
              </a:rPr>
              <a:t>其情可憫</a:t>
            </a:r>
            <a:r>
              <a:rPr lang="zh-TW" altLang="en-US" sz="2400" dirty="0"/>
              <a:t>」，</a:t>
            </a:r>
            <a:r>
              <a:rPr lang="zh-TW" altLang="en-US" sz="2400" dirty="0">
                <a:solidFill>
                  <a:srgbClr val="FF0000"/>
                </a:solidFill>
              </a:rPr>
              <a:t>姚瑩</a:t>
            </a:r>
            <a:r>
              <a:rPr lang="zh-TW" altLang="en-US" sz="2400" dirty="0"/>
              <a:t>基於噶瑪蘭當初開墾的經驗，主要關切及懷疑的卻是「</a:t>
            </a:r>
            <a:r>
              <a:rPr lang="zh-TW" altLang="en-US" sz="2400" dirty="0">
                <a:solidFill>
                  <a:srgbClr val="FF0000"/>
                </a:solidFill>
              </a:rPr>
              <a:t>漢人陰持其後</a:t>
            </a:r>
            <a:r>
              <a:rPr lang="zh-TW" altLang="en-US" sz="2400" dirty="0"/>
              <a:t>」，擬「俟熟番墾成，溷入為侵佔之計」，謂之「養虎揖盜，其事益愚，</a:t>
            </a:r>
            <a:r>
              <a:rPr lang="zh-TW" altLang="en-US" sz="2400" dirty="0">
                <a:solidFill>
                  <a:srgbClr val="FF0000"/>
                </a:solidFill>
              </a:rPr>
              <a:t>其情益可憫矣</a:t>
            </a:r>
            <a:r>
              <a:rPr lang="zh-TW" altLang="en-US" sz="2400" dirty="0"/>
              <a:t>」，模仿鄧傳安的語氣嘲諷他。姚瑩於</a:t>
            </a:r>
            <a:r>
              <a:rPr lang="en-US" altLang="zh-TW" sz="2400" dirty="0"/>
              <a:t>〈</a:t>
            </a:r>
            <a:r>
              <a:rPr lang="zh-TW" altLang="en-US" sz="2400" dirty="0"/>
              <a:t>埔裏社紀略</a:t>
            </a:r>
            <a:r>
              <a:rPr lang="en-US" altLang="zh-TW" sz="2400" dirty="0"/>
              <a:t>〉</a:t>
            </a:r>
            <a:r>
              <a:rPr lang="zh-TW" altLang="en-US" sz="2400" dirty="0"/>
              <a:t>文末終於指出他真正顧慮所在：「地形險阻，設有巨奸招聚亡命，</a:t>
            </a:r>
            <a:r>
              <a:rPr lang="zh-TW" altLang="en-US" sz="2400" dirty="0">
                <a:solidFill>
                  <a:srgbClr val="FF0000"/>
                </a:solidFill>
              </a:rPr>
              <a:t>即林爽文之大里杙也</a:t>
            </a:r>
            <a:r>
              <a:rPr lang="zh-TW" altLang="en-US" sz="2400" dirty="0"/>
              <a:t>。其患可勝言哉」。</a:t>
            </a:r>
            <a:endParaRPr lang="en-US" altLang="zh-TW" sz="2400" dirty="0"/>
          </a:p>
          <a:p>
            <a:pPr marL="0" indent="0">
              <a:lnSpc>
                <a:spcPts val="2600"/>
              </a:lnSpc>
              <a:spcBef>
                <a:spcPts val="600"/>
              </a:spcBef>
              <a:spcAft>
                <a:spcPts val="0"/>
              </a:spcAft>
              <a:buNone/>
            </a:pPr>
            <a:r>
              <a:rPr lang="zh-TW" altLang="en-US" sz="2400" dirty="0"/>
              <a:t>與會眾官定議「</a:t>
            </a:r>
            <a:r>
              <a:rPr lang="zh-TW" altLang="en-US" sz="2400" dirty="0">
                <a:solidFill>
                  <a:srgbClr val="FF0000"/>
                </a:solidFill>
              </a:rPr>
              <a:t>禁之如故</a:t>
            </a:r>
            <a:r>
              <a:rPr lang="zh-TW" altLang="en-US" sz="2400" dirty="0"/>
              <a:t>」，回報孫爾準。</a:t>
            </a:r>
            <a:endParaRPr lang="en-US" altLang="zh-TW" sz="2400" dirty="0"/>
          </a:p>
          <a:p>
            <a:pPr marL="0" indent="0">
              <a:lnSpc>
                <a:spcPts val="2600"/>
              </a:lnSpc>
              <a:spcBef>
                <a:spcPts val="600"/>
              </a:spcBef>
              <a:spcAft>
                <a:spcPts val="0"/>
              </a:spcAft>
              <a:buNone/>
            </a:pPr>
            <a:r>
              <a:rPr lang="zh-TW" altLang="en-US" sz="2400" dirty="0"/>
              <a:t>當時雖在集集、內木柵二處入山隘口設有禁碑，但並未派人巡守，形同虛設，督撫奏請於該二口設立專汛</a:t>
            </a:r>
            <a:r>
              <a:rPr lang="zh-TW" altLang="en-US" sz="2400" dirty="0">
                <a:solidFill>
                  <a:srgbClr val="FF0000"/>
                </a:solidFill>
              </a:rPr>
              <a:t>撥兵駐防</a:t>
            </a:r>
            <a:r>
              <a:rPr lang="zh-TW" altLang="en-US" sz="2400" dirty="0"/>
              <a:t>，並令</a:t>
            </a:r>
            <a:r>
              <a:rPr lang="zh-TW" altLang="en-US" sz="2400" dirty="0">
                <a:solidFill>
                  <a:srgbClr val="FF0000"/>
                </a:solidFill>
              </a:rPr>
              <a:t>北路理番同知與彰化知縣每年分上下兩班，輪流前往巡查一次</a:t>
            </a:r>
            <a:r>
              <a:rPr lang="zh-TW" altLang="en-US" sz="2400" dirty="0"/>
              <a:t>。</a:t>
            </a:r>
            <a:endParaRPr lang="en-US" altLang="zh-TW" sz="2400" dirty="0"/>
          </a:p>
          <a:p>
            <a:pPr marL="0" indent="0">
              <a:lnSpc>
                <a:spcPts val="2600"/>
              </a:lnSpc>
              <a:spcBef>
                <a:spcPts val="600"/>
              </a:spcBef>
              <a:spcAft>
                <a:spcPts val="0"/>
              </a:spcAft>
              <a:buNone/>
            </a:pPr>
            <a:r>
              <a:rPr lang="zh-TW" altLang="en-US" sz="2400" dirty="0"/>
              <a:t>入墾埔里堪稱是紓解熟番生計困境與社會危機的最後機會。雖經奏准嚴令禁墾並設置相關防堵措施，入墾熟番不僅未見解散，隔年（道光五年</a:t>
            </a:r>
            <a:r>
              <a:rPr lang="en-US" altLang="zh-TW" sz="2400" dirty="0">
                <a:solidFill>
                  <a:srgbClr val="000000"/>
                </a:solidFill>
                <a:latin typeface="Times New Roman" panose="02020603050405020304" pitchFamily="18" charset="0"/>
                <a:cs typeface="Times New Roman" panose="02020603050405020304" pitchFamily="18" charset="0"/>
              </a:rPr>
              <a:t>1825</a:t>
            </a:r>
            <a:r>
              <a:rPr lang="zh-TW" altLang="en-US" sz="2400" dirty="0"/>
              <a:t>）仍然繼續擴大開墾。</a:t>
            </a:r>
            <a:endParaRPr lang="en-US" altLang="zh-TW" sz="2400" dirty="0"/>
          </a:p>
          <a:p>
            <a:pPr marL="0" indent="0">
              <a:lnSpc>
                <a:spcPts val="2600"/>
              </a:lnSpc>
              <a:spcBef>
                <a:spcPts val="600"/>
              </a:spcBef>
              <a:spcAft>
                <a:spcPts val="0"/>
              </a:spcAft>
              <a:buNone/>
            </a:pPr>
            <a:r>
              <a:rPr lang="zh-TW" altLang="en-US" sz="2400" dirty="0">
                <a:solidFill>
                  <a:srgbClr val="FF0000"/>
                </a:solidFill>
                <a:latin typeface="Times New Roman" panose="02020603050405020304" pitchFamily="18" charset="0"/>
                <a:cs typeface="Times New Roman" panose="02020603050405020304" pitchFamily="18" charset="0"/>
              </a:rPr>
              <a:t>道光五年四月</a:t>
            </a:r>
            <a:r>
              <a:rPr lang="zh-TW" altLang="en-US" sz="2400" dirty="0">
                <a:latin typeface="Times New Roman" panose="02020603050405020304" pitchFamily="18" charset="0"/>
                <a:cs typeface="Times New Roman" panose="02020603050405020304" pitchFamily="18" charset="0"/>
              </a:rPr>
              <a:t>間</a:t>
            </a:r>
            <a:r>
              <a:rPr lang="en-US" altLang="zh-TW" sz="2400" dirty="0">
                <a:latin typeface="Times New Roman" panose="02020603050405020304" pitchFamily="18" charset="0"/>
                <a:cs typeface="Times New Roman" panose="02020603050405020304" pitchFamily="18" charset="0"/>
              </a:rPr>
              <a:t>162</a:t>
            </a:r>
            <a:r>
              <a:rPr lang="zh-TW" altLang="en-US" sz="2400" dirty="0">
                <a:latin typeface="Times New Roman" panose="02020603050405020304" pitchFamily="18" charset="0"/>
                <a:cs typeface="Times New Roman" panose="02020603050405020304" pitchFamily="18" charset="0"/>
              </a:rPr>
              <a:t>名熟番均分守成份東側</a:t>
            </a:r>
            <a:r>
              <a:rPr lang="zh-TW" altLang="en-US" sz="2400" dirty="0">
                <a:solidFill>
                  <a:srgbClr val="FF0000"/>
                </a:solidFill>
                <a:latin typeface="Times New Roman" panose="02020603050405020304" pitchFamily="18" charset="0"/>
                <a:cs typeface="Times New Roman" panose="02020603050405020304" pitchFamily="18" charset="0"/>
              </a:rPr>
              <a:t>五索份</a:t>
            </a:r>
            <a:r>
              <a:rPr lang="zh-TW" altLang="en-US" sz="2400" dirty="0">
                <a:latin typeface="Times New Roman" panose="02020603050405020304" pitchFamily="18" charset="0"/>
                <a:cs typeface="Times New Roman" panose="02020603050405020304" pitchFamily="18" charset="0"/>
              </a:rPr>
              <a:t>約</a:t>
            </a:r>
            <a:r>
              <a:rPr lang="en-US" altLang="zh-TW" sz="2400" dirty="0">
                <a:latin typeface="Times New Roman" panose="02020603050405020304" pitchFamily="18" charset="0"/>
                <a:cs typeface="Times New Roman" panose="02020603050405020304" pitchFamily="18" charset="0"/>
              </a:rPr>
              <a:t>28.5</a:t>
            </a:r>
            <a:r>
              <a:rPr lang="zh-TW" altLang="en-US" sz="2400" dirty="0">
                <a:latin typeface="Times New Roman" panose="02020603050405020304" pitchFamily="18" charset="0"/>
                <a:cs typeface="Times New Roman" panose="02020603050405020304" pitchFamily="18" charset="0"/>
              </a:rPr>
              <a:t>甲的埔地，每份</a:t>
            </a:r>
            <a:r>
              <a:rPr lang="en-US" altLang="zh-TW" sz="2400" dirty="0">
                <a:latin typeface="Times New Roman" panose="02020603050405020304" pitchFamily="18" charset="0"/>
                <a:cs typeface="Times New Roman" panose="02020603050405020304" pitchFamily="18" charset="0"/>
              </a:rPr>
              <a:t>0.18</a:t>
            </a:r>
            <a:r>
              <a:rPr lang="zh-TW" altLang="en-US" sz="2400" dirty="0">
                <a:latin typeface="Times New Roman" panose="02020603050405020304" pitchFamily="18" charset="0"/>
                <a:cs typeface="Times New Roman" panose="02020603050405020304" pitchFamily="18" charset="0"/>
              </a:rPr>
              <a:t>甲，最初隨同進入埔里的北投社</a:t>
            </a:r>
            <a:r>
              <a:rPr lang="zh-TW" altLang="en-US" sz="2400" dirty="0">
                <a:solidFill>
                  <a:srgbClr val="FF0000"/>
                </a:solidFill>
                <a:latin typeface="Times New Roman" panose="02020603050405020304" pitchFamily="18" charset="0"/>
                <a:cs typeface="Times New Roman" panose="02020603050405020304" pitchFamily="18" charset="0"/>
              </a:rPr>
              <a:t>婦女六人亦各得一份，做為獎勵</a:t>
            </a:r>
            <a:r>
              <a:rPr lang="zh-TW" altLang="en-US" sz="2400" dirty="0">
                <a:latin typeface="Times New Roman" panose="02020603050405020304" pitchFamily="18" charset="0"/>
                <a:cs typeface="Times New Roman" panose="02020603050405020304" pitchFamily="18" charset="0"/>
              </a:rPr>
              <a:t>。</a:t>
            </a:r>
            <a:endParaRPr lang="en-US" altLang="zh-TW"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2315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文字方塊 5"/>
          <p:cNvSpPr txBox="1"/>
          <p:nvPr/>
        </p:nvSpPr>
        <p:spPr>
          <a:xfrm>
            <a:off x="7133525" y="1330990"/>
            <a:ext cx="492443" cy="4196020"/>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道光三年十月埔南福鼎金埔地守成份</a:t>
            </a:r>
          </a:p>
        </p:txBody>
      </p:sp>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Tree>
    <p:extLst>
      <p:ext uri="{BB962C8B-B14F-4D97-AF65-F5344CB8AC3E}">
        <p14:creationId xmlns:p14="http://schemas.microsoft.com/office/powerpoint/2010/main" val="25155512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文字方塊 3"/>
          <p:cNvSpPr txBox="1"/>
          <p:nvPr/>
        </p:nvSpPr>
        <p:spPr>
          <a:xfrm>
            <a:off x="7133510" y="1330990"/>
            <a:ext cx="492443" cy="4196020"/>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道光五年四月埔南福鼎金埔地五索份</a:t>
            </a:r>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Tree>
    <p:extLst>
      <p:ext uri="{BB962C8B-B14F-4D97-AF65-F5344CB8AC3E}">
        <p14:creationId xmlns:p14="http://schemas.microsoft.com/office/powerpoint/2010/main" val="22647265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146" name="Rectangle 3"/>
          <p:cNvSpPr>
            <a:spLocks noGrp="1" noChangeArrowheads="1"/>
          </p:cNvSpPr>
          <p:nvPr>
            <p:ph idx="1"/>
          </p:nvPr>
        </p:nvSpPr>
        <p:spPr>
          <a:xfrm>
            <a:off x="611560" y="116632"/>
            <a:ext cx="8352928" cy="6696744"/>
          </a:xfrm>
        </p:spPr>
        <p:txBody>
          <a:bodyPr/>
          <a:lstStyle/>
          <a:p>
            <a:pPr marL="0" indent="0" eaLnBrk="1" hangingPunct="1">
              <a:lnSpc>
                <a:spcPts val="3200"/>
              </a:lnSpc>
              <a:spcBef>
                <a:spcPts val="0"/>
              </a:spcBef>
              <a:spcAft>
                <a:spcPts val="600"/>
              </a:spcAft>
              <a:buFontTx/>
              <a:buNone/>
              <a:defRPr/>
            </a:pPr>
            <a:r>
              <a:rPr lang="zh-TW" altLang="en-US" sz="2400" dirty="0"/>
              <a:t>鎮道兩位官員還在追問「</a:t>
            </a:r>
            <a:r>
              <a:rPr lang="zh-TW" altLang="en-US" sz="2400" dirty="0">
                <a:solidFill>
                  <a:srgbClr val="FF0000"/>
                </a:solidFill>
              </a:rPr>
              <a:t>究因何事起釁糾眾搬移，抑或前往內山墾種</a:t>
            </a:r>
            <a:r>
              <a:rPr lang="zh-TW" altLang="en-US" sz="2400" dirty="0"/>
              <a:t>」時，不僅原已因為控爭通事派系內鬥而蠢蠢欲動的岸裡社，以及由於大墩庄焚殺事件而急於避禍的阿里史社，其他彰化縣（今台中地區）生計困難、噪動不安的鄰近熟番社也一起加入搬移的行列，動身前往噶瑪蘭。</a:t>
            </a:r>
            <a:endParaRPr lang="en-US" altLang="zh-TW" sz="2400" dirty="0"/>
          </a:p>
          <a:p>
            <a:pPr marL="0" indent="0" eaLnBrk="1" hangingPunct="1">
              <a:lnSpc>
                <a:spcPts val="3200"/>
              </a:lnSpc>
              <a:spcBef>
                <a:spcPts val="0"/>
              </a:spcBef>
              <a:spcAft>
                <a:spcPts val="600"/>
              </a:spcAft>
              <a:buFontTx/>
              <a:buNone/>
              <a:defRPr/>
            </a:pPr>
            <a:r>
              <a:rPr lang="zh-TW" altLang="en-US" sz="2400" dirty="0"/>
              <a:t>流亡途經</a:t>
            </a:r>
            <a:r>
              <a:rPr lang="zh-TW" altLang="en-US" sz="2400" dirty="0">
                <a:solidFill>
                  <a:srgbClr val="FF0000"/>
                </a:solidFill>
              </a:rPr>
              <a:t>九芎林屯餉地</a:t>
            </a:r>
            <a:r>
              <a:rPr lang="zh-TW" altLang="en-US" sz="2400" dirty="0"/>
              <a:t>，淡水同知胡應魁透過岸裡社聘僱的</a:t>
            </a:r>
            <a:r>
              <a:rPr lang="zh-TW" altLang="en-US" sz="2400" dirty="0">
                <a:solidFill>
                  <a:srgbClr val="FF0000"/>
                </a:solidFill>
              </a:rPr>
              <a:t>屯佃首姜勝智</a:t>
            </a:r>
            <a:r>
              <a:rPr lang="zh-TW" altLang="en-US" sz="2400" dirty="0"/>
              <a:t>勸說留人，既以有「漳泉匪人」盤踞嚇阻，又以關心安危動之以情。此去前途未卜、福禍不定，在同知軟硬兼施「曲為開導」下，終於說得潘福安信心動搖，留下百餘人就地謀生。</a:t>
            </a:r>
            <a:endParaRPr lang="en-US" altLang="zh-TW" sz="2400" dirty="0"/>
          </a:p>
          <a:p>
            <a:pPr marL="0" indent="0" eaLnBrk="1" hangingPunct="1">
              <a:lnSpc>
                <a:spcPts val="3200"/>
              </a:lnSpc>
              <a:spcBef>
                <a:spcPts val="0"/>
              </a:spcBef>
              <a:spcAft>
                <a:spcPts val="600"/>
              </a:spcAft>
              <a:buFontTx/>
              <a:buNone/>
              <a:defRPr/>
            </a:pPr>
            <a:r>
              <a:rPr lang="zh-TW" altLang="en-US" sz="2400" dirty="0"/>
              <a:t>患難兄弟就此分手，此去前程又多添幾分凝重。但是又奈何。</a:t>
            </a:r>
            <a:r>
              <a:rPr lang="zh-TW" altLang="en-US" sz="2400" dirty="0">
                <a:solidFill>
                  <a:srgbClr val="FF0000"/>
                </a:solidFill>
              </a:rPr>
              <a:t>多數人還是跟著潘賢文走了</a:t>
            </a:r>
            <a:r>
              <a:rPr lang="zh-TW" altLang="en-US" sz="2400" dirty="0"/>
              <a:t>。</a:t>
            </a:r>
            <a:endParaRPr lang="en-US" altLang="zh-TW" sz="2400" dirty="0"/>
          </a:p>
          <a:p>
            <a:pPr marL="0" indent="0" eaLnBrk="1" hangingPunct="1">
              <a:lnSpc>
                <a:spcPts val="3200"/>
              </a:lnSpc>
              <a:spcBef>
                <a:spcPts val="0"/>
              </a:spcBef>
              <a:spcAft>
                <a:spcPts val="600"/>
              </a:spcAft>
              <a:buFontTx/>
              <a:buNone/>
              <a:defRPr/>
            </a:pPr>
            <a:r>
              <a:rPr lang="zh-TW" altLang="en-US" sz="2400" dirty="0"/>
              <a:t>巴宰族</a:t>
            </a:r>
            <a:r>
              <a:rPr lang="zh-TW" altLang="en-US" sz="2400" dirty="0">
                <a:solidFill>
                  <a:srgbClr val="FF0000"/>
                </a:solidFill>
              </a:rPr>
              <a:t>挨焉祭歌</a:t>
            </a:r>
            <a:r>
              <a:rPr lang="zh-TW" altLang="en-US" sz="2400" dirty="0"/>
              <a:t>同族分支曲內</a:t>
            </a:r>
            <a:r>
              <a:rPr lang="zh-TW" altLang="en-US" sz="2400" dirty="0">
                <a:solidFill>
                  <a:srgbClr val="FF0000"/>
                </a:solidFill>
              </a:rPr>
              <a:t>兄弟過橋分手</a:t>
            </a:r>
            <a:r>
              <a:rPr lang="zh-TW" altLang="en-US" sz="2400" dirty="0"/>
              <a:t>的橋段：</a:t>
            </a:r>
            <a:endParaRPr lang="en-US" altLang="zh-TW" sz="2400" dirty="0"/>
          </a:p>
          <a:p>
            <a:pPr marL="0" indent="0" eaLnBrk="1" hangingPunct="1">
              <a:lnSpc>
                <a:spcPts val="3200"/>
              </a:lnSpc>
              <a:spcBef>
                <a:spcPts val="0"/>
              </a:spcBef>
              <a:spcAft>
                <a:spcPts val="600"/>
              </a:spcAft>
              <a:buFontTx/>
              <a:buNone/>
              <a:defRPr/>
            </a:pPr>
            <a:r>
              <a:rPr lang="en-US" altLang="zh-TW" sz="2400" i="1" dirty="0"/>
              <a:t>Tatu</a:t>
            </a:r>
            <a:r>
              <a:rPr lang="zh-TW" altLang="en-US" sz="2400" dirty="0"/>
              <a:t>過橋北去，變成</a:t>
            </a:r>
            <a:r>
              <a:rPr lang="zh-TW" altLang="en-US" sz="2400" dirty="0">
                <a:solidFill>
                  <a:srgbClr val="FF0000"/>
                </a:solidFill>
              </a:rPr>
              <a:t>「生番」</a:t>
            </a:r>
            <a:r>
              <a:rPr lang="zh-TW" altLang="en-US" sz="2400" dirty="0"/>
              <a:t>，</a:t>
            </a:r>
            <a:r>
              <a:rPr lang="en-US" altLang="zh-TW" sz="2400" i="1" dirty="0">
                <a:solidFill>
                  <a:srgbClr val="000000"/>
                </a:solidFill>
              </a:rPr>
              <a:t> Tau</a:t>
            </a:r>
            <a:r>
              <a:rPr lang="zh-TW" altLang="en-US" sz="2400" dirty="0">
                <a:solidFill>
                  <a:srgbClr val="000000"/>
                </a:solidFill>
              </a:rPr>
              <a:t>從橋上滑落，變成</a:t>
            </a:r>
            <a:r>
              <a:rPr lang="zh-TW" altLang="en-US" sz="2400" dirty="0">
                <a:solidFill>
                  <a:srgbClr val="FF0000"/>
                </a:solidFill>
              </a:rPr>
              <a:t>「山羌」</a:t>
            </a:r>
            <a:r>
              <a:rPr lang="zh-TW" altLang="en-US" sz="2400" dirty="0"/>
              <a:t>。</a:t>
            </a:r>
          </a:p>
        </p:txBody>
      </p:sp>
    </p:spTree>
    <p:extLst>
      <p:ext uri="{BB962C8B-B14F-4D97-AF65-F5344CB8AC3E}">
        <p14:creationId xmlns:p14="http://schemas.microsoft.com/office/powerpoint/2010/main" val="99752998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4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內容版面配置區 2"/>
          <p:cNvSpPr>
            <a:spLocks noGrp="1"/>
          </p:cNvSpPr>
          <p:nvPr>
            <p:ph idx="1"/>
          </p:nvPr>
        </p:nvSpPr>
        <p:spPr>
          <a:xfrm>
            <a:off x="539552" y="188640"/>
            <a:ext cx="8604448" cy="6624736"/>
          </a:xfrm>
        </p:spPr>
        <p:txBody>
          <a:bodyPr/>
          <a:lstStyle/>
          <a:p>
            <a:pPr marL="0" indent="0">
              <a:lnSpc>
                <a:spcPts val="2800"/>
              </a:lnSpc>
              <a:spcBef>
                <a:spcPts val="600"/>
              </a:spcBef>
              <a:buNone/>
            </a:pPr>
            <a:r>
              <a:rPr lang="zh-TW" altLang="en-US" sz="2800" dirty="0"/>
              <a:t>漢人動亂與埔里入墾規模的擴大</a:t>
            </a:r>
            <a:endParaRPr lang="en-US" altLang="zh-TW" sz="2800" dirty="0"/>
          </a:p>
          <a:p>
            <a:pPr marL="0" indent="0">
              <a:lnSpc>
                <a:spcPts val="2800"/>
              </a:lnSpc>
              <a:spcBef>
                <a:spcPts val="600"/>
              </a:spcBef>
              <a:spcAft>
                <a:spcPts val="0"/>
              </a:spcAft>
              <a:buNone/>
            </a:pPr>
            <a:r>
              <a:rPr lang="zh-TW" altLang="en-US" sz="2400" dirty="0">
                <a:solidFill>
                  <a:srgbClr val="FF0000"/>
                </a:solidFill>
                <a:latin typeface="Times New Roman" panose="02020603050405020304" pitchFamily="18" charset="0"/>
                <a:cs typeface="Times New Roman" panose="02020603050405020304" pitchFamily="18" charset="0"/>
              </a:rPr>
              <a:t>道光七年</a:t>
            </a:r>
            <a:r>
              <a:rPr lang="en-US" altLang="zh-TW" sz="2400" dirty="0">
                <a:solidFill>
                  <a:srgbClr val="FF0000"/>
                </a:solidFill>
                <a:latin typeface="Times New Roman" panose="02020603050405020304" pitchFamily="18" charset="0"/>
                <a:cs typeface="Times New Roman" panose="02020603050405020304" pitchFamily="18" charset="0"/>
              </a:rPr>
              <a:t>1827</a:t>
            </a:r>
            <a:r>
              <a:rPr lang="zh-TW" altLang="en-US" sz="2400" dirty="0">
                <a:latin typeface="Times New Roman" panose="02020603050405020304" pitchFamily="18" charset="0"/>
                <a:cs typeface="Times New Roman" panose="02020603050405020304" pitchFamily="18" charset="0"/>
              </a:rPr>
              <a:t>時，岸裡社群因前一年彰化、淡水大規模分類械鬥留下的恩怨，招致番漢間嚴重的社會衝突事件（潘春文三子</a:t>
            </a:r>
            <a:r>
              <a:rPr lang="zh-TW" altLang="en-US" sz="2400" dirty="0">
                <a:solidFill>
                  <a:srgbClr val="FF0000"/>
                </a:solidFill>
                <a:latin typeface="Times New Roman" panose="02020603050405020304" pitchFamily="18" charset="0"/>
                <a:cs typeface="Times New Roman" panose="02020603050405020304" pitchFamily="18" charset="0"/>
              </a:rPr>
              <a:t>郡乃遭馘首遊庄</a:t>
            </a:r>
            <a:r>
              <a:rPr lang="zh-TW" altLang="en-US" sz="2400" dirty="0">
                <a:latin typeface="Times New Roman" panose="02020603050405020304" pitchFamily="18" charset="0"/>
                <a:cs typeface="Times New Roman" panose="02020603050405020304" pitchFamily="18" charset="0"/>
              </a:rPr>
              <a:t>），同時由於漢人豪強債主的橫暴（</a:t>
            </a:r>
            <a:r>
              <a:rPr lang="zh-TW" altLang="en-US" sz="2400" dirty="0">
                <a:solidFill>
                  <a:srgbClr val="FF0000"/>
                </a:solidFill>
                <a:latin typeface="Times New Roman" panose="02020603050405020304" pitchFamily="18" charset="0"/>
                <a:cs typeface="Times New Roman" panose="02020603050405020304" pitchFamily="18" charset="0"/>
              </a:rPr>
              <a:t>「擄吊」社番及「吊打」總通事阿沐都滿</a:t>
            </a:r>
            <a:r>
              <a:rPr lang="zh-TW" altLang="en-US" sz="2400" dirty="0">
                <a:latin typeface="Times New Roman" panose="02020603050405020304" pitchFamily="18" charset="0"/>
                <a:cs typeface="Times New Roman" panose="02020603050405020304" pitchFamily="18" charset="0"/>
              </a:rPr>
              <a:t> ），造成社眾遷徙逃避，幸得署理知府的鄧傳安親自從府城趕回安撫，方得暫時停息。</a:t>
            </a:r>
            <a:endParaRPr lang="en-US" altLang="zh-TW" sz="2400" dirty="0">
              <a:latin typeface="Times New Roman" panose="02020603050405020304" pitchFamily="18" charset="0"/>
              <a:cs typeface="Times New Roman" panose="02020603050405020304" pitchFamily="18" charset="0"/>
            </a:endParaRPr>
          </a:p>
          <a:p>
            <a:pPr marL="0" indent="0">
              <a:lnSpc>
                <a:spcPts val="2800"/>
              </a:lnSpc>
              <a:spcBef>
                <a:spcPts val="600"/>
              </a:spcBef>
              <a:spcAft>
                <a:spcPts val="0"/>
              </a:spcAft>
              <a:buNone/>
            </a:pPr>
            <a:r>
              <a:rPr lang="zh-TW" altLang="en-US" sz="2400" dirty="0">
                <a:solidFill>
                  <a:srgbClr val="FF0000"/>
                </a:solidFill>
                <a:latin typeface="Times New Roman" panose="02020603050405020304" pitchFamily="18" charset="0"/>
                <a:cs typeface="Times New Roman" panose="02020603050405020304" pitchFamily="18" charset="0"/>
              </a:rPr>
              <a:t>漢人豪強武力的滋長和失控</a:t>
            </a:r>
            <a:r>
              <a:rPr lang="zh-TW" altLang="en-US" sz="2400" dirty="0">
                <a:latin typeface="Times New Roman" panose="02020603050405020304" pitchFamily="18" charset="0"/>
                <a:cs typeface="Times New Roman" panose="02020603050405020304" pitchFamily="18" charset="0"/>
              </a:rPr>
              <a:t>以及</a:t>
            </a:r>
            <a:r>
              <a:rPr lang="zh-TW" altLang="en-US" sz="2400" dirty="0">
                <a:solidFill>
                  <a:srgbClr val="FF0000"/>
                </a:solidFill>
                <a:latin typeface="Times New Roman" panose="02020603050405020304" pitchFamily="18" charset="0"/>
                <a:cs typeface="Times New Roman" panose="02020603050405020304" pitchFamily="18" charset="0"/>
              </a:rPr>
              <a:t>官方降低熟番債務壓力措施的無力</a:t>
            </a:r>
            <a:r>
              <a:rPr lang="zh-TW" altLang="en-US" sz="2400" dirty="0">
                <a:latin typeface="Times New Roman" panose="02020603050405020304" pitchFamily="18" charset="0"/>
                <a:cs typeface="Times New Roman" panose="02020603050405020304" pitchFamily="18" charset="0"/>
              </a:rPr>
              <a:t>，最後終於形成大舉遷移的充分推力。</a:t>
            </a:r>
            <a:r>
              <a:rPr lang="zh-TW" altLang="en-US" sz="2400" dirty="0">
                <a:solidFill>
                  <a:srgbClr val="FF0000"/>
                </a:solidFill>
                <a:latin typeface="Times New Roman" panose="02020603050405020304" pitchFamily="18" charset="0"/>
                <a:cs typeface="Times New Roman" panose="02020603050405020304" pitchFamily="18" charset="0"/>
              </a:rPr>
              <a:t>道光八年</a:t>
            </a:r>
            <a:r>
              <a:rPr lang="en-US" altLang="zh-TW" sz="2400" dirty="0">
                <a:solidFill>
                  <a:srgbClr val="FF0000"/>
                </a:solidFill>
                <a:latin typeface="Times New Roman" panose="02020603050405020304" pitchFamily="18" charset="0"/>
                <a:cs typeface="Times New Roman" panose="02020603050405020304" pitchFamily="18" charset="0"/>
              </a:rPr>
              <a:t>1828</a:t>
            </a:r>
            <a:r>
              <a:rPr lang="zh-TW" altLang="en-US" sz="2400" dirty="0">
                <a:solidFill>
                  <a:srgbClr val="FF0000"/>
                </a:solidFill>
                <a:latin typeface="Times New Roman" panose="02020603050405020304" pitchFamily="18" charset="0"/>
                <a:cs typeface="Times New Roman" panose="02020603050405020304" pitchFamily="18" charset="0"/>
              </a:rPr>
              <a:t>十月</a:t>
            </a:r>
            <a:r>
              <a:rPr lang="zh-TW" altLang="en-US" sz="2400" dirty="0">
                <a:latin typeface="Times New Roman" panose="02020603050405020304" pitchFamily="18" charset="0"/>
                <a:cs typeface="Times New Roman" panose="02020603050405020304" pitchFamily="18" charset="0"/>
              </a:rPr>
              <a:t>，埔裡社發出第二張招墾字</a:t>
            </a:r>
            <a:r>
              <a:rPr lang="en-US" altLang="zh-TW" sz="2400" b="1" dirty="0">
                <a:solidFill>
                  <a:srgbClr val="FF0000"/>
                </a:solidFill>
                <a:latin typeface="Times New Roman" panose="02020603050405020304" pitchFamily="18" charset="0"/>
                <a:cs typeface="Times New Roman" panose="02020603050405020304" pitchFamily="18" charset="0"/>
              </a:rPr>
              <a:t>〈</a:t>
            </a:r>
            <a:r>
              <a:rPr lang="zh-TW" altLang="en-US" sz="2400" b="1" dirty="0">
                <a:solidFill>
                  <a:srgbClr val="FF0000"/>
                </a:solidFill>
                <a:latin typeface="Times New Roman" panose="02020603050405020304" pitchFamily="18" charset="0"/>
                <a:cs typeface="Times New Roman" panose="02020603050405020304" pitchFamily="18" charset="0"/>
              </a:rPr>
              <a:t>望安招墾永耕字</a:t>
            </a:r>
            <a:r>
              <a:rPr lang="en-US" altLang="zh-TW" sz="2400" b="1" dirty="0">
                <a:solidFill>
                  <a:srgbClr val="FF0000"/>
                </a:solidFill>
                <a:latin typeface="Times New Roman" panose="02020603050405020304" pitchFamily="18" charset="0"/>
                <a:cs typeface="Times New Roman" panose="02020603050405020304" pitchFamily="18" charset="0"/>
              </a:rPr>
              <a:t>〉</a:t>
            </a:r>
            <a:r>
              <a:rPr lang="zh-TW" altLang="en-US" sz="2400" dirty="0">
                <a:latin typeface="Times New Roman" panose="02020603050405020304" pitchFamily="18" charset="0"/>
                <a:cs typeface="Times New Roman" panose="02020603050405020304" pitchFamily="18" charset="0"/>
              </a:rPr>
              <a:t>，收取約值</a:t>
            </a:r>
            <a:r>
              <a:rPr lang="zh-TW" altLang="en-US" sz="2400" dirty="0">
                <a:solidFill>
                  <a:srgbClr val="FF0000"/>
                </a:solidFill>
                <a:latin typeface="Times New Roman" panose="02020603050405020304" pitchFamily="18" charset="0"/>
                <a:cs typeface="Times New Roman" panose="02020603050405020304" pitchFamily="18" charset="0"/>
              </a:rPr>
              <a:t>五千餘銀元的禮物</a:t>
            </a:r>
            <a:r>
              <a:rPr lang="zh-TW" altLang="en-US" sz="2400" dirty="0">
                <a:latin typeface="Times New Roman" panose="02020603050405020304" pitchFamily="18" charset="0"/>
                <a:cs typeface="Times New Roman" panose="02020603050405020304" pitchFamily="18" charset="0"/>
              </a:rPr>
              <a:t>，將占埔里最大部分的</a:t>
            </a:r>
            <a:r>
              <a:rPr lang="zh-TW" altLang="en-US" sz="2400" dirty="0">
                <a:solidFill>
                  <a:srgbClr val="FF0000"/>
                </a:solidFill>
                <a:latin typeface="Times New Roman" panose="02020603050405020304" pitchFamily="18" charset="0"/>
                <a:cs typeface="Times New Roman" panose="02020603050405020304" pitchFamily="18" charset="0"/>
              </a:rPr>
              <a:t>北大埔埔地及福鼎金埔地東側的史荖榻埔地</a:t>
            </a:r>
            <a:r>
              <a:rPr lang="zh-TW" altLang="en-US" sz="2400" dirty="0">
                <a:latin typeface="Times New Roman" panose="02020603050405020304" pitchFamily="18" charset="0"/>
                <a:cs typeface="Times New Roman" panose="02020603050405020304" pitchFamily="18" charset="0"/>
              </a:rPr>
              <a:t>，撥給熟番分成九股開墾永耕。</a:t>
            </a:r>
            <a:endParaRPr lang="en-US" altLang="zh-TW" sz="2400" dirty="0">
              <a:latin typeface="Times New Roman" panose="02020603050405020304" pitchFamily="18" charset="0"/>
              <a:cs typeface="Times New Roman" panose="02020603050405020304" pitchFamily="18" charset="0"/>
            </a:endParaRPr>
          </a:p>
          <a:p>
            <a:pPr marL="0" indent="0">
              <a:lnSpc>
                <a:spcPts val="2800"/>
              </a:lnSpc>
              <a:spcBef>
                <a:spcPts val="600"/>
              </a:spcBef>
              <a:spcAft>
                <a:spcPts val="0"/>
              </a:spcAft>
              <a:buNone/>
            </a:pPr>
            <a:r>
              <a:rPr lang="zh-TW" altLang="en-US" sz="2400" dirty="0">
                <a:latin typeface="Times New Roman" panose="02020603050405020304" pitchFamily="18" charset="0"/>
                <a:cs typeface="Times New Roman" panose="02020603050405020304" pitchFamily="18" charset="0"/>
              </a:rPr>
              <a:t>招墾字內稱：「</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除前出招墾字內界址以外</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再踏出東西南北埔地，以及四圍山林等處，</a:t>
            </a:r>
            <a:r>
              <a:rPr lang="zh-TW" altLang="en-US"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凡屬我蛤美蘭社界管之地，無分你我，任從再行均分</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，開墾成田耕種</a:t>
            </a:r>
            <a:r>
              <a:rPr lang="zh-TW" altLang="en-US" sz="2400" dirty="0">
                <a:latin typeface="Times New Roman" panose="02020603050405020304" pitchFamily="18" charset="0"/>
                <a:cs typeface="Times New Roman" panose="02020603050405020304" pitchFamily="18" charset="0"/>
              </a:rPr>
              <a:t>」，幾乎是除了前此給墾的福鼎金埔地之外，將埔裡社剩餘的土地，全部給出。</a:t>
            </a:r>
            <a:endParaRPr lang="en-US" altLang="zh-TW" sz="2400" dirty="0">
              <a:latin typeface="Times New Roman" panose="02020603050405020304" pitchFamily="18" charset="0"/>
              <a:cs typeface="Times New Roman" panose="02020603050405020304" pitchFamily="18" charset="0"/>
            </a:endParaRPr>
          </a:p>
          <a:p>
            <a:pPr marL="0" indent="0">
              <a:lnSpc>
                <a:spcPts val="2800"/>
              </a:lnSpc>
              <a:spcBef>
                <a:spcPts val="600"/>
              </a:spcBef>
              <a:spcAft>
                <a:spcPts val="0"/>
              </a:spcAft>
              <a:buNone/>
            </a:pPr>
            <a:r>
              <a:rPr lang="zh-TW" altLang="en-US" sz="2400" dirty="0">
                <a:latin typeface="Times New Roman" panose="02020603050405020304" pitchFamily="18" charset="0"/>
                <a:cs typeface="Times New Roman" panose="02020603050405020304" pitchFamily="18" charset="0"/>
              </a:rPr>
              <a:t>入墾熟番社分成九股於道光八年十月訂立</a:t>
            </a:r>
            <a:r>
              <a:rPr lang="en-US" altLang="zh-TW" sz="2400" b="1" dirty="0">
                <a:solidFill>
                  <a:srgbClr val="FF0000"/>
                </a:solidFill>
                <a:latin typeface="Times New Roman" panose="02020603050405020304" pitchFamily="18" charset="0"/>
                <a:cs typeface="Times New Roman" panose="02020603050405020304" pitchFamily="18" charset="0"/>
              </a:rPr>
              <a:t>〈</a:t>
            </a:r>
            <a:r>
              <a:rPr lang="zh-TW" altLang="en-US" sz="2400" b="1" dirty="0">
                <a:solidFill>
                  <a:srgbClr val="FF0000"/>
                </a:solidFill>
                <a:latin typeface="Times New Roman" panose="02020603050405020304" pitchFamily="18" charset="0"/>
                <a:cs typeface="Times New Roman" panose="02020603050405020304" pitchFamily="18" charset="0"/>
              </a:rPr>
              <a:t>承管埔地合約字</a:t>
            </a:r>
            <a:r>
              <a:rPr lang="en-US" altLang="zh-TW" sz="2400" b="1" dirty="0">
                <a:solidFill>
                  <a:srgbClr val="FF0000"/>
                </a:solidFill>
                <a:latin typeface="Times New Roman" panose="02020603050405020304" pitchFamily="18" charset="0"/>
                <a:cs typeface="Times New Roman" panose="02020603050405020304" pitchFamily="18" charset="0"/>
              </a:rPr>
              <a:t>〉</a:t>
            </a:r>
            <a:r>
              <a:rPr lang="zh-TW" altLang="en-US" sz="2400" dirty="0">
                <a:latin typeface="Times New Roman" panose="02020603050405020304" pitchFamily="18" charset="0"/>
                <a:cs typeface="Times New Roman" panose="02020603050405020304" pitchFamily="18" charset="0"/>
              </a:rPr>
              <a:t>詳細記錄遷徙原因以及分地情形。</a:t>
            </a:r>
          </a:p>
        </p:txBody>
      </p:sp>
    </p:spTree>
    <p:extLst>
      <p:ext uri="{BB962C8B-B14F-4D97-AF65-F5344CB8AC3E}">
        <p14:creationId xmlns:p14="http://schemas.microsoft.com/office/powerpoint/2010/main" val="249973906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0" y="73932"/>
            <a:ext cx="9144000" cy="6739444"/>
          </a:xfrm>
        </p:spPr>
        <p:txBody>
          <a:bodyPr vert="eaVert"/>
          <a:lstStyle/>
          <a:p>
            <a:pPr marL="0" indent="0">
              <a:lnSpc>
                <a:spcPts val="1700"/>
              </a:lnSpc>
              <a:spcBef>
                <a:spcPts val="0"/>
              </a:spcBef>
              <a:buNone/>
            </a:pPr>
            <a:r>
              <a:rPr lang="zh-TW" altLang="en-US" sz="2000" dirty="0">
                <a:solidFill>
                  <a:srgbClr val="FF0000"/>
                </a:solidFill>
                <a:latin typeface="標楷體" panose="03000509000000000000" pitchFamily="65" charset="-120"/>
                <a:ea typeface="標楷體" panose="03000509000000000000" pitchFamily="65" charset="-120"/>
              </a:rPr>
              <a:t>立望安招墾永耕字</a:t>
            </a:r>
            <a:r>
              <a:rPr lang="zh-TW" altLang="en-US" sz="2000" dirty="0">
                <a:latin typeface="標楷體" panose="03000509000000000000" pitchFamily="65" charset="-120"/>
                <a:ea typeface="標楷體" panose="03000509000000000000" pitchFamily="65" charset="-120"/>
              </a:rPr>
              <a:t>蛤美蘭社番土目阿密、社主大舌、耆番老說、黎番大雅安、小雅安、眉注仔、至萬、抵肉、小老說等。緣因前年郭百年入社開墾，爭佔攻社，秧害丁口，死已過半，以致番丁稀少，未幾再遭北來凶番欺凌勒辱，擾害百般，難以安居。爰是請得思猫丹社番親來社相商，無計可施，姑受以過。幸有思猫丹土目毛蛤肉、郎觀之子姪上山捕鹿，偶遇平埔打里摺亦入山捕鹿相會各敘情。因慘切言及在外被漢奸勒佔，棲身無地，餬口無資。毛蛤肉、郎觀之子姪切思木故有本，水自有源，自祖上以來，原與打里摺一脈相生同氣連枝，如此悽慘豈不勝嘆哉。故反而思之，而現今蛤美蘭社地廣番少，屢被北番欺凌，慮乏壯丁可以守土。你等打里摺何不眾番親同入其中，安居墾耕，守望相助者，豈不一舉兩得哉。嗣後思猫丹社毛蛤肉、郎觀同伊耆番棹肉、加達等來社相商，理無不當。阿密、大舌率同子姪等立即央托毛蛤肉、郎觀此四人前去招募平埔打里摺入社通行，踐土會盟，通和社務。自於道光三年間，眾打里摺至此以與我等眾子姪如兄如弟，鄉田同井，出入相友，使諸凶番以及漢奸亦不敢如前侵入界內。由此觀之，庶得安居樂業矣。原自道光四年經有踏出多少埔地與平埔打里摺均分開墾管耕，址在界內福鼎金，其東西南北四至已登在前招墾永耕字分明。</a:t>
            </a:r>
            <a:r>
              <a:rPr lang="zh-TW" altLang="en-US" sz="2000" dirty="0">
                <a:solidFill>
                  <a:srgbClr val="FF0000"/>
                </a:solidFill>
                <a:latin typeface="標楷體" panose="03000509000000000000" pitchFamily="65" charset="-120"/>
                <a:ea typeface="標楷體" panose="03000509000000000000" pitchFamily="65" charset="-120"/>
              </a:rPr>
              <a:t>今觀此打里摺，近者悅而遠者來，番眾業少衣食不足</a:t>
            </a:r>
            <a:r>
              <a:rPr lang="zh-TW" altLang="en-US" sz="2000" dirty="0">
                <a:latin typeface="標楷體" panose="03000509000000000000" pitchFamily="65" charset="-120"/>
                <a:ea typeface="標楷體" panose="03000509000000000000" pitchFamily="65" charset="-120"/>
              </a:rPr>
              <a:t>，茲此除前出招墾字內界址以外，阿密、大舌率同眾子姪等自情愿</a:t>
            </a:r>
            <a:r>
              <a:rPr lang="zh-TW" altLang="en-US" sz="2000" dirty="0">
                <a:solidFill>
                  <a:srgbClr val="FF0000"/>
                </a:solidFill>
                <a:latin typeface="標楷體" panose="03000509000000000000" pitchFamily="65" charset="-120"/>
                <a:ea typeface="標楷體" panose="03000509000000000000" pitchFamily="65" charset="-120"/>
              </a:rPr>
              <a:t>再踏出東西南北埔地，以及四圍山林等處，凡屬我蛤美蘭社界管之地，無分你我，任從再行均分開墾成田耕種，併帶泉水灌溉充足永耕以為己業</a:t>
            </a:r>
            <a:r>
              <a:rPr lang="zh-TW" altLang="en-US" sz="2000" dirty="0">
                <a:latin typeface="標楷體" panose="03000509000000000000" pitchFamily="65" charset="-120"/>
                <a:ea typeface="標楷體" panose="03000509000000000000" pitchFamily="65" charset="-120"/>
              </a:rPr>
              <a:t>，以慰後望。而打里摺亦思我等有情相待，亦備買許多貨物運來奉送，以謝我埔地之情。即日同中收過平埔打里摺北投社巫春榮、余八，南投社吳清，柴坑社連順，萬斗六社李得恩、潘灶生，岸西社潘集禮，阿里史社潘光明，朴仔籬社阿四老、阿新馬下六，日北社陳六關，烏牛欄社潘阿佳，南北大肚社戴烏蚋、蒲氏上港，東柴里社王阿丹、歐江河，阿束社陳海、林全同眾親等，奉送禮物朱吱馬褂五百領，棉被伍百領，朱吱被五百領，草藍布一仟疋，鼎三百口，銅鼎二百口，其餘物件一筆難登，約略值</a:t>
            </a:r>
            <a:r>
              <a:rPr lang="zh-TW" altLang="en-US" sz="2000" dirty="0">
                <a:solidFill>
                  <a:srgbClr val="FF0000"/>
                </a:solidFill>
                <a:latin typeface="標楷體" panose="03000509000000000000" pitchFamily="65" charset="-120"/>
                <a:ea typeface="標楷體" panose="03000509000000000000" pitchFamily="65" charset="-120"/>
              </a:rPr>
              <a:t>時價銀五仟餘員</a:t>
            </a:r>
            <a:r>
              <a:rPr lang="zh-TW" altLang="en-US" sz="2000" dirty="0">
                <a:latin typeface="標楷體" panose="03000509000000000000" pitchFamily="65" charset="-120"/>
                <a:ea typeface="標楷體" panose="03000509000000000000" pitchFamily="65" charset="-120"/>
              </a:rPr>
              <a:t>之數，情厚已極。阿密、大舌率同眾子姪等愿與打里摺祝天立誓，始終如一，囑咐子姪世代相承，自此招得打里摺入社同居墾耕，猶乃同聲相應、同氣相求，非比於前漢奸侵界之謀，我等子孫代代相傳，務須任從打里摺扶社同居，永遠墾耕，不得刻薄管回，生端滋事，使不負我輩之盟，亦且不失信於一本之血脈矣。保此埔地由是阿密、大舌同我眾子姪等，甘愿招得平埔打里摺扶社墾耕，各無抑勒反悔，口恐無憑，立望安招墾永耕字八紙一樣，付與平埔打里摺永遠收執為炤。</a:t>
            </a:r>
          </a:p>
        </p:txBody>
      </p:sp>
    </p:spTree>
    <p:extLst>
      <p:ext uri="{BB962C8B-B14F-4D97-AF65-F5344CB8AC3E}">
        <p14:creationId xmlns:p14="http://schemas.microsoft.com/office/powerpoint/2010/main" val="3094195958"/>
      </p:ext>
    </p:extLst>
  </p:cSld>
  <p:clrMapOvr>
    <a:overrideClrMapping bg1="lt1" tx1="dk1" bg2="lt2" tx2="dk2" accent1="accent1" accent2="accent2" accent3="accent3" accent4="accent4" accent5="accent5" accent6="accent6" hlink="hlink" folHlink="folHlink"/>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0" y="44624"/>
            <a:ext cx="8748464" cy="6813376"/>
          </a:xfrm>
        </p:spPr>
        <p:txBody>
          <a:bodyPr vert="eaVert"/>
          <a:lstStyle/>
          <a:p>
            <a:pPr marL="0" indent="0">
              <a:lnSpc>
                <a:spcPts val="1600"/>
              </a:lnSpc>
              <a:spcBef>
                <a:spcPts val="600"/>
              </a:spcBef>
              <a:buNone/>
            </a:pPr>
            <a:r>
              <a:rPr lang="zh-TW" altLang="en-US" sz="2000" dirty="0">
                <a:latin typeface="華康仿宋體W6" panose="02020609000000000000" pitchFamily="49" charset="-120"/>
                <a:ea typeface="華康仿宋體W6" panose="02020609000000000000" pitchFamily="49" charset="-120"/>
              </a:rPr>
              <a:t>	</a:t>
            </a:r>
            <a:r>
              <a:rPr lang="zh-TW" altLang="en-US" sz="2000" dirty="0">
                <a:latin typeface="標楷體" panose="03000509000000000000" pitchFamily="65" charset="-120"/>
                <a:ea typeface="標楷體" panose="03000509000000000000" pitchFamily="65" charset="-120"/>
              </a:rPr>
              <a:t>即日同中收過平埔打里摺奉送禮物，拆值時價銀五仟餘員完足再炤</a:t>
            </a:r>
          </a:p>
          <a:p>
            <a:pPr marL="0" indent="0">
              <a:lnSpc>
                <a:spcPts val="1600"/>
              </a:lnSpc>
              <a:spcBef>
                <a:spcPts val="600"/>
              </a:spcBef>
              <a:buNone/>
            </a:pPr>
            <a:r>
              <a:rPr lang="zh-TW" altLang="en-US" sz="2000" dirty="0">
                <a:latin typeface="標楷體" panose="03000509000000000000" pitchFamily="65" charset="-120"/>
                <a:ea typeface="標楷體" panose="03000509000000000000" pitchFamily="65" charset="-120"/>
              </a:rPr>
              <a:t>	秉筆鄭克成</a:t>
            </a:r>
          </a:p>
          <a:p>
            <a:pPr marL="0" indent="0">
              <a:lnSpc>
                <a:spcPts val="1600"/>
              </a:lnSpc>
              <a:spcBef>
                <a:spcPts val="600"/>
              </a:spcBef>
              <a:buNone/>
            </a:pPr>
            <a:r>
              <a:rPr lang="zh-TW" altLang="en-US" sz="2000" dirty="0">
                <a:latin typeface="標楷體" panose="03000509000000000000" pitchFamily="65" charset="-120"/>
                <a:ea typeface="標楷體" panose="03000509000000000000" pitchFamily="65" charset="-120"/>
              </a:rPr>
              <a:t>為中招募思猫丹社番土目毛蛤肉（掌印）、耆番棹肉（指印）</a:t>
            </a:r>
          </a:p>
          <a:p>
            <a:pPr marL="0" indent="0">
              <a:lnSpc>
                <a:spcPts val="1600"/>
              </a:lnSpc>
              <a:spcBef>
                <a:spcPts val="600"/>
              </a:spcBef>
              <a:buNone/>
            </a:pPr>
            <a:r>
              <a:rPr lang="zh-TW" altLang="en-US" sz="2000" dirty="0">
                <a:latin typeface="標楷體" panose="03000509000000000000" pitchFamily="65" charset="-120"/>
                <a:ea typeface="標楷體" panose="03000509000000000000" pitchFamily="65" charset="-120"/>
              </a:rPr>
              <a:t>為中招募思猫丹社番土目郎觀（掌印）、耆番加達（指印）</a:t>
            </a:r>
          </a:p>
          <a:p>
            <a:pPr marL="0" indent="0">
              <a:lnSpc>
                <a:spcPts val="1600"/>
              </a:lnSpc>
              <a:spcBef>
                <a:spcPts val="600"/>
              </a:spcBef>
              <a:buNone/>
            </a:pPr>
            <a:r>
              <a:rPr lang="zh-TW" altLang="en-US" sz="2000" dirty="0">
                <a:latin typeface="標楷體" panose="03000509000000000000" pitchFamily="65" charset="-120"/>
                <a:ea typeface="標楷體" panose="03000509000000000000" pitchFamily="65" charset="-120"/>
              </a:rPr>
              <a:t>道光八年十月　　日立望安招墾永耕字蛤美蘭社番</a:t>
            </a:r>
          </a:p>
          <a:p>
            <a:pPr marL="0" indent="0">
              <a:lnSpc>
                <a:spcPts val="1600"/>
              </a:lnSpc>
              <a:spcBef>
                <a:spcPts val="600"/>
              </a:spcBef>
              <a:buNone/>
            </a:pPr>
            <a:r>
              <a:rPr lang="zh-TW" altLang="en-US" sz="2000" dirty="0">
                <a:latin typeface="標楷體" panose="03000509000000000000" pitchFamily="65" charset="-120"/>
                <a:ea typeface="標楷體" panose="03000509000000000000" pitchFamily="65" charset="-120"/>
              </a:rPr>
              <a:t>土目阿密（掌印）、社主大舌（掌印）、番小雅安（指印）、番大雅安（指印）、番至萬（指印）、耆番老說（指印）、番小老說、番抵肉（指印）、番眉注仔（指印）。</a:t>
            </a:r>
          </a:p>
          <a:p>
            <a:pPr marL="0" indent="0">
              <a:lnSpc>
                <a:spcPts val="1600"/>
              </a:lnSpc>
              <a:spcBef>
                <a:spcPts val="600"/>
              </a:spcBef>
              <a:buNone/>
            </a:pPr>
            <a:endParaRPr lang="zh-TW" altLang="en-US" sz="2000" dirty="0">
              <a:latin typeface="華康仿宋體W6" panose="02020609000000000000" pitchFamily="49" charset="-120"/>
              <a:ea typeface="華康仿宋體W6" panose="02020609000000000000" pitchFamily="49" charset="-120"/>
            </a:endParaRPr>
          </a:p>
        </p:txBody>
      </p:sp>
    </p:spTree>
    <p:extLst>
      <p:ext uri="{BB962C8B-B14F-4D97-AF65-F5344CB8AC3E}">
        <p14:creationId xmlns:p14="http://schemas.microsoft.com/office/powerpoint/2010/main" val="2278566932"/>
      </p:ext>
    </p:extLst>
  </p:cSld>
  <p:clrMapOvr>
    <a:overrideClrMapping bg1="lt1" tx1="dk1" bg2="lt2" tx2="dk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0" y="44624"/>
            <a:ext cx="9144000" cy="6813376"/>
          </a:xfrm>
        </p:spPr>
        <p:txBody>
          <a:bodyPr vert="eaVert"/>
          <a:lstStyle/>
          <a:p>
            <a:pPr marL="0" indent="0">
              <a:lnSpc>
                <a:spcPts val="1700"/>
              </a:lnSpc>
              <a:spcBef>
                <a:spcPts val="600"/>
              </a:spcBef>
              <a:buNone/>
            </a:pPr>
            <a:r>
              <a:rPr lang="zh-TW" altLang="en-US" sz="2000" dirty="0">
                <a:solidFill>
                  <a:srgbClr val="FF0000"/>
                </a:solidFill>
                <a:latin typeface="標楷體" panose="03000509000000000000" pitchFamily="65" charset="-120"/>
                <a:ea typeface="標楷體" panose="03000509000000000000" pitchFamily="65" charset="-120"/>
              </a:rPr>
              <a:t>立合約字承管埔地</a:t>
            </a:r>
            <a:r>
              <a:rPr lang="zh-TW" altLang="en-US" sz="2000" dirty="0">
                <a:latin typeface="標楷體" panose="03000509000000000000" pitchFamily="65" charset="-120"/>
                <a:ea typeface="標楷體" panose="03000509000000000000" pitchFamily="65" charset="-120"/>
              </a:rPr>
              <a:t>北投社番巫春榮、余八、陳太監、金瑞玉、羅打朗、淡三甲、潘阿旦、巫天來、林斗六、鄭瑞能、黃新山、王志明、黎朗買奕、鄭眉奕、陳連順、傅相，萬斗六社李得恩、潘灶生、鄭祿、林乞，西史社潘集禮、潘光明、陳六關、潘阿佳、阿四老馬下六、阿四老把連，大肚社戴烏納、蒲氏上港、愛箸蛤肉、羅愛箸、高元，東柴裡社李阿旱、歐江河、王阿丹、潘順大夷，阿束社陳海、林全、羅德、賴歐六，南投社吳清、潘陞、葛阿矮等，窃思官有正條民有私約，水有源頭木有根本，我等各社番黎生長臺疆，自我上祖歸化收入版圖以來，深沐</a:t>
            </a:r>
          </a:p>
          <a:p>
            <a:pPr marL="0" indent="0">
              <a:lnSpc>
                <a:spcPts val="1700"/>
              </a:lnSpc>
              <a:spcBef>
                <a:spcPts val="600"/>
              </a:spcBef>
              <a:buNone/>
            </a:pPr>
            <a:r>
              <a:rPr lang="zh-TW" altLang="en-US" sz="2000" dirty="0">
                <a:latin typeface="標楷體" panose="03000509000000000000" pitchFamily="65" charset="-120"/>
                <a:ea typeface="標楷體" panose="03000509000000000000" pitchFamily="65" charset="-120"/>
              </a:rPr>
              <a:t>皇仁恩恤，賜給埔地、豁免陞科，以為社番仰事俯畜衣食充足之需。不料</a:t>
            </a:r>
            <a:r>
              <a:rPr lang="zh-TW" altLang="en-US" sz="2000" dirty="0">
                <a:solidFill>
                  <a:srgbClr val="FF0000"/>
                </a:solidFill>
                <a:latin typeface="標楷體" panose="03000509000000000000" pitchFamily="65" charset="-120"/>
                <a:ea typeface="標楷體" panose="03000509000000000000" pitchFamily="65" charset="-120"/>
              </a:rPr>
              <a:t>慘遭漢人逼近番社雜處貿易交關，被其俥估刻剝，以致栖身無地、餬口無資，大慘難言</a:t>
            </a:r>
            <a:r>
              <a:rPr lang="zh-TW" altLang="en-US" sz="2000" dirty="0">
                <a:latin typeface="標楷體" panose="03000509000000000000" pitchFamily="65" charset="-120"/>
                <a:ea typeface="標楷體" panose="03000509000000000000" pitchFamily="65" charset="-120"/>
              </a:rPr>
              <a:t>。幸有思猫丹社番親上山捕鹿，而我平埔番亦入山捕鹿，偶遇相會各敘情因，言及蛤美蘭社番親屢被北來兇番欺凌勒辱，擾害百般難安，招我平埔番等入社通行踐土會盟，於道光肆年間蛤美蘭社番親自情愿踏出福鼎金埔地壹所，東至大車路橫溝、西至溪、南至山腳、北至番社溝為界，踏明四至界址與我平埔番等均分墾耕，聊充日食之資。而蛤美蘭社番親前經出永耕字肆紙付與我等永遠執憑，所有先到之番亦經有立合同字及拈鬮配定埔地，各份各掌外人不得混爭。茲蛤美蘭社番親窺我平埔番等番眾業少衣食不足，除前永耕字內界址以外，再踏出東西南北埔地以及四圍山林等處凡屬界管之地，付與我平埔番等均分開墾成田耕種，併帶泉水灌溉充足，永耕以為己業，以慰後望。而我等亦念此蛤美蘭社番親有此厚意相待感恩不殫，亦買禮物約略值價銀伍仟餘員運來奉送，以酬謝埔地之情。今我平埔番等齊集社眾相商議，將此蛤美蘭社番親所立永耕字內踏出界管埔地以內，</a:t>
            </a:r>
            <a:r>
              <a:rPr lang="zh-TW" altLang="en-US" sz="2000" dirty="0">
                <a:solidFill>
                  <a:srgbClr val="FF0000"/>
                </a:solidFill>
                <a:latin typeface="標楷體" panose="03000509000000000000" pitchFamily="65" charset="-120"/>
                <a:ea typeface="標楷體" panose="03000509000000000000" pitchFamily="65" charset="-120"/>
              </a:rPr>
              <a:t>議作拾大份均分</a:t>
            </a:r>
            <a:r>
              <a:rPr lang="zh-TW" altLang="en-US" sz="2000" dirty="0">
                <a:latin typeface="標楷體" panose="03000509000000000000" pitchFamily="65" charset="-120"/>
                <a:ea typeface="標楷體" panose="03000509000000000000" pitchFamily="65" charset="-120"/>
              </a:rPr>
              <a:t>：</a:t>
            </a:r>
          </a:p>
          <a:p>
            <a:pPr marL="0" indent="0">
              <a:lnSpc>
                <a:spcPts val="1700"/>
              </a:lnSpc>
              <a:spcBef>
                <a:spcPts val="600"/>
              </a:spcBef>
              <a:buNone/>
            </a:pPr>
            <a:r>
              <a:rPr lang="zh-TW" altLang="en-US" sz="2000" dirty="0">
                <a:latin typeface="標楷體" panose="03000509000000000000" pitchFamily="65" charset="-120"/>
                <a:ea typeface="標楷體" panose="03000509000000000000" pitchFamily="65" charset="-120"/>
              </a:rPr>
              <a:t>而北投社、柴坑社、東眉社巫春榮以及眾番等共分得貳大份，其埔地壹段在史老榻，拈定壹鬮連貳鬮，東至山腳、西至大車路橫溝、南至山腳、北與萬斗六份毗連為界，又壹段在北大埔，拈定壹鬮，東至車路、西與西史份毗連、南至橫車路、北至溪為界，又壹段亦在北大埔，拈定柒鬮，東與東柴裡份毗連、西與南投份毗連、南至橫車路、北至溪為界，又另踏壹段毗連在界內。</a:t>
            </a:r>
          </a:p>
          <a:p>
            <a:pPr marL="0" indent="0">
              <a:lnSpc>
                <a:spcPts val="1700"/>
              </a:lnSpc>
              <a:spcBef>
                <a:spcPts val="600"/>
              </a:spcBef>
              <a:buNone/>
            </a:pPr>
            <a:r>
              <a:rPr lang="zh-TW" altLang="en-US" sz="2000" dirty="0">
                <a:latin typeface="標楷體" panose="03000509000000000000" pitchFamily="65" charset="-120"/>
                <a:ea typeface="標楷體" panose="03000509000000000000" pitchFamily="65" charset="-120"/>
              </a:rPr>
              <a:t>而萬斗六社、猫兒干社、阿束社李得恩以及眾番等共分得壹大份，其埔地壹段，在史老榻拈定參鬮，東至山腳、西至大車路橫溝、南與北投份毗連、北與阿束份毗連為界，又壹段在北大埔，拈定伍鬮，東與阿束份毗連、西與東柴裡份毗連、南至橫車路、北至溪為界。</a:t>
            </a:r>
          </a:p>
        </p:txBody>
      </p:sp>
    </p:spTree>
    <p:extLst>
      <p:ext uri="{BB962C8B-B14F-4D97-AF65-F5344CB8AC3E}">
        <p14:creationId xmlns:p14="http://schemas.microsoft.com/office/powerpoint/2010/main" val="720868405"/>
      </p:ext>
    </p:extLst>
  </p:cSld>
  <p:clrMapOvr>
    <a:overrideClrMapping bg1="lt1" tx1="dk1" bg2="lt2" tx2="dk2" accent1="accent1" accent2="accent2" accent3="accent3" accent4="accent4" accent5="accent5" accent6="accent6" hlink="hlink" folHlink="folHlink"/>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0" y="44624"/>
            <a:ext cx="9144000" cy="6813376"/>
          </a:xfrm>
        </p:spPr>
        <p:txBody>
          <a:bodyPr vert="eaVert"/>
          <a:lstStyle/>
          <a:p>
            <a:pPr marL="0" indent="0">
              <a:lnSpc>
                <a:spcPts val="2000"/>
              </a:lnSpc>
              <a:spcBef>
                <a:spcPts val="600"/>
              </a:spcBef>
              <a:buNone/>
            </a:pPr>
            <a:r>
              <a:rPr lang="zh-TW" altLang="en-US" sz="2000" dirty="0">
                <a:latin typeface="標楷體" panose="03000509000000000000" pitchFamily="65" charset="-120"/>
                <a:ea typeface="標楷體" panose="03000509000000000000" pitchFamily="65" charset="-120"/>
              </a:rPr>
              <a:t>而阿里史社、西勢尾社、烏牛欄社、日北社、卜仔籬（朴仔籬）社潘集禮以及眾番等共分得貳大份，其埔地壹段在史老榻，拈定柒鬮連捌鬮，東至山腳、西至大車路橫溝、南與東柴裡份毗連、北與南投份毗連為界，又壹段在北大埔，拈定貳鬮連參鬮，東與北投份毗連、西與阿束份毗連、南至橫車路、北至溪為界。</a:t>
            </a:r>
          </a:p>
          <a:p>
            <a:pPr marL="0" indent="0">
              <a:lnSpc>
                <a:spcPts val="2000"/>
              </a:lnSpc>
              <a:spcBef>
                <a:spcPts val="600"/>
              </a:spcBef>
              <a:buNone/>
            </a:pPr>
            <a:r>
              <a:rPr lang="zh-TW" altLang="en-US" sz="2000" dirty="0">
                <a:latin typeface="標楷體" panose="03000509000000000000" pitchFamily="65" charset="-120"/>
                <a:ea typeface="標楷體" panose="03000509000000000000" pitchFamily="65" charset="-120"/>
              </a:rPr>
              <a:t>而南北中大肚社、猫霧捒社、水裡社戴烏蚋以及眾番等共分得壹大份，其埔地壹段在史老榻，拈定伍鬮，東至山腳、西至大車路橫溝、南與阿束份毗連、北與東柴裡份毗連為界，又壹段在北大埔，拈定玖鬮，東至南投份毗連、西至公地毗連、南至橫車路、北至溪為界。</a:t>
            </a:r>
          </a:p>
          <a:p>
            <a:pPr marL="0" indent="0">
              <a:lnSpc>
                <a:spcPts val="2000"/>
              </a:lnSpc>
              <a:spcBef>
                <a:spcPts val="600"/>
              </a:spcBef>
              <a:buNone/>
            </a:pPr>
            <a:r>
              <a:rPr lang="zh-TW" altLang="en-US" sz="2000" dirty="0">
                <a:latin typeface="標楷體" panose="03000509000000000000" pitchFamily="65" charset="-120"/>
                <a:ea typeface="標楷體" panose="03000509000000000000" pitchFamily="65" charset="-120"/>
              </a:rPr>
              <a:t>而東螺社、柴裡社歐江河以及眾番等共分得壹大份，其埔地壹段在史老榻，拈定陸鬮，東至山腳、西至大車路橫溝、南與大肚份毗連、北與西史份毗連為界，又壹段在北大埔，拈定陸鬮，東與萬斗六份毗連、西與北投份毗連、南至橫車路、北至溪為界，又另踏壹段毗連在界內。</a:t>
            </a:r>
          </a:p>
          <a:p>
            <a:pPr marL="0" indent="0">
              <a:lnSpc>
                <a:spcPts val="2000"/>
              </a:lnSpc>
              <a:spcBef>
                <a:spcPts val="600"/>
              </a:spcBef>
              <a:buNone/>
            </a:pPr>
            <a:r>
              <a:rPr lang="zh-TW" altLang="en-US" sz="2000" dirty="0">
                <a:latin typeface="標楷體" panose="03000509000000000000" pitchFamily="65" charset="-120"/>
                <a:ea typeface="標楷體" panose="03000509000000000000" pitchFamily="65" charset="-120"/>
              </a:rPr>
              <a:t>而阿束社陳海以及眾番等共分得壹大份，其埔地壹段在史老榻，（拈定）肆鬮，東至山腳、西至大車路橫溝、南與萬斗六份毗連、北與大肚份毗連為界，又壹段在北大埔，拈定肆鬮，東與西史份毗連、西與萬斗六份毗連、南至橫車路、北至溪為界。</a:t>
            </a:r>
          </a:p>
          <a:p>
            <a:pPr marL="0" indent="0">
              <a:lnSpc>
                <a:spcPts val="2000"/>
              </a:lnSpc>
              <a:spcBef>
                <a:spcPts val="600"/>
              </a:spcBef>
              <a:buNone/>
            </a:pPr>
            <a:r>
              <a:rPr lang="zh-TW" altLang="en-US" sz="2000" dirty="0">
                <a:latin typeface="標楷體" panose="03000509000000000000" pitchFamily="65" charset="-120"/>
                <a:ea typeface="標楷體" panose="03000509000000000000" pitchFamily="65" charset="-120"/>
              </a:rPr>
              <a:t>而南投社吳清以及眾番等共分得壹大份，其埔地壹段在史老榻，拈定玖鬮，東至山腳、西至大車路橫溝、南與西史份毗連、北與公地毗連為界，又壹段在北大埔，拈定捌鬮，東與北投份毗連、西與大肚份毗連、南至橫車路、北至溪為界。</a:t>
            </a:r>
          </a:p>
          <a:p>
            <a:pPr marL="0" indent="0">
              <a:lnSpc>
                <a:spcPts val="2000"/>
              </a:lnSpc>
              <a:spcBef>
                <a:spcPts val="600"/>
              </a:spcBef>
              <a:buNone/>
            </a:pPr>
            <a:r>
              <a:rPr lang="zh-TW" altLang="en-US" sz="2000" dirty="0">
                <a:latin typeface="標楷體" panose="03000509000000000000" pitchFamily="65" charset="-120"/>
                <a:ea typeface="標楷體" panose="03000509000000000000" pitchFamily="65" charset="-120"/>
              </a:rPr>
              <a:t>其各社應份鬮次以及四至界址俱各登明，而此兩處之埔地刊分</a:t>
            </a:r>
            <a:r>
              <a:rPr lang="zh-TW" altLang="en-US" sz="2000" dirty="0">
                <a:solidFill>
                  <a:srgbClr val="FF0000"/>
                </a:solidFill>
                <a:latin typeface="標楷體" panose="03000509000000000000" pitchFamily="65" charset="-120"/>
                <a:ea typeface="標楷體" panose="03000509000000000000" pitchFamily="65" charset="-120"/>
              </a:rPr>
              <a:t>玖大份以外</a:t>
            </a:r>
            <a:r>
              <a:rPr lang="zh-TW" altLang="en-US" sz="2000" dirty="0">
                <a:latin typeface="標楷體" panose="03000509000000000000" pitchFamily="65" charset="-120"/>
                <a:ea typeface="標楷體" panose="03000509000000000000" pitchFamily="65" charset="-120"/>
              </a:rPr>
              <a:t>，各有</a:t>
            </a:r>
            <a:r>
              <a:rPr lang="zh-TW" altLang="en-US" sz="2000" dirty="0">
                <a:solidFill>
                  <a:srgbClr val="FF0000"/>
                </a:solidFill>
                <a:latin typeface="標楷體" panose="03000509000000000000" pitchFamily="65" charset="-120"/>
                <a:ea typeface="標楷體" panose="03000509000000000000" pitchFamily="65" charset="-120"/>
              </a:rPr>
              <a:t>留存埔地壹段可為公地，合作拾大份</a:t>
            </a:r>
            <a:r>
              <a:rPr lang="zh-TW" altLang="en-US" sz="2000" dirty="0">
                <a:latin typeface="標楷體" panose="03000509000000000000" pitchFamily="65" charset="-120"/>
                <a:ea typeface="標楷體" panose="03000509000000000000" pitchFamily="65" charset="-120"/>
              </a:rPr>
              <a:t>，而有山林埔園有餘之地未曾截界均分者，候其將來按此原玖大份均分，不得增減。現今所刊分之埔地係乃至公無私拈鬮配定，各安造化守份掌業，不得爭長競短致傷和氣，亦不得啟衅生端滋事。今欲有憑立合同約字玖紙壹樣，分執永遠為炤。</a:t>
            </a:r>
            <a:endParaRPr lang="en-US" altLang="zh-TW" sz="2000" dirty="0">
              <a:latin typeface="標楷體" panose="03000509000000000000" pitchFamily="65" charset="-120"/>
              <a:ea typeface="標楷體" panose="03000509000000000000" pitchFamily="65" charset="-120"/>
            </a:endParaRPr>
          </a:p>
          <a:p>
            <a:pPr marL="0" indent="0">
              <a:lnSpc>
                <a:spcPts val="2000"/>
              </a:lnSpc>
              <a:spcBef>
                <a:spcPts val="600"/>
              </a:spcBef>
              <a:buNone/>
            </a:pPr>
            <a:r>
              <a:rPr lang="zh-TW" altLang="en-US" sz="2000" dirty="0">
                <a:latin typeface="標楷體" panose="03000509000000000000" pitchFamily="65" charset="-120"/>
                <a:ea typeface="標楷體" panose="03000509000000000000" pitchFamily="65" charset="-120"/>
              </a:rPr>
              <a:t>其眾議條規共捌件，批明在於年數後，再炤</a:t>
            </a:r>
          </a:p>
          <a:p>
            <a:pPr marL="0" indent="0">
              <a:lnSpc>
                <a:spcPts val="2000"/>
              </a:lnSpc>
              <a:spcBef>
                <a:spcPts val="600"/>
              </a:spcBef>
              <a:buNone/>
            </a:pPr>
            <a:endParaRPr lang="zh-TW" altLang="en-US" sz="20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35371377"/>
      </p:ext>
    </p:extLst>
  </p:cSld>
  <p:clrMapOvr>
    <a:overrideClrMapping bg1="lt1" tx1="dk1" bg2="lt2" tx2="dk2" accent1="accent1" accent2="accent2" accent3="accent3" accent4="accent4" accent5="accent5" accent6="accent6" hlink="hlink" folHlink="folHlink"/>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0" y="44624"/>
            <a:ext cx="9144000" cy="6813376"/>
          </a:xfrm>
        </p:spPr>
        <p:txBody>
          <a:bodyPr vert="eaVert"/>
          <a:lstStyle/>
          <a:p>
            <a:pPr marL="0" indent="0">
              <a:lnSpc>
                <a:spcPts val="2000"/>
              </a:lnSpc>
              <a:spcBef>
                <a:spcPts val="600"/>
              </a:spcBef>
              <a:buNone/>
            </a:pPr>
            <a:r>
              <a:rPr lang="zh-TW" altLang="en-US" sz="2000" dirty="0">
                <a:latin typeface="標楷體" panose="03000509000000000000" pitchFamily="65" charset="-120"/>
                <a:ea typeface="標楷體" panose="03000509000000000000" pitchFamily="65" charset="-120"/>
              </a:rPr>
              <a:t>秉筆鄭克成</a:t>
            </a:r>
          </a:p>
          <a:p>
            <a:pPr marL="0" indent="0">
              <a:lnSpc>
                <a:spcPts val="2000"/>
              </a:lnSpc>
              <a:spcBef>
                <a:spcPts val="600"/>
              </a:spcBef>
              <a:buNone/>
            </a:pPr>
            <a:r>
              <a:rPr lang="zh-TW" altLang="en-US" sz="2000" dirty="0">
                <a:latin typeface="標楷體" panose="03000509000000000000" pitchFamily="65" charset="-120"/>
                <a:ea typeface="標楷體" panose="03000509000000000000" pitchFamily="65" charset="-120"/>
              </a:rPr>
              <a:t>北投社巫春榮、余八、陳太監、金瑞玉、羅打朗、淡三甲、潘阿旦、巫天來、林斗六、鄭瑞能、黃新山、王志明、黎朗買奕、鄭眉奕</a:t>
            </a:r>
          </a:p>
          <a:p>
            <a:pPr marL="0" indent="0">
              <a:lnSpc>
                <a:spcPts val="2000"/>
              </a:lnSpc>
              <a:spcBef>
                <a:spcPts val="600"/>
              </a:spcBef>
              <a:buNone/>
            </a:pPr>
            <a:r>
              <a:rPr lang="zh-TW" altLang="en-US" sz="2000" dirty="0">
                <a:latin typeface="標楷體" panose="03000509000000000000" pitchFamily="65" charset="-120"/>
                <a:ea typeface="標楷體" panose="03000509000000000000" pitchFamily="65" charset="-120"/>
              </a:rPr>
              <a:t>東眉社傅相</a:t>
            </a:r>
          </a:p>
          <a:p>
            <a:pPr marL="0" indent="0">
              <a:lnSpc>
                <a:spcPts val="2000"/>
              </a:lnSpc>
              <a:spcBef>
                <a:spcPts val="600"/>
              </a:spcBef>
              <a:buNone/>
            </a:pPr>
            <a:r>
              <a:rPr lang="zh-TW" altLang="en-US" sz="2000" dirty="0">
                <a:latin typeface="標楷體" panose="03000509000000000000" pitchFamily="65" charset="-120"/>
                <a:ea typeface="標楷體" panose="03000509000000000000" pitchFamily="65" charset="-120"/>
              </a:rPr>
              <a:t>柴坑社陳連順</a:t>
            </a:r>
          </a:p>
          <a:p>
            <a:pPr marL="0" indent="0">
              <a:lnSpc>
                <a:spcPts val="2000"/>
              </a:lnSpc>
              <a:spcBef>
                <a:spcPts val="600"/>
              </a:spcBef>
              <a:buNone/>
            </a:pPr>
            <a:r>
              <a:rPr lang="zh-TW" altLang="en-US" sz="2000" dirty="0">
                <a:latin typeface="標楷體" panose="03000509000000000000" pitchFamily="65" charset="-120"/>
                <a:ea typeface="標楷體" panose="03000509000000000000" pitchFamily="65" charset="-120"/>
              </a:rPr>
              <a:t>南投社吳清、潘陞、葛阿矮</a:t>
            </a:r>
          </a:p>
          <a:p>
            <a:pPr marL="0" indent="0">
              <a:lnSpc>
                <a:spcPts val="2000"/>
              </a:lnSpc>
              <a:spcBef>
                <a:spcPts val="600"/>
              </a:spcBef>
              <a:buNone/>
            </a:pPr>
            <a:r>
              <a:rPr lang="zh-TW" altLang="en-US" sz="2000" dirty="0">
                <a:latin typeface="標楷體" panose="03000509000000000000" pitchFamily="65" charset="-120"/>
                <a:ea typeface="標楷體" panose="03000509000000000000" pitchFamily="65" charset="-120"/>
              </a:rPr>
              <a:t>萬斗六社李得恩</a:t>
            </a:r>
          </a:p>
          <a:p>
            <a:pPr marL="0" indent="0">
              <a:lnSpc>
                <a:spcPts val="2000"/>
              </a:lnSpc>
              <a:spcBef>
                <a:spcPts val="600"/>
              </a:spcBef>
              <a:buNone/>
            </a:pPr>
            <a:r>
              <a:rPr lang="zh-TW" altLang="en-US" sz="2000" dirty="0">
                <a:latin typeface="標楷體" panose="03000509000000000000" pitchFamily="65" charset="-120"/>
                <a:ea typeface="標楷體" panose="03000509000000000000" pitchFamily="65" charset="-120"/>
              </a:rPr>
              <a:t>猫兒干社潘灶生、鄭祿</a:t>
            </a:r>
          </a:p>
          <a:p>
            <a:pPr marL="0" indent="0">
              <a:lnSpc>
                <a:spcPts val="2000"/>
              </a:lnSpc>
              <a:spcBef>
                <a:spcPts val="600"/>
              </a:spcBef>
              <a:buNone/>
            </a:pPr>
            <a:r>
              <a:rPr lang="zh-TW" altLang="en-US" sz="2000" dirty="0">
                <a:latin typeface="標楷體" panose="03000509000000000000" pitchFamily="65" charset="-120"/>
                <a:ea typeface="標楷體" panose="03000509000000000000" pitchFamily="65" charset="-120"/>
              </a:rPr>
              <a:t>阿束社林乞</a:t>
            </a:r>
          </a:p>
          <a:p>
            <a:pPr marL="0" indent="0">
              <a:lnSpc>
                <a:spcPts val="2000"/>
              </a:lnSpc>
              <a:spcBef>
                <a:spcPts val="600"/>
              </a:spcBef>
              <a:buNone/>
            </a:pPr>
            <a:r>
              <a:rPr lang="zh-TW" altLang="en-US" sz="2000" dirty="0">
                <a:latin typeface="標楷體" panose="03000509000000000000" pitchFamily="65" charset="-120"/>
                <a:ea typeface="標楷體" panose="03000509000000000000" pitchFamily="65" charset="-120"/>
              </a:rPr>
              <a:t>西勢尾社潘集禮</a:t>
            </a:r>
          </a:p>
          <a:p>
            <a:pPr marL="0" indent="0">
              <a:lnSpc>
                <a:spcPts val="2000"/>
              </a:lnSpc>
              <a:spcBef>
                <a:spcPts val="600"/>
              </a:spcBef>
              <a:buNone/>
            </a:pPr>
            <a:r>
              <a:rPr lang="zh-TW" altLang="en-US" sz="2000" dirty="0">
                <a:latin typeface="標楷體" panose="03000509000000000000" pitchFamily="65" charset="-120"/>
                <a:ea typeface="標楷體" panose="03000509000000000000" pitchFamily="65" charset="-120"/>
              </a:rPr>
              <a:t>阿里史社潘光明、阿四老把連</a:t>
            </a:r>
          </a:p>
          <a:p>
            <a:pPr marL="0" indent="0">
              <a:lnSpc>
                <a:spcPts val="2000"/>
              </a:lnSpc>
              <a:spcBef>
                <a:spcPts val="600"/>
              </a:spcBef>
              <a:buNone/>
            </a:pPr>
            <a:r>
              <a:rPr lang="zh-TW" altLang="en-US" sz="2000" dirty="0">
                <a:latin typeface="標楷體" panose="03000509000000000000" pitchFamily="65" charset="-120"/>
                <a:ea typeface="標楷體" panose="03000509000000000000" pitchFamily="65" charset="-120"/>
              </a:rPr>
              <a:t>烏牛欄社潘阿佳</a:t>
            </a:r>
          </a:p>
          <a:p>
            <a:pPr marL="0" indent="0">
              <a:lnSpc>
                <a:spcPts val="2000"/>
              </a:lnSpc>
              <a:spcBef>
                <a:spcPts val="600"/>
              </a:spcBef>
              <a:buNone/>
            </a:pPr>
            <a:r>
              <a:rPr lang="zh-TW" altLang="en-US" sz="2000" dirty="0">
                <a:latin typeface="標楷體" panose="03000509000000000000" pitchFamily="65" charset="-120"/>
                <a:ea typeface="標楷體" panose="03000509000000000000" pitchFamily="65" charset="-120"/>
              </a:rPr>
              <a:t>日北社陳六關</a:t>
            </a:r>
          </a:p>
          <a:p>
            <a:pPr marL="0" indent="0">
              <a:lnSpc>
                <a:spcPts val="2000"/>
              </a:lnSpc>
              <a:spcBef>
                <a:spcPts val="600"/>
              </a:spcBef>
              <a:buNone/>
            </a:pPr>
            <a:r>
              <a:rPr lang="zh-TW" altLang="en-US" sz="2000" dirty="0">
                <a:latin typeface="標楷體" panose="03000509000000000000" pitchFamily="65" charset="-120"/>
                <a:ea typeface="標楷體" panose="03000509000000000000" pitchFamily="65" charset="-120"/>
              </a:rPr>
              <a:t>卜仔籬（朴仔籬）社阿四老馬下六、阿新馬下六</a:t>
            </a:r>
          </a:p>
          <a:p>
            <a:pPr marL="0" indent="0">
              <a:lnSpc>
                <a:spcPts val="2000"/>
              </a:lnSpc>
              <a:spcBef>
                <a:spcPts val="600"/>
              </a:spcBef>
              <a:buNone/>
            </a:pPr>
            <a:r>
              <a:rPr lang="zh-TW" altLang="en-US" sz="2000" dirty="0">
                <a:latin typeface="標楷體" panose="03000509000000000000" pitchFamily="65" charset="-120"/>
                <a:ea typeface="標楷體" panose="03000509000000000000" pitchFamily="65" charset="-120"/>
              </a:rPr>
              <a:t>南大肚愛箸蛤肉</a:t>
            </a:r>
          </a:p>
          <a:p>
            <a:pPr marL="0" indent="0">
              <a:lnSpc>
                <a:spcPts val="2000"/>
              </a:lnSpc>
              <a:spcBef>
                <a:spcPts val="600"/>
              </a:spcBef>
              <a:buNone/>
            </a:pPr>
            <a:r>
              <a:rPr lang="zh-TW" altLang="en-US" sz="2000" dirty="0">
                <a:latin typeface="標楷體" panose="03000509000000000000" pitchFamily="65" charset="-120"/>
                <a:ea typeface="標楷體" panose="03000509000000000000" pitchFamily="65" charset="-120"/>
              </a:rPr>
              <a:t>北大肚羅愛箸</a:t>
            </a:r>
          </a:p>
          <a:p>
            <a:pPr marL="0" indent="0">
              <a:lnSpc>
                <a:spcPts val="2000"/>
              </a:lnSpc>
              <a:spcBef>
                <a:spcPts val="600"/>
              </a:spcBef>
              <a:buNone/>
            </a:pPr>
            <a:r>
              <a:rPr lang="zh-TW" altLang="en-US" sz="2000" dirty="0">
                <a:latin typeface="標楷體" panose="03000509000000000000" pitchFamily="65" charset="-120"/>
                <a:ea typeface="標楷體" panose="03000509000000000000" pitchFamily="65" charset="-120"/>
              </a:rPr>
              <a:t>中大肚蒲氏上港</a:t>
            </a:r>
          </a:p>
          <a:p>
            <a:pPr marL="0" indent="0">
              <a:lnSpc>
                <a:spcPts val="2000"/>
              </a:lnSpc>
              <a:spcBef>
                <a:spcPts val="600"/>
              </a:spcBef>
              <a:buNone/>
            </a:pPr>
            <a:r>
              <a:rPr lang="zh-TW" altLang="en-US" sz="2000" dirty="0">
                <a:latin typeface="標楷體" panose="03000509000000000000" pitchFamily="65" charset="-120"/>
                <a:ea typeface="標楷體" panose="03000509000000000000" pitchFamily="65" charset="-120"/>
              </a:rPr>
              <a:t>猫霧捒高元</a:t>
            </a:r>
          </a:p>
          <a:p>
            <a:pPr marL="0" indent="0">
              <a:lnSpc>
                <a:spcPts val="2000"/>
              </a:lnSpc>
              <a:spcBef>
                <a:spcPts val="600"/>
              </a:spcBef>
              <a:buNone/>
            </a:pPr>
            <a:r>
              <a:rPr lang="zh-TW" altLang="en-US" sz="2000" dirty="0">
                <a:latin typeface="標楷體" panose="03000509000000000000" pitchFamily="65" charset="-120"/>
                <a:ea typeface="標楷體" panose="03000509000000000000" pitchFamily="65" charset="-120"/>
              </a:rPr>
              <a:t>東螺社李阿旱、歐江河</a:t>
            </a:r>
          </a:p>
          <a:p>
            <a:pPr marL="0" indent="0">
              <a:lnSpc>
                <a:spcPts val="2000"/>
              </a:lnSpc>
              <a:spcBef>
                <a:spcPts val="600"/>
              </a:spcBef>
              <a:buNone/>
            </a:pPr>
            <a:r>
              <a:rPr lang="zh-TW" altLang="en-US" sz="2000" dirty="0">
                <a:latin typeface="標楷體" panose="03000509000000000000" pitchFamily="65" charset="-120"/>
                <a:ea typeface="標楷體" panose="03000509000000000000" pitchFamily="65" charset="-120"/>
              </a:rPr>
              <a:t>柴裡社王阿丹、潘順大夷</a:t>
            </a:r>
          </a:p>
          <a:p>
            <a:pPr marL="0" indent="0">
              <a:lnSpc>
                <a:spcPts val="2000"/>
              </a:lnSpc>
              <a:spcBef>
                <a:spcPts val="600"/>
              </a:spcBef>
              <a:buNone/>
            </a:pPr>
            <a:r>
              <a:rPr lang="zh-TW" altLang="en-US" sz="2000" dirty="0">
                <a:latin typeface="標楷體" panose="03000509000000000000" pitchFamily="65" charset="-120"/>
                <a:ea typeface="標楷體" panose="03000509000000000000" pitchFamily="65" charset="-120"/>
              </a:rPr>
              <a:t>水裡社戴烏蚋</a:t>
            </a:r>
          </a:p>
          <a:p>
            <a:pPr marL="0" indent="0">
              <a:lnSpc>
                <a:spcPts val="2000"/>
              </a:lnSpc>
              <a:spcBef>
                <a:spcPts val="600"/>
              </a:spcBef>
              <a:buNone/>
            </a:pPr>
            <a:r>
              <a:rPr lang="zh-TW" altLang="en-US" sz="2000" dirty="0">
                <a:latin typeface="標楷體" panose="03000509000000000000" pitchFamily="65" charset="-120"/>
                <a:ea typeface="標楷體" panose="03000509000000000000" pitchFamily="65" charset="-120"/>
              </a:rPr>
              <a:t>阿束社陳海、林全、羅德、賴歐六</a:t>
            </a:r>
          </a:p>
          <a:p>
            <a:pPr marL="0" indent="0">
              <a:lnSpc>
                <a:spcPts val="2000"/>
              </a:lnSpc>
              <a:spcBef>
                <a:spcPts val="600"/>
              </a:spcBef>
              <a:buNone/>
            </a:pPr>
            <a:r>
              <a:rPr lang="zh-TW" altLang="en-US" sz="2000" dirty="0">
                <a:latin typeface="標楷體" panose="03000509000000000000" pitchFamily="65" charset="-120"/>
                <a:ea typeface="標楷體" panose="03000509000000000000" pitchFamily="65" charset="-120"/>
              </a:rPr>
              <a:t>道光捌年拾月　　日立合同納字承管埔地</a:t>
            </a:r>
          </a:p>
          <a:p>
            <a:pPr marL="0" indent="0">
              <a:lnSpc>
                <a:spcPts val="1600"/>
              </a:lnSpc>
              <a:spcBef>
                <a:spcPts val="600"/>
              </a:spcBef>
              <a:buNone/>
            </a:pPr>
            <a:endParaRPr lang="zh-TW" altLang="en-US" sz="2000" dirty="0">
              <a:latin typeface="華康仿宋體W6" panose="02020609000000000000" pitchFamily="49" charset="-120"/>
              <a:ea typeface="華康仿宋體W6" panose="02020609000000000000" pitchFamily="49" charset="-120"/>
            </a:endParaRPr>
          </a:p>
        </p:txBody>
      </p:sp>
    </p:spTree>
    <p:extLst>
      <p:ext uri="{BB962C8B-B14F-4D97-AF65-F5344CB8AC3E}">
        <p14:creationId xmlns:p14="http://schemas.microsoft.com/office/powerpoint/2010/main" val="1564463478"/>
      </p:ext>
    </p:extLst>
  </p:cSld>
  <p:clrMapOvr>
    <a:overrideClrMapping bg1="lt1" tx1="dk1" bg2="lt2" tx2="dk2" accent1="accent1" accent2="accent2" accent3="accent3" accent4="accent4" accent5="accent5" accent6="accent6" hlink="hlink" folHlink="folHlink"/>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0" y="44624"/>
            <a:ext cx="9144000" cy="6813376"/>
          </a:xfrm>
        </p:spPr>
        <p:txBody>
          <a:bodyPr vert="eaVert"/>
          <a:lstStyle/>
          <a:p>
            <a:pPr marL="0" indent="0">
              <a:lnSpc>
                <a:spcPts val="1800"/>
              </a:lnSpc>
              <a:spcBef>
                <a:spcPts val="600"/>
              </a:spcBef>
              <a:buNone/>
            </a:pPr>
            <a:r>
              <a:rPr lang="zh-TW" altLang="en-US" sz="2000" dirty="0">
                <a:latin typeface="標楷體" panose="03000509000000000000" pitchFamily="65" charset="-120"/>
                <a:ea typeface="標楷體" panose="03000509000000000000" pitchFamily="65" charset="-120"/>
              </a:rPr>
              <a:t>謹將公議條規申明列于後：</a:t>
            </a:r>
          </a:p>
          <a:p>
            <a:pPr marL="0" indent="0">
              <a:lnSpc>
                <a:spcPts val="1800"/>
              </a:lnSpc>
              <a:spcBef>
                <a:spcPts val="600"/>
              </a:spcBef>
              <a:buNone/>
            </a:pPr>
            <a:r>
              <a:rPr lang="zh-TW" altLang="en-US" sz="2000" dirty="0">
                <a:latin typeface="標楷體" panose="03000509000000000000" pitchFamily="65" charset="-120"/>
                <a:ea typeface="標楷體" panose="03000509000000000000" pitchFamily="65" charset="-120"/>
              </a:rPr>
              <a:t>一件　公議其蛤美蘭社番親所立永耕字內有登我等平埔之名字以及合同約字有登名者，係是壹紙，難以有應份之名次盡登，乃各社眾番以敬老尊賢為重，眾議凡有登在永耕字內名字者、以及登在此合同約字內名字者、併收永耕字以及收合同約字之番親，皆不許日後舞弊居奇、胎掛典賣，亦不許藉言有他名字自作掌業，須照鬮簿內之名次按份管業，批明，炤</a:t>
            </a:r>
          </a:p>
          <a:p>
            <a:pPr marL="0" indent="0">
              <a:lnSpc>
                <a:spcPts val="1800"/>
              </a:lnSpc>
              <a:spcBef>
                <a:spcPts val="600"/>
              </a:spcBef>
              <a:buNone/>
            </a:pPr>
            <a:r>
              <a:rPr lang="zh-TW" altLang="en-US" sz="2000" dirty="0">
                <a:latin typeface="標楷體" panose="03000509000000000000" pitchFamily="65" charset="-120"/>
                <a:ea typeface="標楷體" panose="03000509000000000000" pitchFamily="65" charset="-120"/>
              </a:rPr>
              <a:t>一件　公議玖大份內眾番親須照名字按份掌業不得混爭，其鬮份名次俱載在各大份鬮簿內明白，乃一宗之筆蹟別無異類參入，免致日久舞弊添名塗抹，以杜混鬮，批明，炤</a:t>
            </a:r>
          </a:p>
          <a:p>
            <a:pPr marL="0" indent="0">
              <a:lnSpc>
                <a:spcPts val="1800"/>
              </a:lnSpc>
              <a:spcBef>
                <a:spcPts val="600"/>
              </a:spcBef>
              <a:buNone/>
            </a:pPr>
            <a:r>
              <a:rPr lang="zh-TW" altLang="en-US" sz="2000" dirty="0">
                <a:latin typeface="標楷體" panose="03000509000000000000" pitchFamily="65" charset="-120"/>
                <a:ea typeface="標楷體" panose="03000509000000000000" pitchFamily="65" charset="-120"/>
              </a:rPr>
              <a:t>一件　公議自此蛤美蘭社番親立出永耕字踏出埔地付我平埔番等均分墾耕，其未刊分之埔地不許我等眾番利己之貪，再行私給埔地，如有，不堪用，批明，炤</a:t>
            </a:r>
          </a:p>
          <a:p>
            <a:pPr marL="0" indent="0">
              <a:lnSpc>
                <a:spcPts val="1800"/>
              </a:lnSpc>
              <a:spcBef>
                <a:spcPts val="600"/>
              </a:spcBef>
              <a:buNone/>
            </a:pPr>
            <a:r>
              <a:rPr lang="zh-TW" altLang="en-US" sz="2000" dirty="0">
                <a:latin typeface="標楷體" panose="03000509000000000000" pitchFamily="65" charset="-120"/>
                <a:ea typeface="標楷體" panose="03000509000000000000" pitchFamily="65" charset="-120"/>
              </a:rPr>
              <a:t>一件　公議所有留存埔地壹大份者，如蛤美蘭番親倘或要耕我等鬮份內之埔地者，務須由他耕種不得阻止，眾等將留存公共之埔地即量彼而度此，該何廣狹即踏出補伊鬮份內足額，批明，炤</a:t>
            </a:r>
          </a:p>
          <a:p>
            <a:pPr marL="0" indent="0">
              <a:lnSpc>
                <a:spcPts val="1800"/>
              </a:lnSpc>
              <a:spcBef>
                <a:spcPts val="600"/>
              </a:spcBef>
              <a:buNone/>
            </a:pPr>
            <a:r>
              <a:rPr lang="zh-TW" altLang="en-US" sz="2000" dirty="0">
                <a:latin typeface="標楷體" panose="03000509000000000000" pitchFamily="65" charset="-120"/>
                <a:ea typeface="標楷體" panose="03000509000000000000" pitchFamily="65" charset="-120"/>
              </a:rPr>
              <a:t>一件　公議其北大埔所有另踏埔地貳段與北投以及東柴裡永遠管耕者，係前有出參百陸銀員之所費，眾踏出與他，而不許日後爭長競短，批明，炤</a:t>
            </a:r>
          </a:p>
          <a:p>
            <a:pPr marL="0" indent="0">
              <a:lnSpc>
                <a:spcPts val="1800"/>
              </a:lnSpc>
              <a:spcBef>
                <a:spcPts val="600"/>
              </a:spcBef>
              <a:buNone/>
            </a:pPr>
            <a:r>
              <a:rPr lang="zh-TW" altLang="en-US" sz="2000" dirty="0">
                <a:latin typeface="標楷體" panose="03000509000000000000" pitchFamily="65" charset="-120"/>
                <a:ea typeface="標楷體" panose="03000509000000000000" pitchFamily="65" charset="-120"/>
              </a:rPr>
              <a:t>一件　公議其有先到之番親有向蛤美蘭社番親給出褔鼎金埔地壹所者，其界內之田園後來之番親無鬮份名字在鬮簿者不得混爭，批明，炤</a:t>
            </a:r>
          </a:p>
          <a:p>
            <a:pPr marL="0" indent="0">
              <a:lnSpc>
                <a:spcPts val="1800"/>
              </a:lnSpc>
              <a:spcBef>
                <a:spcPts val="600"/>
              </a:spcBef>
              <a:buNone/>
            </a:pPr>
            <a:r>
              <a:rPr lang="zh-TW" altLang="en-US" sz="2000" dirty="0">
                <a:latin typeface="標楷體" panose="03000509000000000000" pitchFamily="65" charset="-120"/>
                <a:ea typeface="標楷體" panose="03000509000000000000" pitchFamily="65" charset="-120"/>
              </a:rPr>
              <a:t>一件　公議先到之番親愿踏出褔鼎金現居宅地土園壹所，不論先後來之番親皆可在此築室住居，不得阻當，批明，炤</a:t>
            </a:r>
          </a:p>
          <a:p>
            <a:pPr marL="0" indent="0">
              <a:lnSpc>
                <a:spcPts val="1800"/>
              </a:lnSpc>
              <a:spcBef>
                <a:spcPts val="600"/>
              </a:spcBef>
              <a:buNone/>
            </a:pPr>
            <a:r>
              <a:rPr lang="zh-TW" altLang="en-US" sz="2000" dirty="0">
                <a:latin typeface="標楷體" panose="03000509000000000000" pitchFamily="65" charset="-120"/>
                <a:ea typeface="標楷體" panose="03000509000000000000" pitchFamily="65" charset="-120"/>
              </a:rPr>
              <a:t>一件　公議其蛤美蘭社番親所立永耕墾字捌紙壹樣，又我平埔眾番等再立合同約字玖紙壹樣，又以應份之名次難以盡登眾議再立鬮份名次簿捌本，切思難以分折（拆）收執，眾議交與北投社　　　收執永耕字貳紙，又交與　　　收合同約字貳紙，又交與　　　收執份簿　本，又交萬斗六社　　　收執永耕字壹紙，又與猫兒干社　　　收執合同約字壹紙，又交萬斗六社　　　收執份簿壹本，又交與大肚社　　　收執永耕字壹紙，又交與　　　收執合同約字壹紙，又交與東螺社　　　收執合同字壹紙，又交與柴裡社　　　收執</a:t>
            </a:r>
          </a:p>
        </p:txBody>
      </p:sp>
    </p:spTree>
    <p:extLst>
      <p:ext uri="{BB962C8B-B14F-4D97-AF65-F5344CB8AC3E}">
        <p14:creationId xmlns:p14="http://schemas.microsoft.com/office/powerpoint/2010/main" val="248540359"/>
      </p:ext>
    </p:extLst>
  </p:cSld>
  <p:clrMapOvr>
    <a:overrideClrMapping bg1="lt1" tx1="dk1" bg2="lt2" tx2="dk2" accent1="accent1" accent2="accent2" accent3="accent3" accent4="accent4" accent5="accent5" accent6="accent6" hlink="hlink" folHlink="folHlink"/>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文字方塊 3"/>
          <p:cNvSpPr txBox="1"/>
          <p:nvPr/>
        </p:nvSpPr>
        <p:spPr>
          <a:xfrm>
            <a:off x="7133510" y="1330990"/>
            <a:ext cx="492443" cy="4196020"/>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道光五年四月埔南福鼎金埔地五索份</a:t>
            </a:r>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Tree>
    <p:extLst>
      <p:ext uri="{BB962C8B-B14F-4D97-AF65-F5344CB8AC3E}">
        <p14:creationId xmlns:p14="http://schemas.microsoft.com/office/powerpoint/2010/main" val="371080855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文字方塊 3"/>
          <p:cNvSpPr txBox="1"/>
          <p:nvPr/>
        </p:nvSpPr>
        <p:spPr>
          <a:xfrm>
            <a:off x="7133510" y="1330990"/>
            <a:ext cx="492443" cy="4196020"/>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道光八年十月埔南史荖榻埔地九股份</a:t>
            </a:r>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cxnSp>
        <p:nvCxnSpPr>
          <p:cNvPr id="5" name="直線接點 4"/>
          <p:cNvCxnSpPr>
            <a:cxnSpLocks/>
          </p:cNvCxnSpPr>
          <p:nvPr/>
        </p:nvCxnSpPr>
        <p:spPr>
          <a:xfrm flipH="1">
            <a:off x="5796136" y="4869160"/>
            <a:ext cx="648072" cy="0"/>
          </a:xfrm>
          <a:prstGeom prst="line">
            <a:avLst/>
          </a:prstGeom>
          <a:ln w="19050">
            <a:solidFill>
              <a:srgbClr val="00B05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0791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文字方塊 3"/>
          <p:cNvSpPr txBox="1"/>
          <p:nvPr/>
        </p:nvSpPr>
        <p:spPr>
          <a:xfrm>
            <a:off x="7133534" y="1202750"/>
            <a:ext cx="492443" cy="4452501"/>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道光八年十月埔北北大埔九股份及公地</a:t>
            </a:r>
          </a:p>
        </p:txBody>
      </p:sp>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cxnSp>
        <p:nvCxnSpPr>
          <p:cNvPr id="7" name="直線接點 6">
            <a:extLst>
              <a:ext uri="{FF2B5EF4-FFF2-40B4-BE49-F238E27FC236}">
                <a16:creationId xmlns:a16="http://schemas.microsoft.com/office/drawing/2014/main" id="{982271A1-1383-41CC-9EE8-CA12E0002D0F}"/>
              </a:ext>
            </a:extLst>
          </p:cNvPr>
          <p:cNvCxnSpPr>
            <a:cxnSpLocks/>
          </p:cNvCxnSpPr>
          <p:nvPr/>
        </p:nvCxnSpPr>
        <p:spPr>
          <a:xfrm>
            <a:off x="4283968" y="1916832"/>
            <a:ext cx="0" cy="2160240"/>
          </a:xfrm>
          <a:prstGeom prst="line">
            <a:avLst/>
          </a:prstGeom>
          <a:ln w="38100">
            <a:solidFill>
              <a:srgbClr val="00B05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5987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7AA45D78-E45A-41C9-A10F-C5505D1510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2293"/>
            <a:ext cx="9144000" cy="6773413"/>
          </a:xfrm>
          <a:prstGeom prst="rect">
            <a:avLst/>
          </a:prstGeom>
        </p:spPr>
      </p:pic>
    </p:spTree>
    <p:extLst>
      <p:ext uri="{BB962C8B-B14F-4D97-AF65-F5344CB8AC3E}">
        <p14:creationId xmlns:p14="http://schemas.microsoft.com/office/powerpoint/2010/main" val="49923681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內容版面配置區 2"/>
          <p:cNvSpPr>
            <a:spLocks noGrp="1"/>
          </p:cNvSpPr>
          <p:nvPr>
            <p:ph idx="1"/>
          </p:nvPr>
        </p:nvSpPr>
        <p:spPr>
          <a:xfrm>
            <a:off x="611560" y="260648"/>
            <a:ext cx="8280920" cy="6408712"/>
          </a:xfrm>
        </p:spPr>
        <p:txBody>
          <a:bodyPr/>
          <a:lstStyle/>
          <a:p>
            <a:pPr marL="0" indent="0">
              <a:lnSpc>
                <a:spcPts val="3200"/>
              </a:lnSpc>
              <a:spcBef>
                <a:spcPts val="600"/>
              </a:spcBef>
              <a:buNone/>
            </a:pPr>
            <a:r>
              <a:rPr lang="zh-TW" altLang="en-US" sz="2400" dirty="0">
                <a:latin typeface="Times New Roman" panose="02020603050405020304" pitchFamily="18" charset="0"/>
                <a:cs typeface="Times New Roman" panose="02020603050405020304" pitchFamily="18" charset="0"/>
              </a:rPr>
              <a:t>道光十一年</a:t>
            </a:r>
            <a:r>
              <a:rPr lang="en-US" altLang="zh-TW" sz="2400" dirty="0">
                <a:latin typeface="Times New Roman" panose="02020603050405020304" pitchFamily="18" charset="0"/>
                <a:cs typeface="Times New Roman" panose="02020603050405020304" pitchFamily="18" charset="0"/>
              </a:rPr>
              <a:t>1831</a:t>
            </a:r>
            <a:r>
              <a:rPr lang="zh-TW" altLang="en-US" sz="2400" dirty="0">
                <a:latin typeface="Times New Roman" panose="02020603050405020304" pitchFamily="18" charset="0"/>
                <a:cs typeface="Times New Roman" panose="02020603050405020304" pitchFamily="18" charset="0"/>
              </a:rPr>
              <a:t>五月將福鼎金埔地最東邊剩餘最後一塊埔地</a:t>
            </a:r>
            <a:r>
              <a:rPr lang="zh-TW" altLang="en-US" sz="2400" dirty="0">
                <a:solidFill>
                  <a:srgbClr val="FF0000"/>
                </a:solidFill>
                <a:latin typeface="Times New Roman" panose="02020603050405020304" pitchFamily="18" charset="0"/>
                <a:cs typeface="Times New Roman" panose="02020603050405020304" pitchFamily="18" charset="0"/>
              </a:rPr>
              <a:t>四索份</a:t>
            </a:r>
            <a:r>
              <a:rPr lang="en-US" altLang="zh-TW" sz="2400" dirty="0">
                <a:latin typeface="Times New Roman" panose="02020603050405020304" pitchFamily="18" charset="0"/>
                <a:cs typeface="Times New Roman" panose="02020603050405020304" pitchFamily="18" charset="0"/>
              </a:rPr>
              <a:t>16.53</a:t>
            </a:r>
            <a:r>
              <a:rPr lang="zh-TW" altLang="en-US" sz="2400" dirty="0">
                <a:latin typeface="Times New Roman" panose="02020603050405020304" pitchFamily="18" charset="0"/>
                <a:cs typeface="Times New Roman" panose="02020603050405020304" pitchFamily="18" charset="0"/>
              </a:rPr>
              <a:t>甲均分為</a:t>
            </a:r>
            <a:r>
              <a:rPr lang="en-US" altLang="zh-TW" sz="2400" dirty="0">
                <a:latin typeface="Times New Roman" panose="02020603050405020304" pitchFamily="18" charset="0"/>
                <a:cs typeface="Times New Roman" panose="02020603050405020304" pitchFamily="18" charset="0"/>
              </a:rPr>
              <a:t>123</a:t>
            </a:r>
            <a:r>
              <a:rPr lang="zh-TW" altLang="en-US" sz="2400" dirty="0">
                <a:latin typeface="Times New Roman" panose="02020603050405020304" pitchFamily="18" charset="0"/>
                <a:cs typeface="Times New Roman" panose="02020603050405020304" pitchFamily="18" charset="0"/>
              </a:rPr>
              <a:t>份，每份</a:t>
            </a:r>
            <a:r>
              <a:rPr lang="en-US" altLang="zh-TW" sz="2400" dirty="0">
                <a:latin typeface="Times New Roman" panose="02020603050405020304" pitchFamily="18" charset="0"/>
                <a:cs typeface="Times New Roman" panose="02020603050405020304" pitchFamily="18" charset="0"/>
              </a:rPr>
              <a:t>0.1344</a:t>
            </a:r>
            <a:r>
              <a:rPr lang="zh-TW" altLang="en-US" sz="2400" dirty="0">
                <a:latin typeface="Times New Roman" panose="02020603050405020304" pitchFamily="18" charset="0"/>
                <a:cs typeface="Times New Roman" panose="02020603050405020304" pitchFamily="18" charset="0"/>
              </a:rPr>
              <a:t>甲，每份帶納關帝爺祭祀租穀五斗</a:t>
            </a:r>
            <a:r>
              <a:rPr lang="en-US" altLang="zh-TW" sz="2400" dirty="0">
                <a:latin typeface="Times New Roman" panose="02020603050405020304" pitchFamily="18" charset="0"/>
                <a:cs typeface="Times New Roman" panose="02020603050405020304" pitchFamily="18" charset="0"/>
              </a:rPr>
              <a:t>〔</a:t>
            </a:r>
            <a:r>
              <a:rPr lang="zh-TW" altLang="en-US" sz="2400" dirty="0">
                <a:latin typeface="Times New Roman" panose="02020603050405020304" pitchFamily="18" charset="0"/>
                <a:cs typeface="Times New Roman" panose="02020603050405020304" pitchFamily="18" charset="0"/>
              </a:rPr>
              <a:t>按：即每甲四石</a:t>
            </a:r>
            <a:r>
              <a:rPr lang="en-US" altLang="zh-TW" sz="2400" dirty="0">
                <a:latin typeface="Times New Roman" panose="02020603050405020304" pitchFamily="18" charset="0"/>
                <a:cs typeface="Times New Roman" panose="02020603050405020304" pitchFamily="18" charset="0"/>
              </a:rPr>
              <a:t>〕</a:t>
            </a:r>
            <a:r>
              <a:rPr lang="zh-TW" altLang="en-US" sz="2400" dirty="0">
                <a:latin typeface="Times New Roman" panose="02020603050405020304" pitchFamily="18" charset="0"/>
                <a:cs typeface="Times New Roman" panose="02020603050405020304" pitchFamily="18" charset="0"/>
              </a:rPr>
              <a:t>。首筆帶香燈租「大租」的土地。</a:t>
            </a:r>
            <a:endParaRPr lang="en-US" altLang="zh-TW" sz="2400" dirty="0">
              <a:latin typeface="Times New Roman" panose="02020603050405020304" pitchFamily="18" charset="0"/>
              <a:cs typeface="Times New Roman" panose="02020603050405020304" pitchFamily="18" charset="0"/>
            </a:endParaRPr>
          </a:p>
          <a:p>
            <a:pPr marL="0" indent="0">
              <a:lnSpc>
                <a:spcPts val="3200"/>
              </a:lnSpc>
              <a:spcBef>
                <a:spcPts val="600"/>
              </a:spcBef>
              <a:buNone/>
            </a:pPr>
            <a:r>
              <a:rPr lang="zh-TW" altLang="en-US" sz="2400" dirty="0">
                <a:latin typeface="Times New Roman" panose="02020603050405020304" pitchFamily="18" charset="0"/>
                <a:cs typeface="Times New Roman" panose="02020603050405020304" pitchFamily="18" charset="0"/>
              </a:rPr>
              <a:t>道光十一年</a:t>
            </a:r>
            <a:r>
              <a:rPr lang="en-US" altLang="zh-TW" sz="2400" dirty="0">
                <a:latin typeface="Times New Roman" panose="02020603050405020304" pitchFamily="18" charset="0"/>
                <a:cs typeface="Times New Roman" panose="02020603050405020304" pitchFamily="18" charset="0"/>
              </a:rPr>
              <a:t>1831</a:t>
            </a:r>
            <a:r>
              <a:rPr lang="zh-TW" altLang="en-US" sz="2400" dirty="0">
                <a:solidFill>
                  <a:srgbClr val="FF0000"/>
                </a:solidFill>
                <a:latin typeface="Times New Roman" panose="02020603050405020304" pitchFamily="18" charset="0"/>
                <a:cs typeface="Times New Roman" panose="02020603050405020304" pitchFamily="18" charset="0"/>
              </a:rPr>
              <a:t>六月</a:t>
            </a:r>
            <a:r>
              <a:rPr lang="zh-TW" altLang="en-US" sz="2400" dirty="0">
                <a:latin typeface="Times New Roman" panose="02020603050405020304" pitchFamily="18" charset="0"/>
                <a:cs typeface="Times New Roman" panose="02020603050405020304" pitchFamily="18" charset="0"/>
              </a:rPr>
              <a:t>將史荖榻</a:t>
            </a:r>
            <a:r>
              <a:rPr lang="zh-TW" altLang="en-US" sz="2400" dirty="0">
                <a:solidFill>
                  <a:srgbClr val="FF0000"/>
                </a:solidFill>
                <a:latin typeface="Times New Roman" panose="02020603050405020304" pitchFamily="18" charset="0"/>
                <a:cs typeface="Times New Roman" panose="02020603050405020304" pitchFamily="18" charset="0"/>
              </a:rPr>
              <a:t>公地劃出一段</a:t>
            </a:r>
            <a:r>
              <a:rPr lang="zh-TW" altLang="en-US" sz="2400" dirty="0">
                <a:latin typeface="Times New Roman" panose="02020603050405020304" pitchFamily="18" charset="0"/>
                <a:cs typeface="Times New Roman" panose="02020603050405020304" pitchFamily="18" charset="0"/>
              </a:rPr>
              <a:t>與九股各股面積相等的土地</a:t>
            </a:r>
            <a:r>
              <a:rPr lang="zh-TW" altLang="en-US" sz="2400" dirty="0">
                <a:solidFill>
                  <a:srgbClr val="FF0000"/>
                </a:solidFill>
                <a:latin typeface="Times New Roman" panose="02020603050405020304" pitchFamily="18" charset="0"/>
                <a:cs typeface="Times New Roman" panose="02020603050405020304" pitchFamily="18" charset="0"/>
              </a:rPr>
              <a:t>歸「草地主」埔裡社社番「自行耕作」</a:t>
            </a:r>
            <a:r>
              <a:rPr lang="zh-TW" altLang="en-US" sz="2400" dirty="0">
                <a:latin typeface="Times New Roman" panose="02020603050405020304" pitchFamily="18" charset="0"/>
                <a:cs typeface="Times New Roman" panose="02020603050405020304" pitchFamily="18" charset="0"/>
              </a:rPr>
              <a:t>。</a:t>
            </a:r>
            <a:endParaRPr lang="en-US" altLang="zh-TW" sz="2400" dirty="0">
              <a:latin typeface="Times New Roman" panose="02020603050405020304" pitchFamily="18" charset="0"/>
              <a:cs typeface="Times New Roman" panose="02020603050405020304" pitchFamily="18" charset="0"/>
            </a:endParaRPr>
          </a:p>
          <a:p>
            <a:pPr marL="0" indent="0">
              <a:lnSpc>
                <a:spcPts val="2800"/>
              </a:lnSpc>
              <a:spcBef>
                <a:spcPts val="600"/>
              </a:spcBef>
              <a:buNone/>
            </a:pPr>
            <a:endParaRPr lang="en-US" altLang="zh-TW" sz="2000" dirty="0"/>
          </a:p>
        </p:txBody>
      </p:sp>
    </p:spTree>
    <p:extLst>
      <p:ext uri="{BB962C8B-B14F-4D97-AF65-F5344CB8AC3E}">
        <p14:creationId xmlns:p14="http://schemas.microsoft.com/office/powerpoint/2010/main" val="425473899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文字方塊 3"/>
          <p:cNvSpPr txBox="1"/>
          <p:nvPr/>
        </p:nvSpPr>
        <p:spPr>
          <a:xfrm>
            <a:off x="7164730" y="728261"/>
            <a:ext cx="492443" cy="5991384"/>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道光十一年五月埔南福鼎金四索份及史荖榻草地主份</a:t>
            </a:r>
          </a:p>
        </p:txBody>
      </p:sp>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7" name="橢圓 6"/>
          <p:cNvSpPr/>
          <p:nvPr/>
        </p:nvSpPr>
        <p:spPr>
          <a:xfrm>
            <a:off x="5796136" y="4788000"/>
            <a:ext cx="323904" cy="98864"/>
          </a:xfrm>
          <a:prstGeom prst="ellipse">
            <a:avLst/>
          </a:prstGeom>
          <a:noFill/>
          <a:ln w="95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橢圓 7"/>
          <p:cNvSpPr/>
          <p:nvPr/>
        </p:nvSpPr>
        <p:spPr>
          <a:xfrm rot="20856688">
            <a:off x="5759750" y="5003410"/>
            <a:ext cx="89735" cy="663878"/>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9" name="直線接點 8"/>
          <p:cNvCxnSpPr/>
          <p:nvPr/>
        </p:nvCxnSpPr>
        <p:spPr>
          <a:xfrm flipH="1">
            <a:off x="5796136" y="4869160"/>
            <a:ext cx="360040" cy="0"/>
          </a:xfrm>
          <a:prstGeom prst="line">
            <a:avLst/>
          </a:prstGeom>
          <a:ln w="19050">
            <a:solidFill>
              <a:srgbClr val="00B05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172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內容版面配置區 2"/>
          <p:cNvSpPr>
            <a:spLocks noGrp="1"/>
          </p:cNvSpPr>
          <p:nvPr>
            <p:ph idx="1"/>
          </p:nvPr>
        </p:nvSpPr>
        <p:spPr>
          <a:xfrm>
            <a:off x="539552" y="0"/>
            <a:ext cx="8496944" cy="6835688"/>
          </a:xfrm>
        </p:spPr>
        <p:txBody>
          <a:bodyPr/>
          <a:lstStyle/>
          <a:p>
            <a:pPr marL="0" indent="0">
              <a:lnSpc>
                <a:spcPts val="2800"/>
              </a:lnSpc>
              <a:spcBef>
                <a:spcPts val="600"/>
              </a:spcBef>
              <a:buNone/>
            </a:pPr>
            <a:r>
              <a:rPr lang="zh-TW" altLang="en-US" sz="2400" dirty="0">
                <a:solidFill>
                  <a:srgbClr val="FF0000"/>
                </a:solidFill>
                <a:latin typeface="Times New Roman" panose="02020603050405020304" pitchFamily="18" charset="0"/>
                <a:cs typeface="Times New Roman" panose="02020603050405020304" pitchFamily="18" charset="0"/>
              </a:rPr>
              <a:t>道光二十五年</a:t>
            </a:r>
            <a:r>
              <a:rPr lang="en-US" altLang="zh-TW" sz="2400" dirty="0">
                <a:solidFill>
                  <a:srgbClr val="FF0000"/>
                </a:solidFill>
                <a:latin typeface="Times New Roman" panose="02020603050405020304" pitchFamily="18" charset="0"/>
                <a:cs typeface="Times New Roman" panose="02020603050405020304" pitchFamily="18" charset="0"/>
              </a:rPr>
              <a:t>1845</a:t>
            </a:r>
            <a:r>
              <a:rPr lang="zh-TW" altLang="en-US" sz="2400" dirty="0">
                <a:solidFill>
                  <a:srgbClr val="FF0000"/>
                </a:solidFill>
                <a:latin typeface="Times New Roman" panose="02020603050405020304" pitchFamily="18" charset="0"/>
                <a:cs typeface="Times New Roman" panose="02020603050405020304" pitchFamily="18" charset="0"/>
              </a:rPr>
              <a:t>四月</a:t>
            </a:r>
            <a:r>
              <a:rPr lang="zh-TW" altLang="en-US" sz="2400" dirty="0">
                <a:latin typeface="Times New Roman" panose="02020603050405020304" pitchFamily="18" charset="0"/>
                <a:cs typeface="Times New Roman" panose="02020603050405020304" pitchFamily="18" charset="0"/>
              </a:rPr>
              <a:t>岸裡社群與崩山社群為主的</a:t>
            </a:r>
            <a:r>
              <a:rPr lang="zh-TW" altLang="en-US" sz="2400" dirty="0">
                <a:solidFill>
                  <a:srgbClr val="FF0000"/>
                </a:solidFill>
                <a:latin typeface="Times New Roman" panose="02020603050405020304" pitchFamily="18" charset="0"/>
                <a:cs typeface="Times New Roman" panose="02020603050405020304" pitchFamily="18" charset="0"/>
              </a:rPr>
              <a:t>八股</a:t>
            </a:r>
            <a:r>
              <a:rPr lang="zh-TW" altLang="en-US" sz="2400" dirty="0">
                <a:latin typeface="Times New Roman" panose="02020603050405020304" pitchFamily="18" charset="0"/>
                <a:cs typeface="Times New Roman" panose="02020603050405020304" pitchFamily="18" charset="0"/>
              </a:rPr>
              <a:t>立下</a:t>
            </a:r>
            <a:r>
              <a:rPr lang="en-US" altLang="zh-TW" sz="2400" dirty="0">
                <a:latin typeface="Times New Roman" panose="02020603050405020304" pitchFamily="18" charset="0"/>
                <a:cs typeface="Times New Roman" panose="02020603050405020304" pitchFamily="18" charset="0"/>
              </a:rPr>
              <a:t>〈</a:t>
            </a:r>
            <a:r>
              <a:rPr lang="zh-TW" altLang="en-US" sz="2400" dirty="0">
                <a:latin typeface="Times New Roman" panose="02020603050405020304" pitchFamily="18" charset="0"/>
                <a:cs typeface="Times New Roman" panose="02020603050405020304" pitchFamily="18" charset="0"/>
              </a:rPr>
              <a:t>鬮簿合約字</a:t>
            </a:r>
            <a:r>
              <a:rPr lang="en-US" altLang="zh-TW" sz="2400" dirty="0">
                <a:latin typeface="Times New Roman" panose="02020603050405020304" pitchFamily="18" charset="0"/>
                <a:cs typeface="Times New Roman" panose="02020603050405020304" pitchFamily="18" charset="0"/>
              </a:rPr>
              <a:t>〉</a:t>
            </a:r>
            <a:r>
              <a:rPr lang="zh-TW" altLang="en-US" sz="2400" dirty="0">
                <a:latin typeface="Times New Roman" panose="02020603050405020304" pitchFamily="18" charset="0"/>
                <a:cs typeface="Times New Roman" panose="02020603050405020304" pitchFamily="18" charset="0"/>
              </a:rPr>
              <a:t>，社眾共同出資</a:t>
            </a:r>
            <a:r>
              <a:rPr lang="en-US" altLang="zh-TW" sz="2400" dirty="0">
                <a:latin typeface="Times New Roman" panose="02020603050405020304" pitchFamily="18" charset="0"/>
                <a:cs typeface="Times New Roman" panose="02020603050405020304" pitchFamily="18" charset="0"/>
              </a:rPr>
              <a:t>520</a:t>
            </a:r>
            <a:r>
              <a:rPr lang="zh-TW" altLang="en-US" sz="2400" dirty="0">
                <a:latin typeface="Times New Roman" panose="02020603050405020304" pitchFamily="18" charset="0"/>
                <a:cs typeface="Times New Roman" panose="02020603050405020304" pitchFamily="18" charset="0"/>
              </a:rPr>
              <a:t>元，作為埔底銀，向先來埔里開墾的熟番「業主」承墾北大埔九股份西邊</a:t>
            </a:r>
            <a:r>
              <a:rPr lang="zh-TW" altLang="en-US" sz="2400" dirty="0">
                <a:solidFill>
                  <a:srgbClr val="FF0000"/>
                </a:solidFill>
                <a:latin typeface="Times New Roman" panose="02020603050405020304" pitchFamily="18" charset="0"/>
                <a:cs typeface="Times New Roman" panose="02020603050405020304" pitchFamily="18" charset="0"/>
              </a:rPr>
              <a:t>剩餘作為九股公地的「赤崁、水尾、蘆竹湳、鐵砧山」埔地</a:t>
            </a:r>
            <a:r>
              <a:rPr lang="en-US" altLang="zh-TW" sz="2400" dirty="0">
                <a:latin typeface="Times New Roman" panose="02020603050405020304" pitchFamily="18" charset="0"/>
                <a:cs typeface="Times New Roman" panose="02020603050405020304" pitchFamily="18" charset="0"/>
              </a:rPr>
              <a:t>520</a:t>
            </a:r>
            <a:r>
              <a:rPr lang="zh-TW" altLang="en-US" sz="2400" dirty="0">
                <a:latin typeface="Times New Roman" panose="02020603050405020304" pitchFamily="18" charset="0"/>
                <a:cs typeface="Times New Roman" panose="02020603050405020304" pitchFamily="18" charset="0"/>
              </a:rPr>
              <a:t>甲均分，每份一甲。</a:t>
            </a:r>
            <a:endParaRPr lang="en-US" altLang="zh-TW" sz="2400" dirty="0">
              <a:latin typeface="Times New Roman" panose="02020603050405020304" pitchFamily="18" charset="0"/>
              <a:cs typeface="Times New Roman" panose="02020603050405020304" pitchFamily="18" charset="0"/>
            </a:endParaRPr>
          </a:p>
          <a:p>
            <a:pPr marL="0" indent="0">
              <a:lnSpc>
                <a:spcPts val="2800"/>
              </a:lnSpc>
              <a:spcBef>
                <a:spcPts val="600"/>
              </a:spcBef>
              <a:buNone/>
            </a:pPr>
            <a:r>
              <a:rPr lang="zh-TW" altLang="en-US" sz="2400" dirty="0"/>
              <a:t>八股進入埔里分地時正值道光二十四年</a:t>
            </a:r>
            <a:r>
              <a:rPr lang="en-US" altLang="zh-TW" sz="2400" dirty="0"/>
              <a:t>1844</a:t>
            </a:r>
            <a:r>
              <a:rPr lang="zh-TW" altLang="en-US" sz="2400" dirty="0"/>
              <a:t>八月至二十五年十月間蔓延於彰化、嘉義兩縣的大規模</a:t>
            </a:r>
            <a:r>
              <a:rPr lang="zh-TW" altLang="en-US" sz="2400" dirty="0">
                <a:solidFill>
                  <a:srgbClr val="FF0000"/>
                </a:solidFill>
              </a:rPr>
              <a:t>漳泉分類械鬥</a:t>
            </a:r>
            <a:r>
              <a:rPr lang="zh-TW" altLang="en-US" sz="2400" dirty="0"/>
              <a:t>。</a:t>
            </a:r>
            <a:endParaRPr lang="en-US" altLang="zh-TW" sz="2400" dirty="0"/>
          </a:p>
          <a:p>
            <a:pPr marL="0" indent="0">
              <a:lnSpc>
                <a:spcPts val="2800"/>
              </a:lnSpc>
              <a:spcBef>
                <a:spcPts val="600"/>
              </a:spcBef>
              <a:buNone/>
            </a:pPr>
            <a:r>
              <a:rPr lang="zh-TW" altLang="en-US" sz="2400" dirty="0"/>
              <a:t>作為八股內部鬮分土地協定的</a:t>
            </a:r>
            <a:r>
              <a:rPr lang="en-US" altLang="zh-TW" sz="2400" dirty="0"/>
              <a:t>〈</a:t>
            </a:r>
            <a:r>
              <a:rPr lang="zh-TW" altLang="en-US" sz="2400" dirty="0"/>
              <a:t>鬮簿合約字</a:t>
            </a:r>
            <a:r>
              <a:rPr lang="en-US" altLang="zh-TW" sz="2400" dirty="0"/>
              <a:t>〉</a:t>
            </a:r>
            <a:r>
              <a:rPr lang="zh-TW" altLang="en-US" sz="2400" dirty="0"/>
              <a:t>特地說明入墾埔里原因：</a:t>
            </a:r>
            <a:endParaRPr lang="en-US" altLang="zh-TW" sz="2400" dirty="0"/>
          </a:p>
          <a:p>
            <a:pPr marL="400050" lvl="1" indent="0">
              <a:lnSpc>
                <a:spcPts val="2800"/>
              </a:lnSpc>
              <a:spcBef>
                <a:spcPts val="600"/>
              </a:spcBef>
              <a:buNone/>
            </a:pPr>
            <a:r>
              <a:rPr lang="zh-TW" altLang="en-US" sz="2400" dirty="0">
                <a:latin typeface="標楷體" panose="03000509000000000000" pitchFamily="65" charset="-120"/>
                <a:ea typeface="標楷體" panose="03000509000000000000" pitchFamily="65" charset="-120"/>
              </a:rPr>
              <a:t>切我等故居番漢雜處，世風不古，盜賊蜂起劫掠為生，</a:t>
            </a:r>
            <a:r>
              <a:rPr lang="zh-TW" altLang="en-US" sz="2400" dirty="0">
                <a:solidFill>
                  <a:srgbClr val="FF0000"/>
                </a:solidFill>
                <a:latin typeface="標楷體" panose="03000509000000000000" pitchFamily="65" charset="-120"/>
                <a:ea typeface="標楷體" panose="03000509000000000000" pitchFamily="65" charset="-120"/>
              </a:rPr>
              <a:t>我番軟弱屢被欺淩劫搶</a:t>
            </a:r>
            <a:r>
              <a:rPr lang="zh-TW" altLang="en-US" sz="2400" dirty="0">
                <a:latin typeface="標楷體" panose="03000509000000000000" pitchFamily="65" charset="-120"/>
                <a:ea typeface="標楷體" panose="03000509000000000000" pitchFamily="65" charset="-120"/>
              </a:rPr>
              <a:t>，難以安居，是以各社相率入來峇美蘭社同居，一力耕農度活，庶</a:t>
            </a:r>
            <a:r>
              <a:rPr lang="zh-TW" altLang="en-US" sz="2400" dirty="0">
                <a:solidFill>
                  <a:srgbClr val="FF0000"/>
                </a:solidFill>
                <a:latin typeface="標楷體" panose="03000509000000000000" pitchFamily="65" charset="-120"/>
                <a:ea typeface="標楷體" panose="03000509000000000000" pitchFamily="65" charset="-120"/>
              </a:rPr>
              <a:t>免被其侵侮</a:t>
            </a:r>
            <a:r>
              <a:rPr lang="zh-TW" altLang="en-US" sz="2400" dirty="0">
                <a:latin typeface="標楷體" panose="03000509000000000000" pitchFamily="65" charset="-120"/>
                <a:ea typeface="標楷體" panose="03000509000000000000" pitchFamily="65" charset="-120"/>
              </a:rPr>
              <a:t>。</a:t>
            </a:r>
            <a:endParaRPr lang="en-US" altLang="zh-TW" sz="2400" dirty="0">
              <a:latin typeface="標楷體" panose="03000509000000000000" pitchFamily="65" charset="-120"/>
              <a:ea typeface="標楷體" panose="03000509000000000000" pitchFamily="65" charset="-120"/>
            </a:endParaRPr>
          </a:p>
          <a:p>
            <a:pPr marL="0" indent="0">
              <a:lnSpc>
                <a:spcPts val="2800"/>
              </a:lnSpc>
              <a:spcBef>
                <a:spcPts val="600"/>
              </a:spcBef>
              <a:buNone/>
            </a:pPr>
            <a:r>
              <a:rPr lang="zh-TW" altLang="en-US" sz="2400" dirty="0"/>
              <a:t>除了前此熟番社內部合約字一再提及的債剝典佔外，</a:t>
            </a:r>
            <a:r>
              <a:rPr lang="en-US" altLang="zh-TW" sz="2400" dirty="0"/>
              <a:t>〈</a:t>
            </a:r>
            <a:r>
              <a:rPr lang="zh-TW" altLang="en-US" sz="2400" dirty="0"/>
              <a:t>鬮簿合約字</a:t>
            </a:r>
            <a:r>
              <a:rPr lang="en-US" altLang="zh-TW" sz="2400" dirty="0"/>
              <a:t>〉</a:t>
            </a:r>
            <a:r>
              <a:rPr lang="zh-TW" altLang="en-US" sz="2400" dirty="0"/>
              <a:t>明確指出</a:t>
            </a:r>
            <a:r>
              <a:rPr lang="zh-TW" altLang="en-US" sz="2400" dirty="0">
                <a:solidFill>
                  <a:srgbClr val="FF0000"/>
                </a:solidFill>
              </a:rPr>
              <a:t>漢人地方豪強的欺凌劫奪，作為遷徙埔里的主因</a:t>
            </a:r>
            <a:r>
              <a:rPr lang="zh-TW" altLang="en-US" sz="2400" dirty="0"/>
              <a:t>。</a:t>
            </a:r>
            <a:endParaRPr lang="en-US" altLang="zh-TW" sz="2400" dirty="0"/>
          </a:p>
          <a:p>
            <a:pPr marL="0" indent="0">
              <a:lnSpc>
                <a:spcPts val="2800"/>
              </a:lnSpc>
              <a:spcBef>
                <a:spcPts val="600"/>
              </a:spcBef>
              <a:buNone/>
            </a:pPr>
            <a:r>
              <a:rPr lang="zh-TW" altLang="en-US" sz="2400" dirty="0"/>
              <a:t>道光二十五年八股份入墾埔里已不再是由</a:t>
            </a:r>
            <a:r>
              <a:rPr lang="zh-TW" altLang="en-US" sz="2400" dirty="0">
                <a:solidFill>
                  <a:srgbClr val="FF0000"/>
                </a:solidFill>
              </a:rPr>
              <a:t>烏溪流域的熟番社</a:t>
            </a:r>
            <a:r>
              <a:rPr lang="zh-TW" altLang="en-US" sz="2400" dirty="0"/>
              <a:t>帶頭及作為主要成員，而是以大甲溪及大安溪流域彼此鄰近的</a:t>
            </a:r>
            <a:r>
              <a:rPr lang="zh-TW" altLang="en-US" sz="2400" dirty="0">
                <a:solidFill>
                  <a:srgbClr val="FF0000"/>
                </a:solidFill>
              </a:rPr>
              <a:t>岸裡社群和崩山社群</a:t>
            </a:r>
            <a:r>
              <a:rPr lang="zh-TW" altLang="en-US" sz="2400" dirty="0"/>
              <a:t>為主。</a:t>
            </a:r>
            <a:endParaRPr lang="en-US" altLang="zh-TW" sz="2400" dirty="0"/>
          </a:p>
        </p:txBody>
      </p:sp>
    </p:spTree>
    <p:extLst>
      <p:ext uri="{BB962C8B-B14F-4D97-AF65-F5344CB8AC3E}">
        <p14:creationId xmlns:p14="http://schemas.microsoft.com/office/powerpoint/2010/main" val="309219912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0" y="44624"/>
            <a:ext cx="9144000" cy="6813376"/>
          </a:xfrm>
        </p:spPr>
        <p:txBody>
          <a:bodyPr vert="eaVert"/>
          <a:lstStyle/>
          <a:p>
            <a:pPr marL="0" indent="0">
              <a:lnSpc>
                <a:spcPts val="2000"/>
              </a:lnSpc>
              <a:spcBef>
                <a:spcPts val="600"/>
              </a:spcBef>
              <a:buNone/>
            </a:pPr>
            <a:r>
              <a:rPr lang="zh-TW" altLang="en-US" sz="2000" dirty="0">
                <a:latin typeface="標楷體" panose="03000509000000000000" pitchFamily="65" charset="-120"/>
                <a:ea typeface="標楷體" panose="03000509000000000000" pitchFamily="65" charset="-120"/>
              </a:rPr>
              <a:t>仝立</a:t>
            </a:r>
            <a:r>
              <a:rPr lang="zh-TW" altLang="en-US" sz="2000" dirty="0">
                <a:solidFill>
                  <a:srgbClr val="FF0000"/>
                </a:solidFill>
                <a:latin typeface="標楷體" panose="03000509000000000000" pitchFamily="65" charset="-120"/>
                <a:ea typeface="標楷體" panose="03000509000000000000" pitchFamily="65" charset="-120"/>
              </a:rPr>
              <a:t>鬮簿合約字</a:t>
            </a:r>
            <a:r>
              <a:rPr lang="zh-TW" altLang="en-US" sz="2000" dirty="0">
                <a:latin typeface="標楷體" panose="03000509000000000000" pitchFamily="65" charset="-120"/>
                <a:ea typeface="標楷體" panose="03000509000000000000" pitchFamily="65" charset="-120"/>
              </a:rPr>
              <a:t>阿里史社通事潘明夷，吞霄社通事莫加袍，德化社通事潘吉成，日北社土目陳榮玉，業戶林武力，烏牛欄社頭人阿打歪馬爾，朴仔離社（岸裡潘逢秀，社寮潘馬下六，大馬鄰茅格郡乃），日南社頭人南茅，雙寮社土目潘長益，房裡社頭人潘騫生，大甲東社頭人東馬意等，切我等故居番漢雜處，</a:t>
            </a:r>
            <a:r>
              <a:rPr lang="zh-TW" altLang="en-US" sz="2000" dirty="0">
                <a:solidFill>
                  <a:srgbClr val="FF0000"/>
                </a:solidFill>
                <a:latin typeface="標楷體" panose="03000509000000000000" pitchFamily="65" charset="-120"/>
                <a:ea typeface="標楷體" panose="03000509000000000000" pitchFamily="65" charset="-120"/>
              </a:rPr>
              <a:t>世風不古，盜賊蜂起劫掠為生，我番軟弱屢被欺淩劫搶，難以安居，是以各社相率入來峇美蘭社同居，一力耕農度活，庶免被其侵侮</a:t>
            </a:r>
            <a:r>
              <a:rPr lang="zh-TW" altLang="en-US" sz="2000" dirty="0">
                <a:latin typeface="標楷體" panose="03000509000000000000" pitchFamily="65" charset="-120"/>
                <a:ea typeface="標楷體" panose="03000509000000000000" pitchFamily="65" charset="-120"/>
              </a:rPr>
              <a:t>。茲前年先到新舊番親集齊，僉議踏出赤崁、鐵跕山（鐵砧山）、水尾、蘆竹湳壹暨埔地一所，供仗甲數，付我等捌大股鬮內眾番前去用力開墾成業，永遠管耕，永為己業。今經憑鬮拈定，第壹鬮吞霄社應分埔地玖拾肆甲，配出埔底銀玖拾肆元。第貳鬮日北社應分埔地肆拾捌甲，配出埔底銀肆拾捌元。第參鬮阿里史社應分埔地柒拾陸甲，配出埔底銀柒拾陸元。第肆鬮雙寮社應分埔地捌拾貳甲，配出埔底銀捌拾貳元。第伍鬮日南社應分埔地捌拾伍甲，配出埔底銀捌拾伍元。第陸鬮朴仔離社社寮貳拾陸份，大麻鄰貳拾參份，烏牛欄社拾壹份，水底寮、大湳共玖份，岸裡社捌份，共應分埔地柒拾柒甲，配出埔底銀柒拾柒元。第柒鬮大甲東西社貳拾份，大肚社陸份，共應分埔地貳拾陸份，共應分埔地貳拾陸甲，配出埔底銀貳拾陸元。第捌鬮房裡社應分埔地參拾壹甲，配出埔底銀參拾壹元。計共埔底銀伍佰貳拾大元，親交業主，其銀親收足訖，其埔地每名應分壹甲，計共埔地伍佰貳拾甲，又併峇美蘭番社溪埤圳路付捌股鬮內開闢成田，通流灌溉，以及禾埕社地菜園車路，俱各踏明在外，此係公同酌議，各無偏私，口恐無憑，合仝立鬮簿字捌本，各執壹本永遠為炤。</a:t>
            </a:r>
          </a:p>
          <a:p>
            <a:pPr marL="0" indent="0">
              <a:lnSpc>
                <a:spcPts val="2000"/>
              </a:lnSpc>
              <a:spcBef>
                <a:spcPts val="600"/>
              </a:spcBef>
              <a:buNone/>
            </a:pPr>
            <a:r>
              <a:rPr lang="zh-TW" altLang="en-US" sz="2000" dirty="0">
                <a:latin typeface="標楷體" panose="03000509000000000000" pitchFamily="65" charset="-120"/>
                <a:ea typeface="標楷體" panose="03000509000000000000" pitchFamily="65" charset="-120"/>
              </a:rPr>
              <a:t>即日批明交收埔地銀伍佰貳拾元，應配埔地伍佰貳拾甲，批炤。</a:t>
            </a:r>
          </a:p>
          <a:p>
            <a:pPr marL="0" indent="0">
              <a:lnSpc>
                <a:spcPts val="2000"/>
              </a:lnSpc>
              <a:spcBef>
                <a:spcPts val="600"/>
              </a:spcBef>
              <a:buNone/>
            </a:pPr>
            <a:r>
              <a:rPr lang="zh-TW" altLang="en-US" sz="2000" dirty="0">
                <a:latin typeface="標楷體" panose="03000509000000000000" pitchFamily="65" charset="-120"/>
                <a:ea typeface="標楷體" panose="03000509000000000000" pitchFamily="65" charset="-120"/>
              </a:rPr>
              <a:t>道光貳拾伍年乙巳四月　日立</a:t>
            </a:r>
          </a:p>
          <a:p>
            <a:pPr marL="0" indent="0">
              <a:lnSpc>
                <a:spcPts val="2000"/>
              </a:lnSpc>
              <a:spcBef>
                <a:spcPts val="600"/>
              </a:spcBef>
              <a:buNone/>
            </a:pPr>
            <a:r>
              <a:rPr lang="zh-TW" altLang="en-US" sz="2000" dirty="0">
                <a:latin typeface="標楷體" panose="03000509000000000000" pitchFamily="65" charset="-120"/>
                <a:ea typeface="標楷體" panose="03000509000000000000" pitchFamily="65" charset="-120"/>
              </a:rPr>
              <a:t>在場通土：雙寮社土目潘長益、北投社通事羅國忠、阿里史社通事潘明夷</a:t>
            </a:r>
          </a:p>
          <a:p>
            <a:pPr marL="0" indent="0">
              <a:lnSpc>
                <a:spcPts val="2000"/>
              </a:lnSpc>
              <a:spcBef>
                <a:spcPts val="600"/>
              </a:spcBef>
              <a:buNone/>
            </a:pPr>
            <a:r>
              <a:rPr lang="zh-TW" altLang="en-US" sz="2000" dirty="0">
                <a:latin typeface="標楷體" panose="03000509000000000000" pitchFamily="65" charset="-120"/>
                <a:ea typeface="標楷體" panose="03000509000000000000" pitchFamily="65" charset="-120"/>
              </a:rPr>
              <a:t>知見：金心觀、金登榜、蕭春榮、淡毛佛、余成、乃金水、潘助、李春富、王眉、潘灶生</a:t>
            </a:r>
          </a:p>
          <a:p>
            <a:pPr marL="0" indent="0">
              <a:lnSpc>
                <a:spcPts val="2000"/>
              </a:lnSpc>
              <a:spcBef>
                <a:spcPts val="600"/>
              </a:spcBef>
              <a:buNone/>
            </a:pPr>
            <a:r>
              <a:rPr lang="zh-TW" altLang="en-US" sz="2000" dirty="0">
                <a:latin typeface="標楷體" panose="03000509000000000000" pitchFamily="65" charset="-120"/>
                <a:ea typeface="標楷體" panose="03000509000000000000" pitchFamily="65" charset="-120"/>
              </a:rPr>
              <a:t>代筆：陳○○</a:t>
            </a:r>
          </a:p>
        </p:txBody>
      </p:sp>
    </p:spTree>
    <p:extLst>
      <p:ext uri="{BB962C8B-B14F-4D97-AF65-F5344CB8AC3E}">
        <p14:creationId xmlns:p14="http://schemas.microsoft.com/office/powerpoint/2010/main" val="507760068"/>
      </p:ext>
    </p:extLst>
  </p:cSld>
  <p:clrMapOvr>
    <a:overrideClrMapping bg1="lt1" tx1="dk1" bg2="lt2" tx2="dk2" accent1="accent1" accent2="accent2" accent3="accent3" accent4="accent4" accent5="accent5" accent6="accent6" hlink="hlink" folHlink="folHlink"/>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cxnSp>
        <p:nvCxnSpPr>
          <p:cNvPr id="3" name="直線接點 2"/>
          <p:cNvCxnSpPr>
            <a:cxnSpLocks/>
          </p:cNvCxnSpPr>
          <p:nvPr/>
        </p:nvCxnSpPr>
        <p:spPr>
          <a:xfrm>
            <a:off x="4283968" y="1844824"/>
            <a:ext cx="0" cy="2160240"/>
          </a:xfrm>
          <a:prstGeom prst="line">
            <a:avLst/>
          </a:prstGeom>
          <a:ln w="38100">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7" name="文字方塊 6">
            <a:extLst>
              <a:ext uri="{FF2B5EF4-FFF2-40B4-BE49-F238E27FC236}">
                <a16:creationId xmlns:a16="http://schemas.microsoft.com/office/drawing/2014/main" id="{4866013F-8692-4AF2-BC96-F12D1BBC6465}"/>
              </a:ext>
            </a:extLst>
          </p:cNvPr>
          <p:cNvSpPr txBox="1"/>
          <p:nvPr/>
        </p:nvSpPr>
        <p:spPr>
          <a:xfrm>
            <a:off x="7133534" y="1202750"/>
            <a:ext cx="492443" cy="4452501"/>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道光八年十月埔北北大埔九股份及公地</a:t>
            </a:r>
          </a:p>
        </p:txBody>
      </p:sp>
    </p:spTree>
    <p:extLst>
      <p:ext uri="{BB962C8B-B14F-4D97-AF65-F5344CB8AC3E}">
        <p14:creationId xmlns:p14="http://schemas.microsoft.com/office/powerpoint/2010/main" val="2174172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3" name="文字方塊 2"/>
          <p:cNvSpPr txBox="1"/>
          <p:nvPr/>
        </p:nvSpPr>
        <p:spPr>
          <a:xfrm>
            <a:off x="7078001" y="61212"/>
            <a:ext cx="800219" cy="6809412"/>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道光二十五年四月埔北赤崁、水尾、蘆竹湳、鐵砧山八股份以及草地主生番股</a:t>
            </a:r>
          </a:p>
        </p:txBody>
      </p:sp>
      <p:sp>
        <p:nvSpPr>
          <p:cNvPr id="4" name="橢圓 3"/>
          <p:cNvSpPr/>
          <p:nvPr/>
        </p:nvSpPr>
        <p:spPr>
          <a:xfrm rot="286116">
            <a:off x="4085036" y="2475903"/>
            <a:ext cx="224831" cy="1388745"/>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p:cNvSpPr txBox="1"/>
          <p:nvPr/>
        </p:nvSpPr>
        <p:spPr>
          <a:xfrm rot="246200">
            <a:off x="4070587" y="2490300"/>
            <a:ext cx="307777" cy="1301795"/>
          </a:xfrm>
          <a:prstGeom prst="rect">
            <a:avLst/>
          </a:prstGeom>
          <a:noFill/>
        </p:spPr>
        <p:txBody>
          <a:bodyPr vert="eaVert" wrap="square" rtlCol="0">
            <a:spAutoFit/>
          </a:bodyPr>
          <a:lstStyle/>
          <a:p>
            <a:r>
              <a:rPr lang="zh-TW" altLang="en-US" sz="800" dirty="0">
                <a:solidFill>
                  <a:srgbClr val="FF0000"/>
                </a:solidFill>
              </a:rPr>
              <a:t>   生              番            股</a:t>
            </a:r>
          </a:p>
        </p:txBody>
      </p:sp>
      <p:cxnSp>
        <p:nvCxnSpPr>
          <p:cNvPr id="7" name="直線接點 6">
            <a:extLst>
              <a:ext uri="{FF2B5EF4-FFF2-40B4-BE49-F238E27FC236}">
                <a16:creationId xmlns:a16="http://schemas.microsoft.com/office/drawing/2014/main" id="{528F127A-2601-4E87-A7DA-55E57F030C0E}"/>
              </a:ext>
            </a:extLst>
          </p:cNvPr>
          <p:cNvCxnSpPr>
            <a:cxnSpLocks/>
          </p:cNvCxnSpPr>
          <p:nvPr/>
        </p:nvCxnSpPr>
        <p:spPr>
          <a:xfrm>
            <a:off x="4283968" y="1844824"/>
            <a:ext cx="0" cy="2160240"/>
          </a:xfrm>
          <a:prstGeom prst="line">
            <a:avLst/>
          </a:prstGeom>
          <a:ln w="38100">
            <a:solidFill>
              <a:srgbClr val="00B05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8475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內容版面配置區 2"/>
          <p:cNvSpPr>
            <a:spLocks noGrp="1"/>
          </p:cNvSpPr>
          <p:nvPr>
            <p:ph idx="1"/>
          </p:nvPr>
        </p:nvSpPr>
        <p:spPr>
          <a:xfrm>
            <a:off x="395536" y="0"/>
            <a:ext cx="8748464" cy="6858000"/>
          </a:xfrm>
        </p:spPr>
        <p:txBody>
          <a:bodyPr/>
          <a:lstStyle/>
          <a:p>
            <a:pPr marL="0" indent="0">
              <a:lnSpc>
                <a:spcPts val="2800"/>
              </a:lnSpc>
              <a:spcBef>
                <a:spcPts val="600"/>
              </a:spcBef>
              <a:buNone/>
            </a:pPr>
            <a:r>
              <a:rPr lang="zh-TW" altLang="en-US" sz="2800" dirty="0"/>
              <a:t>生番獻地與朝廷的推拒</a:t>
            </a:r>
            <a:endParaRPr lang="en-US" altLang="zh-TW" sz="2800" dirty="0"/>
          </a:p>
          <a:p>
            <a:pPr marL="0" indent="0">
              <a:lnSpc>
                <a:spcPts val="2400"/>
              </a:lnSpc>
              <a:spcBef>
                <a:spcPts val="600"/>
              </a:spcBef>
              <a:buNone/>
            </a:pPr>
            <a:r>
              <a:rPr lang="zh-TW" altLang="en-US" sz="2400" dirty="0">
                <a:latin typeface="Times New Roman" panose="02020603050405020304" pitchFamily="18" charset="0"/>
                <a:cs typeface="Times New Roman" panose="02020603050405020304" pitchFamily="18" charset="0"/>
              </a:rPr>
              <a:t>北路理番同知史密於</a:t>
            </a:r>
            <a:r>
              <a:rPr lang="zh-TW" altLang="en-US" sz="2400" dirty="0">
                <a:solidFill>
                  <a:srgbClr val="FF0000"/>
                </a:solidFill>
                <a:latin typeface="Times New Roman" panose="02020603050405020304" pitchFamily="18" charset="0"/>
                <a:cs typeface="Times New Roman" panose="02020603050405020304" pitchFamily="18" charset="0"/>
              </a:rPr>
              <a:t>道光二十六年</a:t>
            </a:r>
            <a:r>
              <a:rPr lang="en-US" altLang="zh-TW" sz="2400" dirty="0">
                <a:solidFill>
                  <a:srgbClr val="FF0000"/>
                </a:solidFill>
                <a:latin typeface="Times New Roman" panose="02020603050405020304" pitchFamily="18" charset="0"/>
                <a:cs typeface="Times New Roman" panose="02020603050405020304" pitchFamily="18" charset="0"/>
              </a:rPr>
              <a:t>1846</a:t>
            </a:r>
            <a:r>
              <a:rPr lang="zh-TW" altLang="en-US" sz="2400" dirty="0">
                <a:solidFill>
                  <a:srgbClr val="FF0000"/>
                </a:solidFill>
                <a:latin typeface="Times New Roman" panose="02020603050405020304" pitchFamily="18" charset="0"/>
                <a:cs typeface="Times New Roman" panose="02020603050405020304" pitchFamily="18" charset="0"/>
              </a:rPr>
              <a:t>元月</a:t>
            </a:r>
            <a:r>
              <a:rPr lang="zh-TW" altLang="en-US" sz="2400" dirty="0">
                <a:latin typeface="Times New Roman" panose="02020603050405020304" pitchFamily="18" charset="0"/>
                <a:cs typeface="Times New Roman" panose="02020603050405020304" pitchFamily="18" charset="0"/>
              </a:rPr>
              <a:t>例行巡視至水沙連山口雞胸嶺地方（今水里鄉土地公鞍嶺）時，田頭社土目擺典等前來導引他至水沙連社寮，連同水裡社土目毛蛤肉、猫蘭社土目六改二、審鹿社土目排搭母、埔裡社土目督律、眉裡社土目改弩（改努）率領</a:t>
            </a:r>
            <a:r>
              <a:rPr lang="zh-TW" altLang="en-US" sz="2400" dirty="0">
                <a:solidFill>
                  <a:srgbClr val="FF0000"/>
                </a:solidFill>
                <a:latin typeface="Times New Roman" panose="02020603050405020304" pitchFamily="18" charset="0"/>
                <a:cs typeface="Times New Roman" panose="02020603050405020304" pitchFamily="18" charset="0"/>
              </a:rPr>
              <a:t>六社</a:t>
            </a:r>
            <a:r>
              <a:rPr lang="zh-TW" altLang="en-US" sz="2400" dirty="0">
                <a:latin typeface="Times New Roman" panose="02020603050405020304" pitchFamily="18" charset="0"/>
                <a:cs typeface="Times New Roman" panose="02020603050405020304" pitchFamily="18" charset="0"/>
              </a:rPr>
              <a:t>男女老幼共</a:t>
            </a:r>
            <a:r>
              <a:rPr lang="en-US" altLang="zh-TW" sz="2400" dirty="0">
                <a:latin typeface="Times New Roman" panose="02020603050405020304" pitchFamily="18" charset="0"/>
                <a:cs typeface="Times New Roman" panose="02020603050405020304" pitchFamily="18" charset="0"/>
              </a:rPr>
              <a:t>1,163</a:t>
            </a:r>
            <a:r>
              <a:rPr lang="zh-TW" altLang="en-US" sz="2400" dirty="0">
                <a:latin typeface="Times New Roman" panose="02020603050405020304" pitchFamily="18" charset="0"/>
                <a:cs typeface="Times New Roman" panose="02020603050405020304" pitchFamily="18" charset="0"/>
              </a:rPr>
              <a:t>人請求將既有土地</a:t>
            </a:r>
            <a:r>
              <a:rPr lang="zh-TW" altLang="en-US" sz="2400" dirty="0">
                <a:solidFill>
                  <a:srgbClr val="FF0000"/>
                </a:solidFill>
                <a:latin typeface="Times New Roman" panose="02020603050405020304" pitchFamily="18" charset="0"/>
                <a:cs typeface="Times New Roman" panose="02020603050405020304" pitchFamily="18" charset="0"/>
              </a:rPr>
              <a:t>納入版圖，並「歸官經理」</a:t>
            </a:r>
            <a:r>
              <a:rPr lang="zh-TW" altLang="en-US" sz="2400" dirty="0">
                <a:latin typeface="Times New Roman" panose="02020603050405020304" pitchFamily="18" charset="0"/>
                <a:cs typeface="Times New Roman" panose="02020603050405020304" pitchFamily="18" charset="0"/>
              </a:rPr>
              <a:t>。</a:t>
            </a:r>
            <a:endParaRPr lang="en-US" altLang="zh-TW" sz="2400" dirty="0">
              <a:latin typeface="Times New Roman" panose="02020603050405020304" pitchFamily="18" charset="0"/>
              <a:cs typeface="Times New Roman" panose="02020603050405020304" pitchFamily="18" charset="0"/>
            </a:endParaRPr>
          </a:p>
          <a:p>
            <a:pPr marL="0" indent="0">
              <a:lnSpc>
                <a:spcPts val="2400"/>
              </a:lnSpc>
              <a:spcBef>
                <a:spcPts val="600"/>
              </a:spcBef>
              <a:buNone/>
            </a:pPr>
            <a:r>
              <a:rPr lang="zh-TW" altLang="en-US" sz="2400" dirty="0">
                <a:latin typeface="Times New Roman" panose="02020603050405020304" pitchFamily="18" charset="0"/>
                <a:cs typeface="Times New Roman" panose="02020603050405020304" pitchFamily="18" charset="0"/>
              </a:rPr>
              <a:t>與前此道光四年</a:t>
            </a:r>
            <a:r>
              <a:rPr lang="en-US" altLang="zh-TW" sz="2400" dirty="0">
                <a:latin typeface="Times New Roman" panose="02020603050405020304" pitchFamily="18" charset="0"/>
                <a:cs typeface="Times New Roman" panose="02020603050405020304" pitchFamily="18" charset="0"/>
              </a:rPr>
              <a:t>1824</a:t>
            </a:r>
            <a:r>
              <a:rPr lang="zh-TW" altLang="en-US" sz="2400" dirty="0">
                <a:latin typeface="Times New Roman" panose="02020603050405020304" pitchFamily="18" charset="0"/>
                <a:cs typeface="Times New Roman" panose="02020603050405020304" pitchFamily="18" charset="0"/>
              </a:rPr>
              <a:t>仕紳和屯弁向孫爾準請求開墾埔里的案例做比較，此次是由</a:t>
            </a:r>
            <a:r>
              <a:rPr lang="zh-TW" altLang="en-US" sz="2400" dirty="0">
                <a:solidFill>
                  <a:srgbClr val="FF0000"/>
                </a:solidFill>
                <a:latin typeface="Times New Roman" panose="02020603050405020304" pitchFamily="18" charset="0"/>
                <a:cs typeface="Times New Roman" panose="02020603050405020304" pitchFamily="18" charset="0"/>
              </a:rPr>
              <a:t>水沙連六社生番主動獻納土地</a:t>
            </a:r>
            <a:r>
              <a:rPr lang="zh-TW" altLang="en-US" sz="2400" dirty="0">
                <a:latin typeface="Times New Roman" panose="02020603050405020304" pitchFamily="18" charset="0"/>
                <a:cs typeface="Times New Roman" panose="02020603050405020304" pitchFamily="18" charset="0"/>
              </a:rPr>
              <a:t>，而且牽涉到的生番社不只從水裡與埔裡二社擴大為（「田頭、水裏、猫蘭、審鹿、埔裏、眉裏」）六社，最引人注目之處在，</a:t>
            </a:r>
            <a:r>
              <a:rPr lang="zh-TW" altLang="en-US" sz="2400" dirty="0">
                <a:solidFill>
                  <a:srgbClr val="FF0000"/>
                </a:solidFill>
                <a:latin typeface="Times New Roman" panose="02020603050405020304" pitchFamily="18" charset="0"/>
                <a:cs typeface="Times New Roman" panose="02020603050405020304" pitchFamily="18" charset="0"/>
              </a:rPr>
              <a:t>連一向反對（漢人、熟番）外來者入墾的眉裡社也參與其內</a:t>
            </a:r>
            <a:r>
              <a:rPr lang="zh-TW" altLang="en-US" sz="2400" dirty="0">
                <a:latin typeface="Times New Roman" panose="02020603050405020304" pitchFamily="18" charset="0"/>
                <a:cs typeface="Times New Roman" panose="02020603050405020304" pitchFamily="18" charset="0"/>
              </a:rPr>
              <a:t>。</a:t>
            </a:r>
            <a:endParaRPr lang="en-US" altLang="zh-TW" sz="2400" dirty="0">
              <a:latin typeface="Times New Roman" panose="02020603050405020304" pitchFamily="18" charset="0"/>
              <a:cs typeface="Times New Roman" panose="02020603050405020304" pitchFamily="18" charset="0"/>
            </a:endParaRPr>
          </a:p>
          <a:p>
            <a:pPr marL="0" indent="0">
              <a:lnSpc>
                <a:spcPts val="2400"/>
              </a:lnSpc>
              <a:spcBef>
                <a:spcPts val="600"/>
              </a:spcBef>
              <a:buNone/>
            </a:pPr>
            <a:r>
              <a:rPr lang="zh-TW" altLang="en-US" sz="2400" dirty="0">
                <a:latin typeface="Times New Roman" panose="02020603050405020304" pitchFamily="18" charset="0"/>
                <a:cs typeface="Times New Roman" panose="02020603050405020304" pitchFamily="18" charset="0"/>
              </a:rPr>
              <a:t>六社基於「封禁日久，社地荒蕪」，以致「生計日蹙，無可謀食」，情願「薙髮易服，改為熟番」，除獻納土地歸官外，並懇請</a:t>
            </a:r>
            <a:r>
              <a:rPr lang="zh-TW" altLang="en-US" sz="2400" dirty="0">
                <a:solidFill>
                  <a:srgbClr val="FF0000"/>
                </a:solidFill>
                <a:latin typeface="Times New Roman" panose="02020603050405020304" pitchFamily="18" charset="0"/>
                <a:cs typeface="Times New Roman" panose="02020603050405020304" pitchFamily="18" charset="0"/>
              </a:rPr>
              <a:t>由官方招佃經營管理，「官為經理」，酌量給發租穀以供維生。</a:t>
            </a:r>
            <a:endParaRPr lang="en-US" altLang="zh-TW" sz="2400" dirty="0">
              <a:solidFill>
                <a:srgbClr val="FF0000"/>
              </a:solidFill>
              <a:latin typeface="Times New Roman" panose="02020603050405020304" pitchFamily="18" charset="0"/>
              <a:cs typeface="Times New Roman" panose="02020603050405020304" pitchFamily="18" charset="0"/>
            </a:endParaRPr>
          </a:p>
          <a:p>
            <a:pPr marL="0" indent="0">
              <a:lnSpc>
                <a:spcPts val="2400"/>
              </a:lnSpc>
              <a:spcBef>
                <a:spcPts val="600"/>
              </a:spcBef>
              <a:buNone/>
            </a:pPr>
            <a:r>
              <a:rPr lang="zh-TW" altLang="en-US" sz="2400" dirty="0">
                <a:latin typeface="Times New Roman" panose="02020603050405020304" pitchFamily="18" charset="0"/>
                <a:cs typeface="Times New Roman" panose="02020603050405020304" pitchFamily="18" charset="0"/>
              </a:rPr>
              <a:t>臺灣道熊一本指稱，六社地界除了「埔社間有</a:t>
            </a:r>
            <a:r>
              <a:rPr lang="zh-TW" altLang="en-US" sz="2400" dirty="0">
                <a:solidFill>
                  <a:srgbClr val="FF0000"/>
                </a:solidFill>
                <a:latin typeface="Times New Roman" panose="02020603050405020304" pitchFamily="18" charset="0"/>
                <a:cs typeface="Times New Roman" panose="02020603050405020304" pitchFamily="18" charset="0"/>
              </a:rPr>
              <a:t>漢人</a:t>
            </a:r>
            <a:r>
              <a:rPr lang="zh-TW" altLang="en-US" sz="2400" dirty="0">
                <a:latin typeface="Times New Roman" panose="02020603050405020304" pitchFamily="18" charset="0"/>
                <a:cs typeface="Times New Roman" panose="02020603050405020304" pitchFamily="18" charset="0"/>
              </a:rPr>
              <a:t>私墾，雜於熟番之中，</a:t>
            </a:r>
            <a:r>
              <a:rPr lang="zh-TW" altLang="en-US" sz="2400" dirty="0">
                <a:solidFill>
                  <a:srgbClr val="FF0000"/>
                </a:solidFill>
                <a:latin typeface="Times New Roman" panose="02020603050405020304" pitchFamily="18" charset="0"/>
                <a:cs typeface="Times New Roman" panose="02020603050405020304" pitchFamily="18" charset="0"/>
              </a:rPr>
              <a:t>不出十戶</a:t>
            </a:r>
            <a:r>
              <a:rPr lang="zh-TW" altLang="en-US" sz="2400" dirty="0">
                <a:latin typeface="Times New Roman" panose="02020603050405020304" pitchFamily="18" charset="0"/>
                <a:cs typeface="Times New Roman" panose="02020603050405020304" pitchFamily="18" charset="0"/>
              </a:rPr>
              <a:t>」外（治臺必告錄：</a:t>
            </a:r>
            <a:r>
              <a:rPr lang="en-US" altLang="zh-TW" sz="2400" dirty="0">
                <a:latin typeface="Times New Roman" panose="02020603050405020304" pitchFamily="18" charset="0"/>
                <a:cs typeface="Times New Roman" panose="02020603050405020304" pitchFamily="18" charset="0"/>
              </a:rPr>
              <a:t>230</a:t>
            </a:r>
            <a:r>
              <a:rPr lang="zh-TW" altLang="en-US" sz="2400" dirty="0">
                <a:latin typeface="Times New Roman" panose="02020603050405020304" pitchFamily="18" charset="0"/>
                <a:cs typeface="Times New Roman" panose="02020603050405020304" pitchFamily="18" charset="0"/>
              </a:rPr>
              <a:t>），</a:t>
            </a:r>
            <a:r>
              <a:rPr lang="zh-TW" altLang="en-US" sz="2400" dirty="0">
                <a:solidFill>
                  <a:srgbClr val="FF0000"/>
                </a:solidFill>
                <a:latin typeface="Times New Roman" panose="02020603050405020304" pitchFamily="18" charset="0"/>
                <a:cs typeface="Times New Roman" panose="02020603050405020304" pitchFamily="18" charset="0"/>
              </a:rPr>
              <a:t>基本上可說是沒有漢人私墾者。埔裡社招入開墾以求「自衛」（提供保護）的熟番即主要的私墾者</a:t>
            </a:r>
            <a:r>
              <a:rPr lang="zh-TW" altLang="en-US" sz="2400" dirty="0">
                <a:latin typeface="Times New Roman" panose="02020603050405020304" pitchFamily="18" charset="0"/>
                <a:cs typeface="Times New Roman" panose="02020603050405020304" pitchFamily="18" charset="0"/>
              </a:rPr>
              <a:t>，也是六社獻土求官經營時所針對的對象。道光三年以來，「熟番勢盛，漸逼生番他徙」，埔裡社地界的熟番人口已達「</a:t>
            </a:r>
            <a:r>
              <a:rPr lang="zh-TW" altLang="en-US" sz="2400" dirty="0">
                <a:solidFill>
                  <a:srgbClr val="FF0000"/>
                </a:solidFill>
                <a:latin typeface="Times New Roman" panose="02020603050405020304" pitchFamily="18" charset="0"/>
                <a:cs typeface="Times New Roman" panose="02020603050405020304" pitchFamily="18" charset="0"/>
              </a:rPr>
              <a:t>二千餘人</a:t>
            </a:r>
            <a:r>
              <a:rPr lang="zh-TW" altLang="en-US" sz="2400" dirty="0">
                <a:latin typeface="Times New Roman" panose="02020603050405020304" pitchFamily="18" charset="0"/>
                <a:cs typeface="Times New Roman" panose="02020603050405020304" pitchFamily="18" charset="0"/>
              </a:rPr>
              <a:t>」，埔裡社卻僅存「</a:t>
            </a:r>
            <a:r>
              <a:rPr lang="zh-TW" altLang="en-US" sz="2400" dirty="0">
                <a:solidFill>
                  <a:srgbClr val="FF0000"/>
                </a:solidFill>
                <a:latin typeface="Times New Roman" panose="02020603050405020304" pitchFamily="18" charset="0"/>
                <a:cs typeface="Times New Roman" panose="02020603050405020304" pitchFamily="18" charset="0"/>
              </a:rPr>
              <a:t>二十餘口</a:t>
            </a:r>
            <a:r>
              <a:rPr lang="zh-TW" altLang="en-US" sz="2400" dirty="0">
                <a:latin typeface="Times New Roman" panose="02020603050405020304" pitchFamily="18" charset="0"/>
                <a:cs typeface="Times New Roman" panose="02020603050405020304" pitchFamily="18" charset="0"/>
              </a:rPr>
              <a:t>」。</a:t>
            </a:r>
            <a:endParaRPr lang="en-US" altLang="zh-TW" sz="2400" dirty="0">
              <a:latin typeface="Times New Roman" panose="02020603050405020304" pitchFamily="18" charset="0"/>
              <a:cs typeface="Times New Roman" panose="02020603050405020304" pitchFamily="18" charset="0"/>
            </a:endParaRPr>
          </a:p>
          <a:p>
            <a:pPr marL="0" indent="0">
              <a:lnSpc>
                <a:spcPts val="2800"/>
              </a:lnSpc>
              <a:spcBef>
                <a:spcPts val="600"/>
              </a:spcBef>
              <a:buNone/>
            </a:pPr>
            <a:endParaRPr lang="en-US" altLang="zh-TW" sz="2000" dirty="0"/>
          </a:p>
        </p:txBody>
      </p:sp>
    </p:spTree>
    <p:extLst>
      <p:ext uri="{BB962C8B-B14F-4D97-AF65-F5344CB8AC3E}">
        <p14:creationId xmlns:p14="http://schemas.microsoft.com/office/powerpoint/2010/main" val="414805867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584" y="27317"/>
            <a:ext cx="7488832" cy="6794824"/>
          </a:xfrm>
          <a:prstGeom prst="rect">
            <a:avLst/>
          </a:prstGeom>
        </p:spPr>
      </p:pic>
      <p:sp>
        <p:nvSpPr>
          <p:cNvPr id="7" name="文字方塊 6"/>
          <p:cNvSpPr txBox="1"/>
          <p:nvPr/>
        </p:nvSpPr>
        <p:spPr>
          <a:xfrm>
            <a:off x="8172400" y="818177"/>
            <a:ext cx="492443" cy="5221647"/>
          </a:xfrm>
          <a:prstGeom prst="rect">
            <a:avLst/>
          </a:prstGeom>
          <a:noFill/>
        </p:spPr>
        <p:txBody>
          <a:bodyPr vert="eaVert" wrap="square" rtlCol="0">
            <a:spAutoFit/>
          </a:bodyPr>
          <a:lstStyle/>
          <a:p>
            <a:r>
              <a:rPr lang="zh-TW" altLang="en-US" sz="2000" dirty="0"/>
              <a:t>道光二十七年五月閩浙總督劉韻珂巡視埔里圖</a:t>
            </a:r>
            <a:endParaRPr lang="en-US" altLang="zh-TW" sz="2000" dirty="0"/>
          </a:p>
        </p:txBody>
      </p:sp>
    </p:spTree>
    <p:extLst>
      <p:ext uri="{BB962C8B-B14F-4D97-AF65-F5344CB8AC3E}">
        <p14:creationId xmlns:p14="http://schemas.microsoft.com/office/powerpoint/2010/main" val="669918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內容版面配置區 2"/>
          <p:cNvSpPr>
            <a:spLocks noGrp="1"/>
          </p:cNvSpPr>
          <p:nvPr>
            <p:ph idx="1"/>
          </p:nvPr>
        </p:nvSpPr>
        <p:spPr>
          <a:xfrm>
            <a:off x="539552" y="40542"/>
            <a:ext cx="8568952" cy="6813376"/>
          </a:xfrm>
        </p:spPr>
        <p:txBody>
          <a:bodyPr/>
          <a:lstStyle/>
          <a:p>
            <a:pPr marL="0" indent="0">
              <a:lnSpc>
                <a:spcPts val="2300"/>
              </a:lnSpc>
              <a:spcBef>
                <a:spcPts val="600"/>
              </a:spcBef>
              <a:buNone/>
            </a:pPr>
            <a:r>
              <a:rPr lang="zh-TW" altLang="en-US" sz="2400" dirty="0">
                <a:latin typeface="Times New Roman" panose="02020603050405020304" pitchFamily="18" charset="0"/>
                <a:cs typeface="Times New Roman" panose="02020603050405020304" pitchFamily="18" charset="0"/>
              </a:rPr>
              <a:t>依據道光二十七年</a:t>
            </a:r>
            <a:r>
              <a:rPr lang="en-US" altLang="zh-TW" sz="2400" dirty="0">
                <a:latin typeface="Times New Roman" panose="02020603050405020304" pitchFamily="18" charset="0"/>
                <a:cs typeface="Times New Roman" panose="02020603050405020304" pitchFamily="18" charset="0"/>
              </a:rPr>
              <a:t>1847</a:t>
            </a:r>
            <a:r>
              <a:rPr lang="zh-TW" altLang="en-US" sz="2400" dirty="0">
                <a:latin typeface="Times New Roman" panose="02020603050405020304" pitchFamily="18" charset="0"/>
                <a:cs typeface="Times New Roman" panose="02020603050405020304" pitchFamily="18" charset="0"/>
              </a:rPr>
              <a:t>二月二十二至二十五日先行至埔里勘查的淡水同知</a:t>
            </a:r>
            <a:r>
              <a:rPr lang="zh-TW" altLang="en-US" sz="2400" dirty="0">
                <a:solidFill>
                  <a:srgbClr val="FF0000"/>
                </a:solidFill>
                <a:latin typeface="Times New Roman" panose="02020603050405020304" pitchFamily="18" charset="0"/>
                <a:cs typeface="Times New Roman" panose="02020603050405020304" pitchFamily="18" charset="0"/>
              </a:rPr>
              <a:t>曹士桂</a:t>
            </a:r>
            <a:r>
              <a:rPr lang="zh-TW" altLang="en-US" sz="2400" dirty="0">
                <a:latin typeface="Times New Roman" panose="02020603050405020304" pitchFamily="18" charset="0"/>
                <a:cs typeface="Times New Roman" panose="02020603050405020304" pitchFamily="18" charset="0"/>
              </a:rPr>
              <a:t>，入墾的熟番大致被分為兩類：「</a:t>
            </a:r>
            <a:r>
              <a:rPr lang="zh-TW" altLang="en-US" sz="2400" dirty="0">
                <a:solidFill>
                  <a:srgbClr val="FF0000"/>
                </a:solidFill>
                <a:latin typeface="Times New Roman" panose="02020603050405020304" pitchFamily="18" charset="0"/>
                <a:cs typeface="Times New Roman" panose="02020603050405020304" pitchFamily="18" charset="0"/>
              </a:rPr>
              <a:t>舊居熟番</a:t>
            </a:r>
            <a:r>
              <a:rPr lang="zh-TW" altLang="en-US" sz="2400" dirty="0">
                <a:latin typeface="Times New Roman" panose="02020603050405020304" pitchFamily="18" charset="0"/>
                <a:cs typeface="Times New Roman" panose="02020603050405020304" pitchFamily="18" charset="0"/>
              </a:rPr>
              <a:t>」（「遠年私入墾田久居埔社之熟番」）與「</a:t>
            </a:r>
            <a:r>
              <a:rPr lang="zh-TW" altLang="en-US" sz="2400" dirty="0">
                <a:solidFill>
                  <a:srgbClr val="FF0000"/>
                </a:solidFill>
                <a:latin typeface="Times New Roman" panose="02020603050405020304" pitchFamily="18" charset="0"/>
                <a:cs typeface="Times New Roman" panose="02020603050405020304" pitchFamily="18" charset="0"/>
              </a:rPr>
              <a:t>新來熟番</a:t>
            </a:r>
            <a:r>
              <a:rPr lang="zh-TW" altLang="en-US" sz="2400" dirty="0">
                <a:latin typeface="Times New Roman" panose="02020603050405020304" pitchFamily="18" charset="0"/>
                <a:cs typeface="Times New Roman" panose="02020603050405020304" pitchFamily="18" charset="0"/>
              </a:rPr>
              <a:t>」（「新來私墾埔眉兩社之熟番」）。</a:t>
            </a:r>
            <a:endParaRPr lang="en-US" altLang="zh-TW" sz="2400" dirty="0">
              <a:latin typeface="Times New Roman" panose="02020603050405020304" pitchFamily="18" charset="0"/>
              <a:cs typeface="Times New Roman" panose="02020603050405020304" pitchFamily="18" charset="0"/>
            </a:endParaRPr>
          </a:p>
          <a:p>
            <a:pPr marL="0" indent="0">
              <a:lnSpc>
                <a:spcPts val="2300"/>
              </a:lnSpc>
              <a:spcBef>
                <a:spcPts val="600"/>
              </a:spcBef>
              <a:buNone/>
            </a:pPr>
            <a:r>
              <a:rPr lang="zh-TW" altLang="en-US" sz="2400" dirty="0">
                <a:latin typeface="Times New Roman" panose="02020603050405020304" pitchFamily="18" charset="0"/>
                <a:cs typeface="Times New Roman" panose="02020603050405020304" pitchFamily="18" charset="0"/>
              </a:rPr>
              <a:t>潛入埔裡社地界的「新來熟番」與前述開墾相關契字比對之下，很容易就可以辨識出來，即是前述於史密入查前一年（道光二十五年</a:t>
            </a:r>
            <a:r>
              <a:rPr lang="en-US" altLang="zh-TW" sz="2400" dirty="0">
                <a:latin typeface="Times New Roman" panose="02020603050405020304" pitchFamily="18" charset="0"/>
                <a:cs typeface="Times New Roman" panose="02020603050405020304" pitchFamily="18" charset="0"/>
              </a:rPr>
              <a:t>1845</a:t>
            </a:r>
            <a:r>
              <a:rPr lang="zh-TW" altLang="en-US" sz="2400" dirty="0">
                <a:latin typeface="Times New Roman" panose="02020603050405020304" pitchFamily="18" charset="0"/>
                <a:cs typeface="Times New Roman" panose="02020603050405020304" pitchFamily="18" charset="0"/>
              </a:rPr>
              <a:t>）四月間到墾北大埔九股份西邊赤崁、水尾、蘆竹湳、鐵砧山八股份埔地的</a:t>
            </a:r>
            <a:r>
              <a:rPr lang="zh-TW" altLang="en-US" sz="2400" dirty="0">
                <a:solidFill>
                  <a:srgbClr val="FF0000"/>
                </a:solidFill>
                <a:latin typeface="Times New Roman" panose="02020603050405020304" pitchFamily="18" charset="0"/>
                <a:cs typeface="Times New Roman" panose="02020603050405020304" pitchFamily="18" charset="0"/>
              </a:rPr>
              <a:t>岸裡社群與崩山社群</a:t>
            </a:r>
            <a:r>
              <a:rPr lang="zh-TW" altLang="en-US" sz="2400" dirty="0">
                <a:latin typeface="Times New Roman" panose="02020603050405020304" pitchFamily="18" charset="0"/>
                <a:cs typeface="Times New Roman" panose="02020603050405020304" pitchFamily="18" charset="0"/>
              </a:rPr>
              <a:t>。</a:t>
            </a:r>
            <a:endParaRPr lang="en-US" altLang="zh-TW" sz="2400" dirty="0">
              <a:latin typeface="Times New Roman" panose="02020603050405020304" pitchFamily="18" charset="0"/>
              <a:cs typeface="Times New Roman" panose="02020603050405020304" pitchFamily="18" charset="0"/>
            </a:endParaRPr>
          </a:p>
          <a:p>
            <a:pPr marL="0" indent="0">
              <a:lnSpc>
                <a:spcPts val="2300"/>
              </a:lnSpc>
              <a:spcBef>
                <a:spcPts val="600"/>
              </a:spcBef>
              <a:buNone/>
            </a:pPr>
            <a:r>
              <a:rPr lang="zh-TW" altLang="en-US" sz="2400" dirty="0">
                <a:latin typeface="Times New Roman" panose="02020603050405020304" pitchFamily="18" charset="0"/>
                <a:cs typeface="Times New Roman" panose="02020603050405020304" pitchFamily="18" charset="0"/>
              </a:rPr>
              <a:t>入墾埔、眉兩處的「新來熟番」，誠如曹士桂呈給熊一本的稟文內所言，或不免因為「聞開墾而爭趨」，但長期以來，更為結構性的原因則是「</a:t>
            </a:r>
            <a:r>
              <a:rPr lang="zh-TW" altLang="en-US" sz="2400" dirty="0">
                <a:solidFill>
                  <a:srgbClr val="FF0000"/>
                </a:solidFill>
                <a:latin typeface="Times New Roman" panose="02020603050405020304" pitchFamily="18" charset="0"/>
                <a:cs typeface="Times New Roman" panose="02020603050405020304" pitchFamily="18" charset="0"/>
              </a:rPr>
              <a:t>熟番外山之田，已為漢人盤剝，售賣殆盡</a:t>
            </a:r>
            <a:r>
              <a:rPr lang="zh-TW" altLang="en-US" sz="2400" dirty="0">
                <a:latin typeface="Times New Roman" panose="02020603050405020304" pitchFamily="18" charset="0"/>
                <a:cs typeface="Times New Roman" panose="02020603050405020304" pitchFamily="18" charset="0"/>
              </a:rPr>
              <a:t>」，才「捨性命而聚居埔社」。曹士桂認為「跡似強悍，情實可憫」，寄予相當的同情，且頗有追認熟番已墾田園並優先讓熟番開墾荒地之意。</a:t>
            </a:r>
            <a:endParaRPr lang="en-US" altLang="zh-TW" sz="2400" dirty="0">
              <a:latin typeface="Times New Roman" panose="02020603050405020304" pitchFamily="18" charset="0"/>
              <a:cs typeface="Times New Roman" panose="02020603050405020304" pitchFamily="18" charset="0"/>
            </a:endParaRPr>
          </a:p>
          <a:p>
            <a:pPr marL="0" indent="0">
              <a:lnSpc>
                <a:spcPts val="2300"/>
              </a:lnSpc>
              <a:spcBef>
                <a:spcPts val="600"/>
              </a:spcBef>
              <a:buNone/>
            </a:pPr>
            <a:r>
              <a:rPr lang="zh-TW" altLang="en-US" sz="2400" dirty="0">
                <a:latin typeface="Times New Roman" panose="02020603050405020304" pitchFamily="18" charset="0"/>
                <a:cs typeface="Times New Roman" panose="02020603050405020304" pitchFamily="18" charset="0"/>
              </a:rPr>
              <a:t>除因漢人</a:t>
            </a:r>
            <a:r>
              <a:rPr lang="zh-TW" altLang="en-US" sz="2400" dirty="0">
                <a:solidFill>
                  <a:srgbClr val="FF0000"/>
                </a:solidFill>
                <a:latin typeface="Times New Roman" panose="02020603050405020304" pitchFamily="18" charset="0"/>
                <a:cs typeface="Times New Roman" panose="02020603050405020304" pitchFamily="18" charset="0"/>
              </a:rPr>
              <a:t>債剝典佔</a:t>
            </a:r>
            <a:r>
              <a:rPr lang="zh-TW" altLang="en-US" sz="2400" dirty="0">
                <a:latin typeface="Times New Roman" panose="02020603050405020304" pitchFamily="18" charset="0"/>
                <a:cs typeface="Times New Roman" panose="02020603050405020304" pitchFamily="18" charset="0"/>
              </a:rPr>
              <a:t>而失去生計所賴的番業這個基本原因外，激發埔北熟番於（道光二十六年</a:t>
            </a:r>
            <a:r>
              <a:rPr lang="en-US" altLang="zh-TW" sz="2400" dirty="0">
                <a:latin typeface="Times New Roman" panose="02020603050405020304" pitchFamily="18" charset="0"/>
                <a:cs typeface="Times New Roman" panose="02020603050405020304" pitchFamily="18" charset="0"/>
              </a:rPr>
              <a:t>1846</a:t>
            </a:r>
            <a:r>
              <a:rPr lang="zh-TW" altLang="en-US" sz="2400" dirty="0">
                <a:latin typeface="Times New Roman" panose="02020603050405020304" pitchFamily="18" charset="0"/>
                <a:cs typeface="Times New Roman" panose="02020603050405020304" pitchFamily="18" charset="0"/>
              </a:rPr>
              <a:t>元月）六社獻土之前入墾的近因，多少與前述發生於當時（道光二十四至二十五年間）的</a:t>
            </a:r>
            <a:r>
              <a:rPr lang="zh-TW" altLang="en-US" sz="2400" dirty="0">
                <a:solidFill>
                  <a:srgbClr val="FF0000"/>
                </a:solidFill>
                <a:latin typeface="Times New Roman" panose="02020603050405020304" pitchFamily="18" charset="0"/>
                <a:cs typeface="Times New Roman" panose="02020603050405020304" pitchFamily="18" charset="0"/>
              </a:rPr>
              <a:t>大規模分類械鬥</a:t>
            </a:r>
            <a:r>
              <a:rPr lang="zh-TW" altLang="en-US" sz="2400" dirty="0">
                <a:latin typeface="Times New Roman" panose="02020603050405020304" pitchFamily="18" charset="0"/>
                <a:cs typeface="Times New Roman" panose="02020603050405020304" pitchFamily="18" charset="0"/>
              </a:rPr>
              <a:t>有所關連。</a:t>
            </a:r>
            <a:endParaRPr lang="en-US" altLang="zh-TW" sz="2400" dirty="0">
              <a:latin typeface="Times New Roman" panose="02020603050405020304" pitchFamily="18" charset="0"/>
              <a:cs typeface="Times New Roman" panose="02020603050405020304" pitchFamily="18" charset="0"/>
            </a:endParaRPr>
          </a:p>
          <a:p>
            <a:pPr marL="0" indent="0">
              <a:lnSpc>
                <a:spcPts val="2300"/>
              </a:lnSpc>
              <a:spcBef>
                <a:spcPts val="600"/>
              </a:spcBef>
              <a:buNone/>
            </a:pPr>
            <a:r>
              <a:rPr lang="zh-TW" altLang="en-US" sz="2400" dirty="0">
                <a:latin typeface="Times New Roman" panose="02020603050405020304" pitchFamily="18" charset="0"/>
                <a:cs typeface="Times New Roman" panose="02020603050405020304" pitchFamily="18" charset="0"/>
              </a:rPr>
              <a:t>總督劉韻珂五月親自進入埔里勘查，且寫就文情並茂的奏摺建請開墾，最終還是未能打動皇帝，改變「</a:t>
            </a:r>
            <a:r>
              <a:rPr lang="zh-TW" altLang="en-US" sz="2400" dirty="0">
                <a:solidFill>
                  <a:srgbClr val="FF0000"/>
                </a:solidFill>
                <a:latin typeface="Times New Roman" panose="02020603050405020304" pitchFamily="18" charset="0"/>
                <a:cs typeface="Times New Roman" panose="02020603050405020304" pitchFamily="18" charset="0"/>
              </a:rPr>
              <a:t>不必開端，永當禁止</a:t>
            </a:r>
            <a:r>
              <a:rPr lang="zh-TW" altLang="en-US" sz="2400" dirty="0">
                <a:latin typeface="Times New Roman" panose="02020603050405020304" pitchFamily="18" charset="0"/>
                <a:cs typeface="Times New Roman" panose="02020603050405020304" pitchFamily="18" charset="0"/>
              </a:rPr>
              <a:t>」的一貫心態。廷議後諭旨：「該督所請六社番地歸官開墾之處，著毋庸議」。</a:t>
            </a:r>
            <a:endParaRPr lang="en-US" altLang="zh-TW"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727200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內容版面配置區 2"/>
          <p:cNvSpPr>
            <a:spLocks noGrp="1"/>
          </p:cNvSpPr>
          <p:nvPr>
            <p:ph idx="1"/>
          </p:nvPr>
        </p:nvSpPr>
        <p:spPr>
          <a:xfrm>
            <a:off x="539552" y="332656"/>
            <a:ext cx="8496944" cy="6408712"/>
          </a:xfrm>
        </p:spPr>
        <p:txBody>
          <a:bodyPr/>
          <a:lstStyle/>
          <a:p>
            <a:pPr marL="0" indent="0">
              <a:lnSpc>
                <a:spcPts val="3200"/>
              </a:lnSpc>
              <a:spcBef>
                <a:spcPts val="600"/>
              </a:spcBef>
              <a:buNone/>
            </a:pPr>
            <a:r>
              <a:rPr lang="zh-TW" altLang="en-US" sz="2400" dirty="0">
                <a:latin typeface="Times New Roman" panose="02020603050405020304" pitchFamily="18" charset="0"/>
                <a:cs typeface="Times New Roman" panose="02020603050405020304" pitchFamily="18" charset="0"/>
              </a:rPr>
              <a:t>道光二十八年</a:t>
            </a:r>
            <a:r>
              <a:rPr lang="en-US" altLang="zh-TW" sz="2400" dirty="0">
                <a:latin typeface="Times New Roman" panose="02020603050405020304" pitchFamily="18" charset="0"/>
                <a:cs typeface="Times New Roman" panose="02020603050405020304" pitchFamily="18" charset="0"/>
              </a:rPr>
              <a:t>1848</a:t>
            </a:r>
            <a:r>
              <a:rPr lang="zh-TW" altLang="en-US" sz="2400" dirty="0">
                <a:latin typeface="Times New Roman" panose="02020603050405020304" pitchFamily="18" charset="0"/>
                <a:cs typeface="Times New Roman" panose="02020603050405020304" pitchFamily="18" charset="0"/>
              </a:rPr>
              <a:t>六社土目等人一起到府城臺灣道衙門「</a:t>
            </a:r>
            <a:r>
              <a:rPr lang="zh-TW" altLang="en-US" sz="2400" dirty="0">
                <a:solidFill>
                  <a:srgbClr val="FF0000"/>
                </a:solidFill>
                <a:latin typeface="Times New Roman" panose="02020603050405020304" pitchFamily="18" charset="0"/>
                <a:cs typeface="Times New Roman" panose="02020603050405020304" pitchFamily="18" charset="0"/>
              </a:rPr>
              <a:t>環跪</a:t>
            </a:r>
            <a:r>
              <a:rPr lang="zh-TW" altLang="en-US" sz="2400" dirty="0">
                <a:latin typeface="Times New Roman" panose="02020603050405020304" pitchFamily="18" charset="0"/>
                <a:cs typeface="Times New Roman" panose="02020603050405020304" pitchFamily="18" charset="0"/>
              </a:rPr>
              <a:t>」向新任臺灣道徐宗幹陳情，要求將</a:t>
            </a:r>
            <a:r>
              <a:rPr lang="zh-TW" altLang="en-US" sz="2400" dirty="0">
                <a:solidFill>
                  <a:srgbClr val="FF0000"/>
                </a:solidFill>
                <a:latin typeface="Times New Roman" panose="02020603050405020304" pitchFamily="18" charset="0"/>
                <a:cs typeface="Times New Roman" panose="02020603050405020304" pitchFamily="18" charset="0"/>
              </a:rPr>
              <a:t>埔北</a:t>
            </a:r>
            <a:r>
              <a:rPr lang="zh-TW" altLang="en-US" sz="2400" dirty="0">
                <a:latin typeface="Times New Roman" panose="02020603050405020304" pitchFamily="18" charset="0"/>
                <a:cs typeface="Times New Roman" panose="02020603050405020304" pitchFamily="18" charset="0"/>
              </a:rPr>
              <a:t>原本仍留待「官為經理」的「空埔」亦同</a:t>
            </a:r>
            <a:r>
              <a:rPr lang="zh-TW" altLang="en-US" sz="2400" dirty="0">
                <a:solidFill>
                  <a:srgbClr val="FF0000"/>
                </a:solidFill>
                <a:latin typeface="Times New Roman" panose="02020603050405020304" pitchFamily="18" charset="0"/>
                <a:cs typeface="Times New Roman" panose="02020603050405020304" pitchFamily="18" charset="0"/>
              </a:rPr>
              <a:t>埔南</a:t>
            </a:r>
            <a:r>
              <a:rPr lang="zh-TW" altLang="en-US" sz="2400" dirty="0">
                <a:latin typeface="Times New Roman" panose="02020603050405020304" pitchFamily="18" charset="0"/>
                <a:cs typeface="Times New Roman" panose="02020603050405020304" pitchFamily="18" charset="0"/>
              </a:rPr>
              <a:t>舊墾一樣，由生番草地主自行招墾收租。</a:t>
            </a:r>
            <a:endParaRPr lang="en-US" altLang="zh-TW" sz="2400" dirty="0">
              <a:latin typeface="Times New Roman" panose="02020603050405020304" pitchFamily="18" charset="0"/>
              <a:cs typeface="Times New Roman" panose="02020603050405020304" pitchFamily="18" charset="0"/>
            </a:endParaRPr>
          </a:p>
          <a:p>
            <a:pPr marL="0" indent="0">
              <a:lnSpc>
                <a:spcPts val="3200"/>
              </a:lnSpc>
              <a:spcBef>
                <a:spcPts val="600"/>
              </a:spcBef>
              <a:buNone/>
            </a:pPr>
            <a:r>
              <a:rPr lang="zh-TW" altLang="en-US" sz="2400" dirty="0">
                <a:latin typeface="Times New Roman" panose="02020603050405020304" pitchFamily="18" charset="0"/>
                <a:cs typeface="Times New Roman" panose="02020603050405020304" pitchFamily="18" charset="0"/>
              </a:rPr>
              <a:t>官方既沒有能力執行驅逐，也無意制止埔眉兩社自行招佃，事情遂又回到從前。自從六社到府城墾求且獲得徐宗幹口頭允諾，准許招佃供租之後，在官方文書裡熟番入墾埔里的議題有相當長的一段時間，就此消聲匿跡，卻也不曾再聽聞遭受到官方任何阻撓，遑論強制驅離。尤有甚者，原本於史密試墾時捐資認墾的漢人墾戶，如王雲鼎等，也一併得以進入埔里以外的水沙連四社墾成田業。</a:t>
            </a:r>
            <a:endParaRPr lang="en-US" altLang="zh-TW" sz="2400" dirty="0">
              <a:latin typeface="Times New Roman" panose="02020603050405020304" pitchFamily="18" charset="0"/>
              <a:cs typeface="Times New Roman" panose="02020603050405020304" pitchFamily="18" charset="0"/>
            </a:endParaRPr>
          </a:p>
          <a:p>
            <a:pPr marL="0" indent="0">
              <a:lnSpc>
                <a:spcPts val="3200"/>
              </a:lnSpc>
              <a:spcBef>
                <a:spcPts val="600"/>
              </a:spcBef>
              <a:buNone/>
            </a:pPr>
            <a:r>
              <a:rPr lang="zh-TW" altLang="en-US" sz="2400" dirty="0">
                <a:latin typeface="Times New Roman" panose="02020603050405020304" pitchFamily="18" charset="0"/>
                <a:cs typeface="Times New Roman" panose="02020603050405020304" pitchFamily="18" charset="0"/>
              </a:rPr>
              <a:t>事後證明，徐宗幹寬容默許熟番入墾埔里是有遠見的。在戴潮春事件（</a:t>
            </a:r>
            <a:r>
              <a:rPr lang="en-US" altLang="zh-TW" sz="2400" dirty="0">
                <a:latin typeface="Times New Roman" panose="02020603050405020304" pitchFamily="18" charset="0"/>
                <a:cs typeface="Times New Roman" panose="02020603050405020304" pitchFamily="18" charset="0"/>
              </a:rPr>
              <a:t>1862-1864</a:t>
            </a:r>
            <a:r>
              <a:rPr lang="zh-TW" altLang="en-US" sz="2400" dirty="0">
                <a:latin typeface="Times New Roman" panose="02020603050405020304" pitchFamily="18" charset="0"/>
                <a:cs typeface="Times New Roman" panose="02020603050405020304" pitchFamily="18" charset="0"/>
              </a:rPr>
              <a:t>）時，五城堡（今魚池鄉）的紅旗軍被埔里</a:t>
            </a:r>
            <a:r>
              <a:rPr lang="zh-TW" altLang="en-US" sz="2400" dirty="0">
                <a:solidFill>
                  <a:srgbClr val="FF0000"/>
                </a:solidFill>
                <a:latin typeface="Times New Roman" panose="02020603050405020304" pitchFamily="18" charset="0"/>
                <a:cs typeface="Times New Roman" panose="02020603050405020304" pitchFamily="18" charset="0"/>
              </a:rPr>
              <a:t>「屯番」</a:t>
            </a:r>
            <a:r>
              <a:rPr lang="zh-TW" altLang="en-US" sz="2400" dirty="0">
                <a:latin typeface="Times New Roman" panose="02020603050405020304" pitchFamily="18" charset="0"/>
                <a:cs typeface="Times New Roman" panose="02020603050405020304" pitchFamily="18" charset="0"/>
              </a:rPr>
              <a:t>聯手虎仔坑、竹山的紳團清剿收復。只剩退路已斷的北王洪欉，孤守草屯北勢湳，終被消滅。</a:t>
            </a:r>
            <a:endParaRPr lang="en-US" altLang="zh-TW"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344478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146" name="Rectangle 3"/>
          <p:cNvSpPr>
            <a:spLocks noGrp="1" noChangeArrowheads="1"/>
          </p:cNvSpPr>
          <p:nvPr>
            <p:ph idx="1"/>
          </p:nvPr>
        </p:nvSpPr>
        <p:spPr>
          <a:xfrm>
            <a:off x="611560" y="548680"/>
            <a:ext cx="8460432" cy="6192688"/>
          </a:xfrm>
        </p:spPr>
        <p:txBody>
          <a:bodyPr/>
          <a:lstStyle/>
          <a:p>
            <a:pPr marL="0" indent="0" eaLnBrk="1" hangingPunct="1">
              <a:lnSpc>
                <a:spcPts val="3200"/>
              </a:lnSpc>
              <a:spcBef>
                <a:spcPts val="1800"/>
              </a:spcBef>
              <a:spcAft>
                <a:spcPts val="0"/>
              </a:spcAft>
              <a:buFontTx/>
              <a:buNone/>
              <a:defRPr/>
            </a:pPr>
            <a:r>
              <a:rPr lang="zh-TW" altLang="en-US" sz="2800" dirty="0"/>
              <a:t>潘賢文協助擊退海盜朱濆（嘉慶十二年</a:t>
            </a:r>
            <a:r>
              <a:rPr lang="en-US" altLang="zh-TW" sz="2800" dirty="0"/>
              <a:t>1807</a:t>
            </a:r>
            <a:r>
              <a:rPr lang="zh-TW" altLang="en-US" sz="2800" dirty="0"/>
              <a:t>）</a:t>
            </a:r>
            <a:endParaRPr lang="en-US" altLang="zh-TW" sz="2800" dirty="0"/>
          </a:p>
          <a:p>
            <a:pPr marL="0" indent="0" eaLnBrk="1" hangingPunct="1">
              <a:lnSpc>
                <a:spcPts val="3200"/>
              </a:lnSpc>
              <a:spcBef>
                <a:spcPts val="600"/>
              </a:spcBef>
              <a:spcAft>
                <a:spcPts val="0"/>
              </a:spcAft>
              <a:buFontTx/>
              <a:buNone/>
              <a:defRPr/>
            </a:pPr>
            <a:r>
              <a:rPr lang="zh-TW" altLang="en-US" sz="2400" dirty="0"/>
              <a:t>嘉慶十二年九月，</a:t>
            </a:r>
            <a:r>
              <a:rPr lang="zh-TW" altLang="en-US" sz="2400" dirty="0">
                <a:solidFill>
                  <a:srgbClr val="FF0000"/>
                </a:solidFill>
              </a:rPr>
              <a:t>失聯三年後</a:t>
            </a:r>
            <a:r>
              <a:rPr lang="zh-TW" altLang="en-US" sz="2400" dirty="0"/>
              <a:t>的潘賢文主動與胡應魁聯絡，向他通報「猴猴社生番界內蘇澳地方」有海盜朱濆船隻二十餘艘停泊。</a:t>
            </a:r>
            <a:endParaRPr lang="en-US" altLang="zh-TW" sz="2400" dirty="0"/>
          </a:p>
          <a:p>
            <a:pPr marL="0" indent="0" eaLnBrk="1" hangingPunct="1">
              <a:lnSpc>
                <a:spcPts val="3200"/>
              </a:lnSpc>
              <a:spcBef>
                <a:spcPts val="600"/>
              </a:spcBef>
              <a:spcAft>
                <a:spcPts val="0"/>
              </a:spcAft>
              <a:buFontTx/>
              <a:buNone/>
              <a:defRPr/>
            </a:pPr>
            <a:r>
              <a:rPr lang="zh-TW" altLang="en-US" sz="2400" dirty="0">
                <a:latin typeface="+mn-ea"/>
              </a:rPr>
              <a:t>奉旨來臺查辦海盜的福州將軍</a:t>
            </a:r>
            <a:r>
              <a:rPr lang="zh-TW" altLang="en-US" sz="2400" dirty="0"/>
              <a:t>賽沖阿令楊廷理從三貂入山，進入噶瑪蘭，抵達開墾前沿濁水溪北的五圍（今宜蘭市）駐查。</a:t>
            </a:r>
            <a:endParaRPr lang="en-US" altLang="zh-TW" sz="2400" dirty="0"/>
          </a:p>
          <a:p>
            <a:pPr marL="0" indent="0" eaLnBrk="1" hangingPunct="1">
              <a:lnSpc>
                <a:spcPts val="3200"/>
              </a:lnSpc>
              <a:spcBef>
                <a:spcPts val="600"/>
              </a:spcBef>
              <a:spcAft>
                <a:spcPts val="0"/>
              </a:spcAft>
              <a:buFontTx/>
              <a:buNone/>
              <a:defRPr/>
            </a:pPr>
            <a:r>
              <a:rPr lang="zh-TW" altLang="en-US" sz="2400" dirty="0">
                <a:solidFill>
                  <a:srgbClr val="FF0000"/>
                </a:solidFill>
              </a:rPr>
              <a:t>「通事」潘賢文帶同土目茅格大禹（茅格都烏）、大烏（大宇）</a:t>
            </a:r>
            <a:r>
              <a:rPr lang="zh-TW" altLang="en-US" sz="2400" dirty="0"/>
              <a:t>等從羅東渡濁水溪（今蘭陽溪）前來謁見，表示願意協同官軍抵禦朱濆。</a:t>
            </a:r>
            <a:endParaRPr lang="en-US" altLang="zh-TW" sz="2400" dirty="0"/>
          </a:p>
          <a:p>
            <a:pPr marL="0" indent="0" eaLnBrk="1" hangingPunct="1">
              <a:lnSpc>
                <a:spcPts val="3200"/>
              </a:lnSpc>
              <a:spcBef>
                <a:spcPts val="600"/>
              </a:spcBef>
              <a:spcAft>
                <a:spcPts val="0"/>
              </a:spcAft>
              <a:buFontTx/>
              <a:buNone/>
              <a:defRPr/>
            </a:pPr>
            <a:r>
              <a:rPr lang="zh-TW" altLang="en-US" sz="2400" dirty="0"/>
              <a:t>楊廷理央求在溪南溪洲開墾的泉籍義首林永福、蔡燕、翁清和與在羅東開墾的潘賢文帶領民番千餘人前去蘇澳會同水師圍攻，並於九月二十日成功驅逐海盜朱濆。</a:t>
            </a:r>
            <a:endParaRPr lang="en-US" altLang="zh-TW" sz="2400" dirty="0"/>
          </a:p>
        </p:txBody>
      </p:sp>
    </p:spTree>
    <p:extLst>
      <p:ext uri="{BB962C8B-B14F-4D97-AF65-F5344CB8AC3E}">
        <p14:creationId xmlns:p14="http://schemas.microsoft.com/office/powerpoint/2010/main" val="316740771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4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內容版面配置區 2"/>
          <p:cNvSpPr>
            <a:spLocks noGrp="1"/>
          </p:cNvSpPr>
          <p:nvPr>
            <p:ph idx="1"/>
          </p:nvPr>
        </p:nvSpPr>
        <p:spPr>
          <a:xfrm>
            <a:off x="539552" y="57248"/>
            <a:ext cx="8604448" cy="6800752"/>
          </a:xfrm>
        </p:spPr>
        <p:txBody>
          <a:bodyPr/>
          <a:lstStyle/>
          <a:p>
            <a:pPr marL="0" indent="0">
              <a:lnSpc>
                <a:spcPts val="2800"/>
              </a:lnSpc>
              <a:spcBef>
                <a:spcPts val="600"/>
              </a:spcBef>
              <a:buNone/>
            </a:pPr>
            <a:r>
              <a:rPr lang="zh-TW" altLang="en-US" sz="2800" dirty="0"/>
              <a:t>界外土地利益的爭奪與重安排</a:t>
            </a:r>
            <a:endParaRPr lang="en-US" altLang="zh-TW" sz="2800" dirty="0"/>
          </a:p>
          <a:p>
            <a:pPr marL="0" indent="0">
              <a:lnSpc>
                <a:spcPts val="3000"/>
              </a:lnSpc>
              <a:spcBef>
                <a:spcPts val="600"/>
              </a:spcBef>
              <a:buNone/>
            </a:pPr>
            <a:r>
              <a:rPr lang="zh-TW" altLang="en-US" sz="2400" dirty="0">
                <a:latin typeface="Times New Roman" panose="02020603050405020304" pitchFamily="18" charset="0"/>
                <a:cs typeface="Times New Roman" panose="02020603050405020304" pitchFamily="18" charset="0"/>
              </a:rPr>
              <a:t>埔里剩餘尚未受到契約字綁縛的埔地，如</a:t>
            </a:r>
            <a:r>
              <a:rPr lang="zh-TW" altLang="en-US" sz="2400" dirty="0">
                <a:solidFill>
                  <a:srgbClr val="FF0000"/>
                </a:solidFill>
                <a:latin typeface="Times New Roman" panose="02020603050405020304" pitchFamily="18" charset="0"/>
                <a:cs typeface="Times New Roman" panose="02020603050405020304" pitchFamily="18" charset="0"/>
              </a:rPr>
              <a:t>眉社地界及埔社殘存的社地（生番股）</a:t>
            </a:r>
            <a:r>
              <a:rPr lang="zh-TW" altLang="en-US" sz="2400" dirty="0">
                <a:latin typeface="Times New Roman" panose="02020603050405020304" pitchFamily="18" charset="0"/>
                <a:cs typeface="Times New Roman" panose="02020603050405020304" pitchFamily="18" charset="0"/>
              </a:rPr>
              <a:t>，亟待確認其上的土地利益關係，也迅速成為入墾熟番各方爭奪所在。</a:t>
            </a:r>
            <a:endParaRPr lang="en-US" altLang="zh-TW" sz="2400" dirty="0">
              <a:latin typeface="Times New Roman" panose="02020603050405020304" pitchFamily="18" charset="0"/>
              <a:cs typeface="Times New Roman" panose="02020603050405020304" pitchFamily="18" charset="0"/>
            </a:endParaRPr>
          </a:p>
          <a:p>
            <a:pPr marL="0" indent="0">
              <a:lnSpc>
                <a:spcPts val="3000"/>
              </a:lnSpc>
              <a:spcBef>
                <a:spcPts val="600"/>
              </a:spcBef>
              <a:buNone/>
            </a:pPr>
            <a:r>
              <a:rPr lang="zh-TW" altLang="en-US" sz="2400" dirty="0">
                <a:latin typeface="Times New Roman" panose="02020603050405020304" pitchFamily="18" charset="0"/>
                <a:cs typeface="Times New Roman" panose="02020603050405020304" pitchFamily="18" charset="0"/>
              </a:rPr>
              <a:t>眉溪以北眉社地界內主要的埔地「</a:t>
            </a:r>
            <a:r>
              <a:rPr lang="zh-TW" altLang="en-US" sz="2400" dirty="0">
                <a:solidFill>
                  <a:srgbClr val="FF0000"/>
                </a:solidFill>
                <a:latin typeface="Times New Roman" panose="02020603050405020304" pitchFamily="18" charset="0"/>
                <a:cs typeface="Times New Roman" panose="02020603050405020304" pitchFamily="18" charset="0"/>
              </a:rPr>
              <a:t>牛眠山草地</a:t>
            </a:r>
            <a:r>
              <a:rPr lang="zh-TW" altLang="en-US" sz="2400" dirty="0">
                <a:latin typeface="Times New Roman" panose="02020603050405020304" pitchFamily="18" charset="0"/>
                <a:cs typeface="Times New Roman" panose="02020603050405020304" pitchFamily="18" charset="0"/>
              </a:rPr>
              <a:t>」，「東至坑內松柏崙，西至赤崁油車坑，南至眉溪，北至大山後水流北」，由史密招佃試墾時給戳委任的埔里總通事「埔眉正通事巫春榮」經手，於道光三十年</a:t>
            </a:r>
            <a:r>
              <a:rPr lang="en-US" altLang="zh-TW" sz="2400" dirty="0">
                <a:latin typeface="Times New Roman" panose="02020603050405020304" pitchFamily="18" charset="0"/>
                <a:cs typeface="Times New Roman" panose="02020603050405020304" pitchFamily="18" charset="0"/>
              </a:rPr>
              <a:t>1850</a:t>
            </a:r>
            <a:r>
              <a:rPr lang="zh-TW" altLang="en-US" sz="2400" dirty="0">
                <a:latin typeface="Times New Roman" panose="02020603050405020304" pitchFamily="18" charset="0"/>
                <a:cs typeface="Times New Roman" panose="02020603050405020304" pitchFamily="18" charset="0"/>
              </a:rPr>
              <a:t>元月立下招墾字</a:t>
            </a:r>
            <a:r>
              <a:rPr lang="en-US" altLang="zh-TW" sz="2400" dirty="0">
                <a:latin typeface="Times New Roman" panose="02020603050405020304" pitchFamily="18" charset="0"/>
                <a:cs typeface="Times New Roman" panose="02020603050405020304" pitchFamily="18" charset="0"/>
              </a:rPr>
              <a:t>(THT099D099_003)</a:t>
            </a:r>
            <a:r>
              <a:rPr lang="zh-TW" altLang="en-US" sz="2400" dirty="0">
                <a:latin typeface="Times New Roman" panose="02020603050405020304" pitchFamily="18" charset="0"/>
                <a:cs typeface="Times New Roman" panose="02020603050405020304" pitchFamily="18" charset="0"/>
              </a:rPr>
              <a:t>，隔年（咸豐元年）九月眉社草地主確定租額後，再立出招佃字給熟番佃人收執（</a:t>
            </a:r>
            <a:r>
              <a:rPr lang="en-US" altLang="zh-TW" sz="2400" dirty="0">
                <a:latin typeface="Times New Roman" panose="02020603050405020304" pitchFamily="18" charset="0"/>
                <a:cs typeface="Times New Roman" panose="02020603050405020304" pitchFamily="18" charset="0"/>
              </a:rPr>
              <a:t>MS002</a:t>
            </a:r>
            <a:r>
              <a:rPr lang="zh-TW" altLang="en-US" sz="2400" dirty="0">
                <a:latin typeface="Times New Roman" panose="02020603050405020304" pitchFamily="18" charset="0"/>
                <a:cs typeface="Times New Roman" panose="02020603050405020304" pitchFamily="18" charset="0"/>
              </a:rPr>
              <a:t>）。</a:t>
            </a:r>
            <a:endParaRPr lang="en-US" altLang="zh-TW" sz="2400" dirty="0">
              <a:latin typeface="Times New Roman" panose="02020603050405020304" pitchFamily="18" charset="0"/>
              <a:cs typeface="Times New Roman" panose="02020603050405020304" pitchFamily="18" charset="0"/>
            </a:endParaRPr>
          </a:p>
          <a:p>
            <a:pPr marL="0" indent="0">
              <a:lnSpc>
                <a:spcPts val="3000"/>
              </a:lnSpc>
              <a:spcBef>
                <a:spcPts val="600"/>
              </a:spcBef>
              <a:buNone/>
            </a:pPr>
            <a:r>
              <a:rPr lang="zh-TW" altLang="en-US" sz="2400" dirty="0">
                <a:latin typeface="Times New Roman" panose="02020603050405020304" pitchFamily="18" charset="0"/>
                <a:cs typeface="Times New Roman" panose="02020603050405020304" pitchFamily="18" charset="0"/>
              </a:rPr>
              <a:t>眉社不只將牛眠山埔地給墾給</a:t>
            </a:r>
            <a:r>
              <a:rPr lang="zh-TW" altLang="en-US" sz="2400" dirty="0">
                <a:solidFill>
                  <a:srgbClr val="FF0000"/>
                </a:solidFill>
                <a:latin typeface="Times New Roman" panose="02020603050405020304" pitchFamily="18" charset="0"/>
                <a:cs typeface="Times New Roman" panose="02020603050405020304" pitchFamily="18" charset="0"/>
              </a:rPr>
              <a:t>潘永成</a:t>
            </a:r>
            <a:r>
              <a:rPr lang="zh-TW" altLang="en-US" sz="2400" dirty="0">
                <a:latin typeface="Times New Roman" panose="02020603050405020304" pitchFamily="18" charset="0"/>
                <a:cs typeface="Times New Roman" panose="02020603050405020304" pitchFamily="18" charset="0"/>
              </a:rPr>
              <a:t>作為佃首的一批人。土目改努從府城請願回來後，即於道光二十九年時將牛眠山埔地內北勢土名</a:t>
            </a:r>
            <a:r>
              <a:rPr lang="zh-TW" altLang="en-US" sz="2400" dirty="0">
                <a:solidFill>
                  <a:srgbClr val="FF0000"/>
                </a:solidFill>
                <a:latin typeface="Times New Roman" panose="02020603050405020304" pitchFamily="18" charset="0"/>
                <a:cs typeface="Times New Roman" panose="02020603050405020304" pitchFamily="18" charset="0"/>
              </a:rPr>
              <a:t>公館地</a:t>
            </a:r>
            <a:r>
              <a:rPr lang="zh-TW" altLang="en-US" sz="2400" dirty="0">
                <a:latin typeface="Times New Roman" panose="02020603050405020304" pitchFamily="18" charset="0"/>
                <a:cs typeface="Times New Roman" panose="02020603050405020304" pitchFamily="18" charset="0"/>
              </a:rPr>
              <a:t>，收取約值</a:t>
            </a:r>
            <a:r>
              <a:rPr lang="en-US" altLang="zh-TW" sz="2400" dirty="0">
                <a:latin typeface="Times New Roman" panose="02020603050405020304" pitchFamily="18" charset="0"/>
                <a:cs typeface="Times New Roman" panose="02020603050405020304" pitchFamily="18" charset="0"/>
              </a:rPr>
              <a:t>100</a:t>
            </a:r>
            <a:r>
              <a:rPr lang="zh-TW" altLang="en-US" sz="2400" dirty="0">
                <a:latin typeface="Times New Roman" panose="02020603050405020304" pitchFamily="18" charset="0"/>
                <a:cs typeface="Times New Roman" panose="02020603050405020304" pitchFamily="18" charset="0"/>
              </a:rPr>
              <a:t>元的「朱吱布疋、鹽、煙、鐵器、鉛藥等貨」後，招得佃首岸裡社熟番</a:t>
            </a:r>
            <a:r>
              <a:rPr lang="zh-TW" altLang="en-US" sz="2400" dirty="0">
                <a:solidFill>
                  <a:srgbClr val="FF0000"/>
                </a:solidFill>
                <a:latin typeface="Times New Roman" panose="02020603050405020304" pitchFamily="18" charset="0"/>
                <a:cs typeface="Times New Roman" panose="02020603050405020304" pitchFamily="18" charset="0"/>
              </a:rPr>
              <a:t>阿四老六官</a:t>
            </a:r>
            <a:r>
              <a:rPr lang="zh-TW" altLang="en-US" sz="2400" dirty="0">
                <a:latin typeface="Times New Roman" panose="02020603050405020304" pitchFamily="18" charset="0"/>
                <a:cs typeface="Times New Roman" panose="02020603050405020304" pitchFamily="18" charset="0"/>
              </a:rPr>
              <a:t>率領該社三十餘戶，到地開墾納租，每年「口糧租粟」十石</a:t>
            </a:r>
            <a:r>
              <a:rPr lang="en-US" altLang="zh-TW" sz="2400" dirty="0">
                <a:latin typeface="Times New Roman" panose="02020603050405020304" pitchFamily="18" charset="0"/>
                <a:cs typeface="Times New Roman" panose="02020603050405020304" pitchFamily="18" charset="0"/>
              </a:rPr>
              <a:t>(WH162-1)</a:t>
            </a:r>
            <a:r>
              <a:rPr lang="zh-TW" altLang="en-US" sz="2400" dirty="0">
                <a:latin typeface="Times New Roman" panose="02020603050405020304" pitchFamily="18" charset="0"/>
                <a:cs typeface="Times New Roman" panose="02020603050405020304" pitchFamily="18" charset="0"/>
              </a:rPr>
              <a:t>。</a:t>
            </a:r>
            <a:endParaRPr lang="en-US" altLang="zh-TW" sz="2400" dirty="0">
              <a:latin typeface="Times New Roman" panose="02020603050405020304" pitchFamily="18" charset="0"/>
              <a:cs typeface="Times New Roman" panose="02020603050405020304" pitchFamily="18" charset="0"/>
            </a:endParaRPr>
          </a:p>
          <a:p>
            <a:pPr marL="0" indent="0">
              <a:lnSpc>
                <a:spcPts val="3000"/>
              </a:lnSpc>
              <a:spcBef>
                <a:spcPts val="600"/>
              </a:spcBef>
              <a:buNone/>
            </a:pPr>
            <a:r>
              <a:rPr lang="zh-TW" altLang="en-US" sz="2400" dirty="0">
                <a:latin typeface="Times New Roman" panose="02020603050405020304" pitchFamily="18" charset="0"/>
                <a:cs typeface="Times New Roman" panose="02020603050405020304" pitchFamily="18" charset="0"/>
              </a:rPr>
              <a:t>岸裡社群熟番阿四老六官等所承墾的公館地界與潘永成等的牛眠山地界重疊，眉社一地重複招墾並收取禮金、租穀。</a:t>
            </a:r>
            <a:endParaRPr lang="en-US" altLang="zh-TW"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437185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3" name="文字方塊 2"/>
          <p:cNvSpPr txBox="1"/>
          <p:nvPr/>
        </p:nvSpPr>
        <p:spPr>
          <a:xfrm>
            <a:off x="7133618" y="1459230"/>
            <a:ext cx="492443" cy="3939540"/>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埔里剩餘埔地：眉社地界及生番股</a:t>
            </a:r>
          </a:p>
        </p:txBody>
      </p:sp>
      <p:sp>
        <p:nvSpPr>
          <p:cNvPr id="6" name="文字方塊 5"/>
          <p:cNvSpPr txBox="1"/>
          <p:nvPr/>
        </p:nvSpPr>
        <p:spPr>
          <a:xfrm>
            <a:off x="3995936" y="2852936"/>
            <a:ext cx="338554" cy="936104"/>
          </a:xfrm>
          <a:prstGeom prst="rect">
            <a:avLst/>
          </a:prstGeom>
          <a:noFill/>
        </p:spPr>
        <p:txBody>
          <a:bodyPr vert="eaVert" wrap="square" rtlCol="0">
            <a:spAutoFit/>
          </a:bodyPr>
          <a:lstStyle/>
          <a:p>
            <a:r>
              <a:rPr lang="zh-TW" altLang="en-US" sz="1000" dirty="0">
                <a:solidFill>
                  <a:srgbClr val="FF0000"/>
                </a:solidFill>
              </a:rPr>
              <a:t>生     番     股</a:t>
            </a:r>
          </a:p>
        </p:txBody>
      </p:sp>
      <p:sp>
        <p:nvSpPr>
          <p:cNvPr id="7" name="文字方塊 6">
            <a:extLst>
              <a:ext uri="{FF2B5EF4-FFF2-40B4-BE49-F238E27FC236}">
                <a16:creationId xmlns:a16="http://schemas.microsoft.com/office/drawing/2014/main" id="{F3D08AD2-8599-42E0-9306-096C22875EAA}"/>
              </a:ext>
            </a:extLst>
          </p:cNvPr>
          <p:cNvSpPr txBox="1"/>
          <p:nvPr/>
        </p:nvSpPr>
        <p:spPr>
          <a:xfrm>
            <a:off x="4788024" y="1412776"/>
            <a:ext cx="1080120" cy="276999"/>
          </a:xfrm>
          <a:prstGeom prst="rect">
            <a:avLst/>
          </a:prstGeom>
          <a:noFill/>
        </p:spPr>
        <p:txBody>
          <a:bodyPr vert="horz" wrap="square" rtlCol="0">
            <a:spAutoFit/>
          </a:bodyPr>
          <a:lstStyle/>
          <a:p>
            <a:r>
              <a:rPr lang="zh-TW" altLang="en-US" sz="1200" dirty="0">
                <a:solidFill>
                  <a:srgbClr val="FF0000"/>
                </a:solidFill>
              </a:rPr>
              <a:t>眉 社 地 界</a:t>
            </a:r>
          </a:p>
        </p:txBody>
      </p:sp>
    </p:spTree>
    <p:extLst>
      <p:ext uri="{BB962C8B-B14F-4D97-AF65-F5344CB8AC3E}">
        <p14:creationId xmlns:p14="http://schemas.microsoft.com/office/powerpoint/2010/main" val="2657308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文字方塊 2"/>
          <p:cNvSpPr txBox="1"/>
          <p:nvPr/>
        </p:nvSpPr>
        <p:spPr>
          <a:xfrm>
            <a:off x="7133574" y="1459230"/>
            <a:ext cx="492443" cy="3939540"/>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道光二十九年後眉社埔地招墾情形</a:t>
            </a:r>
          </a:p>
        </p:txBody>
      </p:sp>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2" name="橢圓 1"/>
          <p:cNvSpPr/>
          <p:nvPr/>
        </p:nvSpPr>
        <p:spPr>
          <a:xfrm rot="1688732">
            <a:off x="5173491" y="1421295"/>
            <a:ext cx="718933" cy="288032"/>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a:extLst>
              <a:ext uri="{FF2B5EF4-FFF2-40B4-BE49-F238E27FC236}">
                <a16:creationId xmlns:a16="http://schemas.microsoft.com/office/drawing/2014/main" id="{4D96B2A6-5FD6-45D4-8ACF-0212B87FC749}"/>
              </a:ext>
            </a:extLst>
          </p:cNvPr>
          <p:cNvSpPr txBox="1"/>
          <p:nvPr/>
        </p:nvSpPr>
        <p:spPr>
          <a:xfrm>
            <a:off x="3995936" y="2852936"/>
            <a:ext cx="338554" cy="936104"/>
          </a:xfrm>
          <a:prstGeom prst="rect">
            <a:avLst/>
          </a:prstGeom>
          <a:noFill/>
        </p:spPr>
        <p:txBody>
          <a:bodyPr vert="eaVert" wrap="square" rtlCol="0">
            <a:spAutoFit/>
          </a:bodyPr>
          <a:lstStyle/>
          <a:p>
            <a:r>
              <a:rPr lang="zh-TW" altLang="en-US" sz="1000" dirty="0">
                <a:solidFill>
                  <a:srgbClr val="FF0000"/>
                </a:solidFill>
              </a:rPr>
              <a:t>生     番     股</a:t>
            </a:r>
          </a:p>
        </p:txBody>
      </p:sp>
    </p:spTree>
    <p:extLst>
      <p:ext uri="{BB962C8B-B14F-4D97-AF65-F5344CB8AC3E}">
        <p14:creationId xmlns:p14="http://schemas.microsoft.com/office/powerpoint/2010/main" val="1041668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內容版面配置區 2"/>
          <p:cNvSpPr>
            <a:spLocks noGrp="1"/>
          </p:cNvSpPr>
          <p:nvPr>
            <p:ph idx="1"/>
          </p:nvPr>
        </p:nvSpPr>
        <p:spPr>
          <a:xfrm>
            <a:off x="539552" y="404664"/>
            <a:ext cx="8347448" cy="6264696"/>
          </a:xfrm>
        </p:spPr>
        <p:txBody>
          <a:bodyPr/>
          <a:lstStyle/>
          <a:p>
            <a:pPr marL="0" indent="0">
              <a:lnSpc>
                <a:spcPts val="3600"/>
              </a:lnSpc>
              <a:spcBef>
                <a:spcPts val="600"/>
              </a:spcBef>
              <a:buNone/>
            </a:pPr>
            <a:r>
              <a:rPr lang="zh-TW" altLang="en-US" sz="2400" dirty="0">
                <a:latin typeface="Times New Roman" panose="02020603050405020304" pitchFamily="18" charset="0"/>
                <a:cs typeface="Times New Roman" panose="02020603050405020304" pitchFamily="18" charset="0"/>
              </a:rPr>
              <a:t>道光四年</a:t>
            </a:r>
            <a:r>
              <a:rPr lang="en-US" altLang="zh-TW" sz="2400" dirty="0">
                <a:latin typeface="Times New Roman" panose="02020603050405020304" pitchFamily="18" charset="0"/>
                <a:cs typeface="Times New Roman" panose="02020603050405020304" pitchFamily="18" charset="0"/>
              </a:rPr>
              <a:t>1824</a:t>
            </a:r>
            <a:r>
              <a:rPr lang="zh-TW" altLang="en-US" sz="2400" dirty="0">
                <a:latin typeface="Times New Roman" panose="02020603050405020304" pitchFamily="18" charset="0"/>
                <a:cs typeface="Times New Roman" panose="02020603050405020304" pitchFamily="18" charset="0"/>
              </a:rPr>
              <a:t>禁墾及二十七年</a:t>
            </a:r>
            <a:r>
              <a:rPr lang="en-US" altLang="zh-TW" sz="2400" dirty="0">
                <a:latin typeface="Times New Roman" panose="02020603050405020304" pitchFamily="18" charset="0"/>
                <a:cs typeface="Times New Roman" panose="02020603050405020304" pitchFamily="18" charset="0"/>
              </a:rPr>
              <a:t>1847</a:t>
            </a:r>
            <a:r>
              <a:rPr lang="zh-TW" altLang="en-US" sz="2400" dirty="0">
                <a:latin typeface="Times New Roman" panose="02020603050405020304" pitchFamily="18" charset="0"/>
                <a:cs typeface="Times New Roman" panose="02020603050405020304" pitchFamily="18" charset="0"/>
              </a:rPr>
              <a:t>奉旨封禁以來，理番同知依法應驅逐埔里私墾熟番並每年前往巡查一次，卻明顯未如實執行，但由於事關治安，也無法放任不管。</a:t>
            </a:r>
            <a:endParaRPr lang="en-US" altLang="zh-TW" sz="2400" dirty="0">
              <a:latin typeface="Times New Roman" panose="02020603050405020304" pitchFamily="18" charset="0"/>
              <a:cs typeface="Times New Roman" panose="02020603050405020304" pitchFamily="18" charset="0"/>
            </a:endParaRPr>
          </a:p>
          <a:p>
            <a:pPr marL="0" indent="0">
              <a:lnSpc>
                <a:spcPts val="3600"/>
              </a:lnSpc>
              <a:spcBef>
                <a:spcPts val="600"/>
              </a:spcBef>
              <a:buNone/>
            </a:pPr>
            <a:r>
              <a:rPr lang="zh-TW" altLang="en-US" sz="2400" dirty="0">
                <a:latin typeface="Times New Roman" panose="02020603050405020304" pitchFamily="18" charset="0"/>
                <a:cs typeface="Times New Roman" panose="02020603050405020304" pitchFamily="18" charset="0"/>
              </a:rPr>
              <a:t>由於屯外委</a:t>
            </a:r>
            <a:r>
              <a:rPr lang="zh-TW" altLang="en-US" sz="2400" dirty="0">
                <a:solidFill>
                  <a:srgbClr val="FF0000"/>
                </a:solidFill>
                <a:latin typeface="Times New Roman" panose="02020603050405020304" pitchFamily="18" charset="0"/>
                <a:cs typeface="Times New Roman" panose="02020603050405020304" pitchFamily="18" charset="0"/>
              </a:rPr>
              <a:t>潘維和</a:t>
            </a:r>
            <a:r>
              <a:rPr lang="zh-TW" altLang="en-US" sz="2400" dirty="0">
                <a:latin typeface="Times New Roman" panose="02020603050405020304" pitchFamily="18" charset="0"/>
                <a:cs typeface="Times New Roman" panose="02020603050405020304" pitchFamily="18" charset="0"/>
              </a:rPr>
              <a:t>舉報埔里亦發生械鬥，治安有待整頓，且屯丁多移居埔里，理番同知姚（名不詳）特於咸豐十一年</a:t>
            </a:r>
            <a:r>
              <a:rPr lang="en-US" altLang="zh-TW" sz="2400" dirty="0">
                <a:latin typeface="Times New Roman" panose="02020603050405020304" pitchFamily="18" charset="0"/>
                <a:cs typeface="Times New Roman" panose="02020603050405020304" pitchFamily="18" charset="0"/>
              </a:rPr>
              <a:t>1861</a:t>
            </a:r>
            <a:r>
              <a:rPr lang="zh-TW" altLang="en-US" sz="2400" dirty="0">
                <a:latin typeface="Times New Roman" panose="02020603050405020304" pitchFamily="18" charset="0"/>
                <a:cs typeface="Times New Roman" panose="02020603050405020304" pitchFamily="18" charset="0"/>
              </a:rPr>
              <a:t>五月委任他前往舉充通事、土目，並編造番丁名冊。潘維和遂同埔里耆番（約字裡為各處甲首姓名，顯已編有保甲戶口）薦舉巫春榮再任總通事，並選出潘達章擔任總土目。</a:t>
            </a:r>
            <a:endParaRPr lang="en-US" altLang="zh-TW" sz="2400" dirty="0">
              <a:latin typeface="Times New Roman" panose="02020603050405020304" pitchFamily="18" charset="0"/>
              <a:cs typeface="Times New Roman" panose="02020603050405020304" pitchFamily="18" charset="0"/>
            </a:endParaRPr>
          </a:p>
          <a:p>
            <a:pPr marL="0" indent="0">
              <a:lnSpc>
                <a:spcPts val="3600"/>
              </a:lnSpc>
              <a:spcBef>
                <a:spcPts val="600"/>
              </a:spcBef>
              <a:buNone/>
            </a:pPr>
            <a:r>
              <a:rPr lang="zh-TW" altLang="en-US" sz="2400" dirty="0">
                <a:latin typeface="Times New Roman" panose="02020603050405020304" pitchFamily="18" charset="0"/>
                <a:cs typeface="Times New Roman" panose="02020603050405020304" pitchFamily="18" charset="0"/>
              </a:rPr>
              <a:t>此舉無異默認埔里熟番私墾存在的事實，並試圖</a:t>
            </a:r>
            <a:r>
              <a:rPr lang="zh-TW" altLang="en-US" sz="2400" dirty="0">
                <a:solidFill>
                  <a:srgbClr val="FF0000"/>
                </a:solidFill>
                <a:latin typeface="Times New Roman" panose="02020603050405020304" pitchFamily="18" charset="0"/>
                <a:cs typeface="Times New Roman" panose="02020603050405020304" pitchFamily="18" charset="0"/>
              </a:rPr>
              <a:t>透過屯官納入（間接）治理，以免潛入的漢人煽惑熟番社械鬥</a:t>
            </a:r>
            <a:r>
              <a:rPr lang="zh-TW" altLang="en-US" sz="2400" dirty="0">
                <a:latin typeface="Times New Roman" panose="02020603050405020304" pitchFamily="18" charset="0"/>
                <a:cs typeface="Times New Roman" panose="02020603050405020304" pitchFamily="18" charset="0"/>
              </a:rPr>
              <a:t>，危害社會秩序，「漢人起械幫鬥，致亂社規」。</a:t>
            </a:r>
            <a:endParaRPr lang="en-US" altLang="zh-TW" sz="2400" dirty="0">
              <a:latin typeface="Times New Roman" panose="02020603050405020304" pitchFamily="18" charset="0"/>
              <a:cs typeface="Times New Roman" panose="02020603050405020304" pitchFamily="18" charset="0"/>
            </a:endParaRPr>
          </a:p>
          <a:p>
            <a:pPr marL="0" indent="0">
              <a:lnSpc>
                <a:spcPts val="3200"/>
              </a:lnSpc>
              <a:spcBef>
                <a:spcPts val="600"/>
              </a:spcBef>
              <a:buNone/>
            </a:pPr>
            <a:endParaRPr lang="en-US" altLang="zh-TW" sz="2000" dirty="0"/>
          </a:p>
        </p:txBody>
      </p:sp>
    </p:spTree>
    <p:extLst>
      <p:ext uri="{BB962C8B-B14F-4D97-AF65-F5344CB8AC3E}">
        <p14:creationId xmlns:p14="http://schemas.microsoft.com/office/powerpoint/2010/main" val="303445301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0" y="44624"/>
            <a:ext cx="9144000" cy="6813376"/>
          </a:xfrm>
        </p:spPr>
        <p:txBody>
          <a:bodyPr vert="eaVert"/>
          <a:lstStyle/>
          <a:p>
            <a:pPr marL="0" indent="0">
              <a:lnSpc>
                <a:spcPts val="2600"/>
              </a:lnSpc>
              <a:spcBef>
                <a:spcPts val="600"/>
              </a:spcBef>
              <a:buNone/>
            </a:pPr>
            <a:r>
              <a:rPr lang="zh-TW" altLang="en-US" sz="2000" dirty="0">
                <a:latin typeface="標楷體" panose="03000509000000000000" pitchFamily="65" charset="-120"/>
                <a:ea typeface="標楷體" panose="03000509000000000000" pitchFamily="65" charset="-120"/>
              </a:rPr>
              <a:t>仝立僉請總辦字埔裡社暨各社耆番等。緣我等社俱充屯、隘丁，移居埔社數十載，士農工商各安生業。由總通事巫春榮認真辦理，著譽仁里之鄉。祇因社番添居日眾，賢愚不一，難免與漢奸藏雜，</a:t>
            </a:r>
            <a:r>
              <a:rPr lang="zh-TW" altLang="en-US" sz="2000" dirty="0">
                <a:solidFill>
                  <a:srgbClr val="FF0000"/>
                </a:solidFill>
                <a:latin typeface="標楷體" panose="03000509000000000000" pitchFamily="65" charset="-120"/>
                <a:ea typeface="標楷體" panose="03000509000000000000" pitchFamily="65" charset="-120"/>
              </a:rPr>
              <a:t>每有細故，而漢人起械幫鬥，致亂社規</a:t>
            </a:r>
            <a:r>
              <a:rPr lang="zh-TW" altLang="en-US" sz="2000" dirty="0">
                <a:latin typeface="標楷體" panose="03000509000000000000" pitchFamily="65" charset="-120"/>
                <a:ea typeface="標楷體" panose="03000509000000000000" pitchFamily="65" charset="-120"/>
              </a:rPr>
              <a:t>，正欲再行僉請整頓重辦，旋蒙</a:t>
            </a:r>
            <a:r>
              <a:rPr lang="zh-TW" altLang="en-US" sz="2000" dirty="0">
                <a:solidFill>
                  <a:srgbClr val="FF0000"/>
                </a:solidFill>
                <a:latin typeface="標楷體" panose="03000509000000000000" pitchFamily="65" charset="-120"/>
                <a:ea typeface="標楷體" panose="03000509000000000000" pitchFamily="65" charset="-120"/>
              </a:rPr>
              <a:t>鹿分憲姚札飭外委潘維和、職員潘貴等， 奉諭舉充通事土目，並趕造番丁花名清冊。眾等乃同職員潘貴等當眾超選，僉請巫添榮（巫春榮）再充總通事之責，潘達章堪充總土目之缺</a:t>
            </a:r>
            <a:r>
              <a:rPr lang="zh-TW" altLang="en-US" sz="2000" dirty="0">
                <a:latin typeface="標楷體" panose="03000509000000000000" pitchFamily="65" charset="-120"/>
                <a:ea typeface="標楷體" panose="03000509000000000000" pitchFamily="65" charset="-120"/>
              </a:rPr>
              <a:t>。各社宜聽約束重辦。除赴　分憲保充給發戳示外，合再邀集各眾耆番等備筵聞眾通知。其通土辛金銀就各社田園應納大租愿由通事給單徵收為辛勞，併散給番丁口糧。自此僉請之後，該通土仍宜認真約束，任憑管轄辦理。眾等各宜父誡其子、兄勉其弟，念親均一脈，以敦和氣，為上策也。今欲有憑，合仝立僉請字一紙付執為照。</a:t>
            </a:r>
          </a:p>
          <a:p>
            <a:pPr marL="0" indent="0">
              <a:lnSpc>
                <a:spcPts val="2600"/>
              </a:lnSpc>
              <a:spcBef>
                <a:spcPts val="600"/>
              </a:spcBef>
              <a:buNone/>
            </a:pPr>
            <a:r>
              <a:rPr lang="zh-TW" altLang="en-US" sz="2000" dirty="0">
                <a:latin typeface="標楷體" panose="03000509000000000000" pitchFamily="65" charset="-120"/>
                <a:ea typeface="標楷體" panose="03000509000000000000" pitchFamily="65" charset="-120"/>
              </a:rPr>
              <a:t>當眾諭充五品職員潘貴（軍功五品職員潘貴記）、（印記不明）、（印記不明）</a:t>
            </a:r>
          </a:p>
          <a:p>
            <a:pPr marL="0" indent="0">
              <a:lnSpc>
                <a:spcPts val="2600"/>
              </a:lnSpc>
              <a:spcBef>
                <a:spcPts val="600"/>
              </a:spcBef>
              <a:buNone/>
            </a:pPr>
            <a:r>
              <a:rPr lang="zh-TW" altLang="en-US" sz="2000" dirty="0">
                <a:latin typeface="標楷體" panose="03000509000000000000" pitchFamily="65" charset="-120"/>
                <a:ea typeface="標楷體" panose="03000509000000000000" pitchFamily="65" charset="-120"/>
              </a:rPr>
              <a:t>咸豐十一年五月　　日仝立僉請字耆番</a:t>
            </a:r>
          </a:p>
          <a:p>
            <a:pPr marL="0" indent="0">
              <a:lnSpc>
                <a:spcPts val="2600"/>
              </a:lnSpc>
              <a:spcBef>
                <a:spcPts val="600"/>
              </a:spcBef>
              <a:buNone/>
            </a:pPr>
            <a:r>
              <a:rPr lang="zh-TW" altLang="en-US" sz="2000" dirty="0">
                <a:latin typeface="標楷體" panose="03000509000000000000" pitchFamily="65" charset="-120"/>
                <a:ea typeface="標楷體" panose="03000509000000000000" pitchFamily="65" charset="-120"/>
              </a:rPr>
              <a:t>房裡社甲首逢春、雙寮社甲首潘天水、日北社甲首荖仔巴鑾、日南社甲首林文生、吞霄社甲首加袍古老、蜈蚣崙甲首潘右明（潘有明）、虎仔山甲首潘阿申、大媽鄰（大馬僯）甲首馬下六后蚋、大肚南水四社甲首王石頭、戴三、阿里史社甲首來朥斗肉、五棕枋甲首潘瓦怒、牛眠山甲首阿四老荖番、茅格土官、守城份甲首阿木箸難、宜*（枇）杷城甲首淡眉、巫眉、茄苳腳甲首鄭連、中心城甲首徐三□、梅仔腳甲首陳天喜、烏牛欄社甲首馬下六媽爾、林仔城東螺甲首宇貴、西港坑甲首李石生、大枋城甲首田眉秀</a:t>
            </a:r>
          </a:p>
          <a:p>
            <a:pPr marL="0" indent="0">
              <a:lnSpc>
                <a:spcPts val="2000"/>
              </a:lnSpc>
              <a:spcBef>
                <a:spcPts val="600"/>
              </a:spcBef>
              <a:buNone/>
            </a:pPr>
            <a:endParaRPr lang="zh-TW" altLang="en-US" sz="20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060165156"/>
      </p:ext>
    </p:extLst>
  </p:cSld>
  <p:clrMapOvr>
    <a:overrideClrMapping bg1="lt1" tx1="dk1" bg2="lt2" tx2="dk2" accent1="accent1" accent2="accent2" accent3="accent3" accent4="accent4" accent5="accent5" accent6="accent6" hlink="hlink" folHlink="folHlink"/>
  </p:clrMapOvr>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內容版面配置區 2"/>
          <p:cNvSpPr>
            <a:spLocks noGrp="1"/>
          </p:cNvSpPr>
          <p:nvPr>
            <p:ph idx="1"/>
          </p:nvPr>
        </p:nvSpPr>
        <p:spPr>
          <a:xfrm>
            <a:off x="611560" y="476672"/>
            <a:ext cx="8406152" cy="6120680"/>
          </a:xfrm>
        </p:spPr>
        <p:txBody>
          <a:bodyPr/>
          <a:lstStyle/>
          <a:p>
            <a:pPr marL="0" indent="0">
              <a:lnSpc>
                <a:spcPts val="3600"/>
              </a:lnSpc>
              <a:spcBef>
                <a:spcPts val="600"/>
              </a:spcBef>
              <a:buNone/>
            </a:pPr>
            <a:r>
              <a:rPr lang="zh-TW" altLang="en-US" sz="2400" dirty="0"/>
              <a:t>潘維和得以介入埔里事務的另一次機會是戴潮春事件</a:t>
            </a:r>
            <a:r>
              <a:rPr lang="zh-TW" altLang="en-US" sz="2400" dirty="0">
                <a:latin typeface="Times New Roman" panose="02020603050405020304" pitchFamily="18" charset="0"/>
                <a:cs typeface="Times New Roman" panose="02020603050405020304" pitchFamily="18" charset="0"/>
              </a:rPr>
              <a:t>（同治元年至三年</a:t>
            </a:r>
            <a:r>
              <a:rPr lang="en-US" altLang="zh-TW" sz="2400" dirty="0">
                <a:latin typeface="Times New Roman" panose="02020603050405020304" pitchFamily="18" charset="0"/>
                <a:cs typeface="Times New Roman" panose="02020603050405020304" pitchFamily="18" charset="0"/>
              </a:rPr>
              <a:t>1862-1864</a:t>
            </a:r>
            <a:r>
              <a:rPr lang="zh-TW" altLang="en-US" sz="2400" dirty="0">
                <a:latin typeface="Times New Roman" panose="02020603050405020304" pitchFamily="18" charset="0"/>
                <a:cs typeface="Times New Roman" panose="02020603050405020304" pitchFamily="18" charset="0"/>
              </a:rPr>
              <a:t>） </a:t>
            </a:r>
            <a:r>
              <a:rPr lang="zh-TW" altLang="en-US" sz="2400" dirty="0"/>
              <a:t>。</a:t>
            </a:r>
            <a:endParaRPr lang="en-US" altLang="zh-TW" sz="2400" dirty="0"/>
          </a:p>
          <a:p>
            <a:pPr marL="0" indent="0">
              <a:lnSpc>
                <a:spcPts val="3600"/>
              </a:lnSpc>
              <a:spcBef>
                <a:spcPts val="600"/>
              </a:spcBef>
              <a:buNone/>
            </a:pPr>
            <a:r>
              <a:rPr lang="zh-TW" altLang="en-US" sz="2400" dirty="0">
                <a:latin typeface="Times New Roman" panose="02020603050405020304" pitchFamily="18" charset="0"/>
                <a:cs typeface="Times New Roman" panose="02020603050405020304" pitchFamily="18" charset="0"/>
              </a:rPr>
              <a:t>同治三年</a:t>
            </a:r>
            <a:r>
              <a:rPr lang="en-US" altLang="zh-TW" sz="2400" dirty="0">
                <a:latin typeface="Times New Roman" panose="02020603050405020304" pitchFamily="18" charset="0"/>
                <a:cs typeface="Times New Roman" panose="02020603050405020304" pitchFamily="18" charset="0"/>
              </a:rPr>
              <a:t>1664</a:t>
            </a:r>
            <a:r>
              <a:rPr lang="zh-TW" altLang="en-US" sz="2400" dirty="0">
                <a:latin typeface="Times New Roman" panose="02020603050405020304" pitchFamily="18" charset="0"/>
                <a:cs typeface="Times New Roman" panose="02020603050405020304" pitchFamily="18" charset="0"/>
              </a:rPr>
              <a:t>九月理番同知興廉委令他</a:t>
            </a:r>
            <a:r>
              <a:rPr lang="zh-TW" altLang="en-US" sz="2400" dirty="0">
                <a:solidFill>
                  <a:srgbClr val="FF0000"/>
                </a:solidFill>
                <a:latin typeface="Times New Roman" panose="02020603050405020304" pitchFamily="18" charset="0"/>
                <a:cs typeface="Times New Roman" panose="02020603050405020304" pitchFamily="18" charset="0"/>
              </a:rPr>
              <a:t>徵調岸裡社屯丁百名隨軍征剿北勢湳洪欉</a:t>
            </a:r>
            <a:r>
              <a:rPr lang="zh-TW" altLang="en-US" sz="2400" dirty="0">
                <a:latin typeface="Times New Roman" panose="02020603050405020304" pitchFamily="18" charset="0"/>
                <a:cs typeface="Times New Roman" panose="02020603050405020304" pitchFamily="18" charset="0"/>
              </a:rPr>
              <a:t>（</a:t>
            </a:r>
            <a:r>
              <a:rPr lang="en-US" altLang="zh-TW" sz="2400" dirty="0">
                <a:latin typeface="Times New Roman" panose="02020603050405020304" pitchFamily="18" charset="0"/>
                <a:cs typeface="Times New Roman" panose="02020603050405020304" pitchFamily="18" charset="0"/>
              </a:rPr>
              <a:t>AH2296-3</a:t>
            </a:r>
            <a:r>
              <a:rPr lang="zh-TW" altLang="en-US" sz="2400" dirty="0">
                <a:latin typeface="Times New Roman" panose="02020603050405020304" pitchFamily="18" charset="0"/>
                <a:cs typeface="Times New Roman" panose="02020603050405020304" pitchFamily="18" charset="0"/>
              </a:rPr>
              <a:t>）。繼任理番同知洪熙恬繼續重用潘維和，於同治五年</a:t>
            </a:r>
            <a:r>
              <a:rPr lang="en-US" altLang="zh-TW" sz="2400" dirty="0">
                <a:latin typeface="Times New Roman" panose="02020603050405020304" pitchFamily="18" charset="0"/>
                <a:cs typeface="Times New Roman" panose="02020603050405020304" pitchFamily="18" charset="0"/>
              </a:rPr>
              <a:t>1666</a:t>
            </a:r>
            <a:r>
              <a:rPr lang="zh-TW" altLang="en-US" sz="2400" dirty="0">
                <a:latin typeface="Times New Roman" panose="02020603050405020304" pitchFamily="18" charset="0"/>
                <a:cs typeface="Times New Roman" panose="02020603050405020304" pitchFamily="18" charset="0"/>
              </a:rPr>
              <a:t>二月時札委他督同屯丁搜捕內山番界戴潮春案在逃的著名股首劉安、陳鮄等（</a:t>
            </a:r>
            <a:r>
              <a:rPr lang="en-US" altLang="zh-TW" sz="2400" dirty="0">
                <a:latin typeface="Times New Roman" panose="02020603050405020304" pitchFamily="18" charset="0"/>
                <a:cs typeface="Times New Roman" panose="02020603050405020304" pitchFamily="18" charset="0"/>
              </a:rPr>
              <a:t>AL00924</a:t>
            </a:r>
            <a:r>
              <a:rPr lang="zh-TW" altLang="en-US" sz="2400" dirty="0">
                <a:latin typeface="Times New Roman" panose="02020603050405020304" pitchFamily="18" charset="0"/>
                <a:cs typeface="Times New Roman" panose="02020603050405020304" pitchFamily="18" charset="0"/>
              </a:rPr>
              <a:t>），六月時還「諭飭考拔冀陞千總之缺」（</a:t>
            </a:r>
            <a:r>
              <a:rPr lang="en-US" altLang="zh-TW" sz="2400" dirty="0">
                <a:latin typeface="Times New Roman" panose="02020603050405020304" pitchFamily="18" charset="0"/>
                <a:cs typeface="Times New Roman" panose="02020603050405020304" pitchFamily="18" charset="0"/>
              </a:rPr>
              <a:t>ZYKP1-56/57</a:t>
            </a:r>
            <a:r>
              <a:rPr lang="zh-TW" altLang="en-US" sz="2400" dirty="0">
                <a:latin typeface="Times New Roman" panose="02020603050405020304" pitchFamily="18" charset="0"/>
                <a:cs typeface="Times New Roman" panose="02020603050405020304" pitchFamily="18" charset="0"/>
              </a:rPr>
              <a:t>）。</a:t>
            </a:r>
            <a:endParaRPr lang="en-US" altLang="zh-TW" sz="2400" dirty="0">
              <a:latin typeface="Times New Roman" panose="02020603050405020304" pitchFamily="18" charset="0"/>
              <a:cs typeface="Times New Roman" panose="02020603050405020304" pitchFamily="18" charset="0"/>
            </a:endParaRPr>
          </a:p>
          <a:p>
            <a:pPr marL="0" indent="0">
              <a:lnSpc>
                <a:spcPts val="3600"/>
              </a:lnSpc>
              <a:spcBef>
                <a:spcPts val="600"/>
              </a:spcBef>
              <a:buNone/>
            </a:pPr>
            <a:r>
              <a:rPr lang="zh-TW" altLang="en-US" sz="2400" dirty="0">
                <a:latin typeface="Times New Roman" panose="02020603050405020304" pitchFamily="18" charset="0"/>
                <a:cs typeface="Times New Roman" panose="02020603050405020304" pitchFamily="18" charset="0"/>
              </a:rPr>
              <a:t>潘維和亦頗知善用上官賞識重用的機會。他趁機以防範戴案逃犯藏匿及埔里近來分為</a:t>
            </a:r>
            <a:r>
              <a:rPr lang="zh-TW" altLang="en-US" sz="2400" dirty="0">
                <a:solidFill>
                  <a:srgbClr val="FF0000"/>
                </a:solidFill>
                <a:latin typeface="Times New Roman" panose="02020603050405020304" pitchFamily="18" charset="0"/>
                <a:cs typeface="Times New Roman" panose="02020603050405020304" pitchFamily="18" charset="0"/>
              </a:rPr>
              <a:t>南北兩隘</a:t>
            </a:r>
            <a:r>
              <a:rPr lang="zh-TW" altLang="en-US" sz="2400" dirty="0">
                <a:latin typeface="Times New Roman" panose="02020603050405020304" pitchFamily="18" charset="0"/>
                <a:cs typeface="Times New Roman" panose="02020603050405020304" pitchFamily="18" charset="0"/>
              </a:rPr>
              <a:t>，「動輒糾黨混鬧，轉致盜賊潛蹤，商民裹足」作為理由，稟請洪熙恬恢復戴潮春事件前的舊例，派令他前往</a:t>
            </a:r>
            <a:r>
              <a:rPr lang="zh-TW" altLang="en-US" sz="2400" dirty="0">
                <a:solidFill>
                  <a:srgbClr val="FF0000"/>
                </a:solidFill>
                <a:latin typeface="Times New Roman" panose="02020603050405020304" pitchFamily="18" charset="0"/>
                <a:cs typeface="Times New Roman" panose="02020603050405020304" pitchFamily="18" charset="0"/>
              </a:rPr>
              <a:t>督察通事、土目及查編番丁清冊</a:t>
            </a:r>
            <a:r>
              <a:rPr lang="en-US" altLang="zh-TW" sz="2400" dirty="0">
                <a:latin typeface="Times New Roman" panose="02020603050405020304" pitchFamily="18" charset="0"/>
                <a:cs typeface="Times New Roman" panose="02020603050405020304" pitchFamily="18" charset="0"/>
              </a:rPr>
              <a:t>(TD40-41)</a:t>
            </a:r>
            <a:r>
              <a:rPr lang="zh-TW" altLang="en-US" sz="2400" dirty="0">
                <a:latin typeface="Times New Roman" panose="02020603050405020304" pitchFamily="18" charset="0"/>
                <a:cs typeface="Times New Roman" panose="02020603050405020304" pitchFamily="18" charset="0"/>
              </a:rPr>
              <a:t>。</a:t>
            </a:r>
            <a:endParaRPr lang="en-US" altLang="zh-TW"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296780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23528" y="44624"/>
            <a:ext cx="8568952" cy="6813376"/>
          </a:xfrm>
        </p:spPr>
        <p:txBody>
          <a:bodyPr vert="eaVert"/>
          <a:lstStyle/>
          <a:p>
            <a:pPr marL="0" indent="0">
              <a:lnSpc>
                <a:spcPts val="3200"/>
              </a:lnSpc>
              <a:spcBef>
                <a:spcPts val="600"/>
              </a:spcBef>
              <a:buNone/>
            </a:pPr>
            <a:r>
              <a:rPr lang="zh-TW" altLang="en-US" sz="2000" dirty="0">
                <a:latin typeface="標楷體" panose="03000509000000000000" pitchFamily="65" charset="-120"/>
                <a:ea typeface="標楷體" panose="03000509000000000000" pitchFamily="65" charset="-120"/>
              </a:rPr>
              <a:t>欽加運同銜署臺灣北路鹿港理番海防總捕分府洪（洪熙恬）　為諭飭遵辦事。本年八月二十日據該外委（潘維和）稟稱，緣埔里社一帶地方遼闊、田土肥美，番民雜處，路險崎嶇，商賈往返維艱，若防之不及，難保無餘孽竄逃潛蹤匿跡，誠為民番大害。查歷年每屆冬令均蒙循章查辦，自元年（戴潮春）匪亂以來未奉示札，以致邇來竟</a:t>
            </a:r>
            <a:r>
              <a:rPr lang="zh-TW" altLang="en-US" sz="2000" dirty="0">
                <a:solidFill>
                  <a:srgbClr val="FF0000"/>
                </a:solidFill>
                <a:latin typeface="標楷體" panose="03000509000000000000" pitchFamily="65" charset="-120"/>
                <a:ea typeface="標楷體" panose="03000509000000000000" pitchFamily="65" charset="-120"/>
              </a:rPr>
              <a:t>分為南北兩隘，動輒糾黨混鬧，轉致盜賊潛蹤，商民裹足</a:t>
            </a:r>
            <a:r>
              <a:rPr lang="zh-TW" altLang="en-US" sz="2000" dirty="0">
                <a:latin typeface="標楷體" panose="03000509000000000000" pitchFamily="65" charset="-120"/>
                <a:ea typeface="標楷體" panose="03000509000000000000" pitchFamily="65" charset="-120"/>
              </a:rPr>
              <a:t>，應請示諭著各屯頭目嚴加約束，俾得查造丁冊稟繳，番民釋怨，地方得安，沾叩等情。據此，除批示並出示曉諭外，合行諭飭。為此，示仰</a:t>
            </a:r>
            <a:r>
              <a:rPr lang="zh-TW" altLang="en-US" sz="2000" dirty="0">
                <a:solidFill>
                  <a:srgbClr val="FF0000"/>
                </a:solidFill>
                <a:latin typeface="標楷體" panose="03000509000000000000" pitchFamily="65" charset="-120"/>
                <a:ea typeface="標楷體" panose="03000509000000000000" pitchFamily="65" charset="-120"/>
              </a:rPr>
              <a:t>蔴薯屯外委潘維和即便遵照迅往埔里社等處，立著各該屯頭目巫春榮、潘有明、他番得果等按丁查造清冊</a:t>
            </a:r>
            <a:r>
              <a:rPr lang="zh-TW" altLang="en-US" sz="2000" dirty="0">
                <a:latin typeface="標楷體" panose="03000509000000000000" pitchFamily="65" charset="-120"/>
                <a:ea typeface="標楷體" panose="03000509000000000000" pitchFamily="65" charset="-120"/>
              </a:rPr>
              <a:t>，限十日內稟繳察查，仍令嚴加約束，務須各安生業，無論民番雜處，均宜彼此聯絡一氣，毋許勾引棍徒藉端搶擄，以及糾黨分類滋鬧，自干咎罪。如查有漏網逸匪以及不法之徒，即准鳴鑼協力圍挐解案，以憑儘法懲辦。社中遇有雀角細故，並著該頭目秉公理會排解息事。該外委亟須認真督查辦理，切勿視為具文虛應故事，有負委任。凜之毋違，此諭。</a:t>
            </a:r>
          </a:p>
          <a:p>
            <a:pPr marL="0" indent="0">
              <a:lnSpc>
                <a:spcPts val="3200"/>
              </a:lnSpc>
              <a:spcBef>
                <a:spcPts val="600"/>
              </a:spcBef>
              <a:buNone/>
            </a:pPr>
            <a:r>
              <a:rPr lang="zh-TW" altLang="en-US" sz="2000" dirty="0">
                <a:latin typeface="標楷體" panose="03000509000000000000" pitchFamily="65" charset="-120"/>
                <a:ea typeface="標楷體" panose="03000509000000000000" pitchFamily="65" charset="-120"/>
              </a:rPr>
              <a:t>同治五年九月十五日諭（臺灣府分駐鹿港總捕番同知關防）</a:t>
            </a:r>
          </a:p>
          <a:p>
            <a:pPr marL="0" indent="0">
              <a:lnSpc>
                <a:spcPts val="2000"/>
              </a:lnSpc>
              <a:spcBef>
                <a:spcPts val="600"/>
              </a:spcBef>
              <a:buNone/>
            </a:pPr>
            <a:endParaRPr lang="zh-TW" altLang="en-US" sz="20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502077658"/>
      </p:ext>
    </p:extLst>
  </p:cSld>
  <p:clrMapOvr>
    <a:overrideClrMapping bg1="lt1" tx1="dk1" bg2="lt2" tx2="dk2" accent1="accent1" accent2="accent2" accent3="accent3" accent4="accent4" accent5="accent5" accent6="accent6" hlink="hlink" folHlink="folHlink"/>
  </p:clrMapOvr>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內容版面配置區 2"/>
          <p:cNvSpPr>
            <a:spLocks noGrp="1"/>
          </p:cNvSpPr>
          <p:nvPr>
            <p:ph idx="1"/>
          </p:nvPr>
        </p:nvSpPr>
        <p:spPr>
          <a:xfrm>
            <a:off x="611560" y="476672"/>
            <a:ext cx="8419456" cy="6264696"/>
          </a:xfrm>
        </p:spPr>
        <p:txBody>
          <a:bodyPr/>
          <a:lstStyle/>
          <a:p>
            <a:pPr marL="0" indent="0">
              <a:lnSpc>
                <a:spcPts val="3600"/>
              </a:lnSpc>
              <a:spcBef>
                <a:spcPts val="600"/>
              </a:spcBef>
              <a:buNone/>
            </a:pPr>
            <a:r>
              <a:rPr lang="zh-TW" altLang="en-US" sz="2400" dirty="0">
                <a:solidFill>
                  <a:srgbClr val="FF0000"/>
                </a:solidFill>
                <a:latin typeface="Times New Roman" panose="02020603050405020304" pitchFamily="18" charset="0"/>
                <a:cs typeface="Times New Roman" panose="02020603050405020304" pitchFamily="18" charset="0"/>
              </a:rPr>
              <a:t>牛眠山墾首阿四老六官</a:t>
            </a:r>
            <a:r>
              <a:rPr lang="zh-TW" altLang="en-US" sz="2400" dirty="0">
                <a:latin typeface="Times New Roman" panose="02020603050405020304" pitchFamily="18" charset="0"/>
                <a:cs typeface="Times New Roman" panose="02020603050405020304" pitchFamily="18" charset="0"/>
              </a:rPr>
              <a:t>於同治四年</a:t>
            </a:r>
            <a:r>
              <a:rPr lang="en-US" altLang="zh-TW" sz="2400" dirty="0">
                <a:latin typeface="Times New Roman" panose="02020603050405020304" pitchFamily="18" charset="0"/>
                <a:cs typeface="Times New Roman" panose="02020603050405020304" pitchFamily="18" charset="0"/>
              </a:rPr>
              <a:t>1865</a:t>
            </a:r>
            <a:r>
              <a:rPr lang="zh-TW" altLang="en-US" sz="2400" dirty="0">
                <a:latin typeface="Times New Roman" panose="02020603050405020304" pitchFamily="18" charset="0"/>
                <a:cs typeface="Times New Roman" panose="02020603050405020304" pitchFamily="18" charset="0"/>
              </a:rPr>
              <a:t>與原初自己所率的公館股舊墾者聯合，向新墾者爭地。後來發現，阿四老六官等針對的對象其實是蔴薯舊社屯屯外委潘維和。</a:t>
            </a:r>
            <a:endParaRPr lang="en-US" altLang="zh-TW" sz="2400" dirty="0">
              <a:latin typeface="Times New Roman" panose="02020603050405020304" pitchFamily="18" charset="0"/>
              <a:cs typeface="Times New Roman" panose="02020603050405020304" pitchFamily="18" charset="0"/>
            </a:endParaRPr>
          </a:p>
          <a:p>
            <a:pPr marL="0" indent="0">
              <a:lnSpc>
                <a:spcPts val="3600"/>
              </a:lnSpc>
              <a:spcBef>
                <a:spcPts val="600"/>
              </a:spcBef>
              <a:buNone/>
            </a:pPr>
            <a:r>
              <a:rPr lang="zh-TW" altLang="en-US" sz="2400" dirty="0">
                <a:latin typeface="Times New Roman" panose="02020603050405020304" pitchFamily="18" charset="0"/>
                <a:cs typeface="Times New Roman" panose="02020603050405020304" pitchFamily="18" charset="0"/>
              </a:rPr>
              <a:t>牛眠山墾地糾紛真正得以進入訴訟程序的是</a:t>
            </a:r>
            <a:r>
              <a:rPr lang="zh-TW" altLang="en-US" sz="2400" dirty="0">
                <a:solidFill>
                  <a:srgbClr val="FF0000"/>
                </a:solidFill>
                <a:latin typeface="Times New Roman" panose="02020603050405020304" pitchFamily="18" charset="0"/>
                <a:cs typeface="Times New Roman" panose="02020603050405020304" pitchFamily="18" charset="0"/>
              </a:rPr>
              <a:t>公館地</a:t>
            </a:r>
            <a:r>
              <a:rPr lang="zh-TW" altLang="en-US" sz="2400" dirty="0">
                <a:latin typeface="Times New Roman" panose="02020603050405020304" pitchFamily="18" charset="0"/>
                <a:cs typeface="Times New Roman" panose="02020603050405020304" pitchFamily="18" charset="0"/>
              </a:rPr>
              <a:t>阿四老六官等岸裡社佃戶向理番同知洪熙恬控訴屯弁潘維和「</a:t>
            </a:r>
            <a:r>
              <a:rPr lang="zh-TW" altLang="en-US" sz="2400" dirty="0">
                <a:solidFill>
                  <a:srgbClr val="FF0000"/>
                </a:solidFill>
                <a:latin typeface="Times New Roman" panose="02020603050405020304" pitchFamily="18" charset="0"/>
                <a:cs typeface="Times New Roman" panose="02020603050405020304" pitchFamily="18" charset="0"/>
              </a:rPr>
              <a:t>恃強霸佔</a:t>
            </a:r>
            <a:r>
              <a:rPr lang="zh-TW" altLang="en-US" sz="2400" dirty="0">
                <a:latin typeface="Times New Roman" panose="02020603050405020304" pitchFamily="18" charset="0"/>
                <a:cs typeface="Times New Roman" panose="02020603050405020304" pitchFamily="18" charset="0"/>
              </a:rPr>
              <a:t>」一案。該案阿四老六官等幸運得以勝訴，於同治六年</a:t>
            </a:r>
            <a:r>
              <a:rPr lang="en-US" altLang="zh-TW" sz="2400" dirty="0">
                <a:latin typeface="Times New Roman" panose="02020603050405020304" pitchFamily="18" charset="0"/>
                <a:cs typeface="Times New Roman" panose="02020603050405020304" pitchFamily="18" charset="0"/>
              </a:rPr>
              <a:t>1867</a:t>
            </a:r>
            <a:r>
              <a:rPr lang="zh-TW" altLang="en-US" sz="2400" dirty="0">
                <a:latin typeface="Times New Roman" panose="02020603050405020304" pitchFamily="18" charset="0"/>
                <a:cs typeface="Times New Roman" panose="02020603050405020304" pitchFamily="18" charset="0"/>
              </a:rPr>
              <a:t>「當堂判還」。由於原初公館地墾字留存衙門檔案，另從眉社獲得重新發給墾字一張執存為照，並於其內交代原委，講者方才得知潘維和介入爭奪眉社牛眠山墾地一事。</a:t>
            </a:r>
            <a:endParaRPr lang="en-US" altLang="zh-TW"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6414290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0" y="44624"/>
            <a:ext cx="9144000" cy="6813376"/>
          </a:xfrm>
        </p:spPr>
        <p:txBody>
          <a:bodyPr vert="eaVert"/>
          <a:lstStyle/>
          <a:p>
            <a:pPr marL="0" indent="0">
              <a:lnSpc>
                <a:spcPts val="1500"/>
              </a:lnSpc>
              <a:spcBef>
                <a:spcPts val="0"/>
              </a:spcBef>
              <a:buNone/>
            </a:pPr>
            <a:r>
              <a:rPr lang="zh-TW" altLang="en-US" sz="2000" dirty="0">
                <a:latin typeface="標楷體" panose="03000509000000000000" pitchFamily="65" charset="-120"/>
                <a:ea typeface="標楷體" panose="03000509000000000000" pitchFamily="65" charset="-120"/>
              </a:rPr>
              <a:t>立重給付開墾埔地永耕字眉裡社化番草地主汝麼、肉允暨社眾等番，麼等祖上世居眉社，掌管眉社一帶埔地歷來無異，後為社番無微，數被內北兇番欺凌，故於道光年間邀同六社生番相率獻土投誠歸化。蒙　前任鹿分憲史（史密），　鎮、道、府各大憲先後親臨經理，准番薙髮易服納入版圖。續蒙</a:t>
            </a:r>
          </a:p>
          <a:p>
            <a:pPr marL="0" indent="0">
              <a:lnSpc>
                <a:spcPts val="1500"/>
              </a:lnSpc>
              <a:spcBef>
                <a:spcPts val="0"/>
              </a:spcBef>
              <a:buNone/>
            </a:pPr>
            <a:r>
              <a:rPr lang="zh-TW" altLang="en-US" sz="2000" dirty="0">
                <a:latin typeface="標楷體" panose="03000509000000000000" pitchFamily="65" charset="-120"/>
                <a:ea typeface="標楷體" panose="03000509000000000000" pitchFamily="65" charset="-120"/>
              </a:rPr>
              <a:t>諭旨，准番歸化不准獻土，草地仍舊封禁。番等復以不諳樹藝，謀食難度，呈請各　憲恩施，開予一門生路，而　列憲因番情可矜，曲示體恤，准番自招熟番妥佃墾耕化番埔地，按季納租以充口糧在案。是番等於渴死之餘，適有其會，爰各自行親委往外間招引誠實熟番親前來墾耕。時當道光廿九年間麼先頭目改怒（改努）、以目等招得岸裡社熟番阿四老六官率伊社誠實三十餘戶到處，愿充佃戶墾地納租。先頭目改怒等因將轄內埔地</a:t>
            </a:r>
            <a:r>
              <a:rPr lang="zh-TW" altLang="en-US" sz="2000" dirty="0">
                <a:solidFill>
                  <a:srgbClr val="FF0000"/>
                </a:solidFill>
                <a:latin typeface="標楷體" panose="03000509000000000000" pitchFamily="65" charset="-120"/>
                <a:ea typeface="標楷體" panose="03000509000000000000" pitchFamily="65" charset="-120"/>
              </a:rPr>
              <a:t>坐落牛困山北勢，土名公館地</a:t>
            </a:r>
            <a:r>
              <a:rPr lang="zh-TW" altLang="en-US" sz="2000" dirty="0">
                <a:latin typeface="標楷體" panose="03000509000000000000" pitchFamily="65" charset="-120"/>
                <a:ea typeface="標楷體" panose="03000509000000000000" pitchFamily="65" charset="-120"/>
              </a:rPr>
              <a:t>，踏出一處，東至公館下東螺番佃墾耕埔地，西至北投番佃墾耕埔地小溝，南至溝陷（溝涵），北至大山腳為界，四界踏明，全年配納化番口糧租粟一十石正。時承該佃備出朱吱布疋鹽煙鐵器鉛藥等貨，估值佛銀一百大員，以為墾底銀交付先頭人改怒、以目等，仝場交訖，隨將該處埔地踏明界限，交付阿四老六官率伊社番自備工本開墾成田，築圳流灌，永遠管耕，逐年收成按訂□□□□□</a:t>
            </a:r>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按：□為缺漏字或無法辨識</a:t>
            </a:r>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該佃務要勤力管耕，該納租谷必須年清年款，不得挨延抗欠，亦不許招引奸人到地滋端欺凌化番。如有此情，草地主立即□逐，另招妥佃。若無此情，該草地永給耕納，草地主別無異言□□□。此處埔地係番等世管之地，與別社他番俱無干涉，並無上手來歷交加不明，以及重張典賣他人財物為礙。如有此情，草地主一力抵當，不干眾佃之事，此係兩愿，均毋后悔。議定之後，先頭人改怒等經立有墾字給付執憑。因</a:t>
            </a:r>
            <a:r>
              <a:rPr lang="zh-TW" altLang="en-US" sz="2000" dirty="0">
                <a:solidFill>
                  <a:srgbClr val="FF0000"/>
                </a:solidFill>
                <a:latin typeface="標楷體" panose="03000509000000000000" pitchFamily="65" charset="-120"/>
                <a:ea typeface="標楷體" panose="03000509000000000000" pitchFamily="65" charset="-120"/>
              </a:rPr>
              <a:t>前年間被伊虎弁潘維和恃強霸佔。該佃等經赴　鹿廳主控，將墾字隨呈繳入，蒙　前分憲洪（洪熙恬）當堂判還</a:t>
            </a:r>
            <a:r>
              <a:rPr lang="zh-TW" altLang="en-US" sz="2000" dirty="0">
                <a:latin typeface="標楷體" panose="03000509000000000000" pitchFamily="65" charset="-120"/>
                <a:ea typeface="標楷體" panose="03000509000000000000" pitchFamily="65" charset="-120"/>
              </a:rPr>
              <a:t>，該佃原管公墾字為衙門所執不還。麼思該佃自先頭目招墾以來俱各循份耕作，逐年認納，業佃相依雖無掛礙，僅恐口難憑信，時久事生。爰業佃傳集重申給付開墾埔地永耕字一紙，交與岸裡社熟番原佃阿四老六官傳下之社目潘達章、潘清輝、潘斗肉、潘踏毛厘，同伊社眾佃，永遠收執為照。</a:t>
            </a:r>
          </a:p>
          <a:p>
            <a:pPr marL="0" indent="0">
              <a:lnSpc>
                <a:spcPts val="1500"/>
              </a:lnSpc>
              <a:spcBef>
                <a:spcPts val="0"/>
              </a:spcBef>
              <a:buNone/>
            </a:pPr>
            <a:r>
              <a:rPr lang="zh-TW" altLang="en-US" sz="2000" dirty="0">
                <a:latin typeface="標楷體" panose="03000509000000000000" pitchFamily="65" charset="-120"/>
                <a:ea typeface="標楷體" panose="03000509000000000000" pitchFamily="65" charset="-120"/>
              </a:rPr>
              <a:t>批明：先頭目改怒等當日實收過墾字內朱吱布匹鹽煙鐵器鉛藥等貨估值佛銀一百大員，以為墾底銀，交收足訖，為照。</a:t>
            </a:r>
          </a:p>
          <a:p>
            <a:pPr marL="0" indent="0">
              <a:lnSpc>
                <a:spcPts val="1500"/>
              </a:lnSpc>
              <a:spcBef>
                <a:spcPts val="0"/>
              </a:spcBef>
              <a:buNone/>
            </a:pPr>
            <a:r>
              <a:rPr lang="zh-TW" altLang="en-US" sz="2000" dirty="0">
                <a:latin typeface="標楷體" panose="03000509000000000000" pitchFamily="65" charset="-120"/>
                <a:ea typeface="標楷體" panose="03000509000000000000" pitchFamily="65" charset="-120"/>
              </a:rPr>
              <a:t>批明：墾字內全年配納口糧租粟一十石正，逐年□□□□該佃□□務要經風乾淨傳齊一處□□請草地主給完單收回，不得挨延少欠，又批為照。</a:t>
            </a:r>
          </a:p>
          <a:p>
            <a:pPr marL="0" indent="0">
              <a:lnSpc>
                <a:spcPts val="1500"/>
              </a:lnSpc>
              <a:spcBef>
                <a:spcPts val="0"/>
              </a:spcBef>
              <a:buNone/>
            </a:pPr>
            <a:r>
              <a:rPr lang="zh-TW" altLang="en-US" sz="2000" dirty="0">
                <a:latin typeface="標楷體" panose="03000509000000000000" pitchFamily="65" charset="-120"/>
                <a:ea typeface="標楷體" panose="03000509000000000000" pitchFamily="65" charset="-120"/>
              </a:rPr>
              <a:t>批明：字內□改踏□，批明為照。</a:t>
            </a:r>
          </a:p>
          <a:p>
            <a:pPr marL="0" indent="0">
              <a:lnSpc>
                <a:spcPts val="1500"/>
              </a:lnSpc>
              <a:spcBef>
                <a:spcPts val="0"/>
              </a:spcBef>
              <a:buNone/>
            </a:pPr>
            <a:r>
              <a:rPr lang="zh-TW" altLang="en-US" sz="2000" dirty="0">
                <a:latin typeface="標楷體" panose="03000509000000000000" pitchFamily="65" charset="-120"/>
                <a:ea typeface="標楷體" panose="03000509000000000000" pitchFamily="65" charset="-120"/>
              </a:rPr>
              <a:t>依口代書人　鄭王賓</a:t>
            </a:r>
          </a:p>
          <a:p>
            <a:pPr marL="0" indent="0">
              <a:lnSpc>
                <a:spcPts val="1500"/>
              </a:lnSpc>
              <a:spcBef>
                <a:spcPts val="0"/>
              </a:spcBef>
              <a:buNone/>
            </a:pPr>
            <a:r>
              <a:rPr lang="zh-TW" altLang="en-US" sz="2000" dirty="0">
                <a:latin typeface="標楷體" panose="03000509000000000000" pitchFamily="65" charset="-120"/>
                <a:ea typeface="標楷體" panose="03000509000000000000" pitchFamily="65" charset="-120"/>
              </a:rPr>
              <a:t>場見　烏牛欄社番目（理番分府給烏牛欄社土目潘□□行記）</a:t>
            </a:r>
            <a:endParaRPr lang="en-US" altLang="zh-TW" sz="2000" dirty="0">
              <a:latin typeface="標楷體" panose="03000509000000000000" pitchFamily="65" charset="-120"/>
              <a:ea typeface="標楷體" panose="03000509000000000000" pitchFamily="65" charset="-120"/>
            </a:endParaRPr>
          </a:p>
          <a:p>
            <a:pPr marL="0" indent="0">
              <a:lnSpc>
                <a:spcPts val="1500"/>
              </a:lnSpc>
              <a:spcBef>
                <a:spcPts val="0"/>
              </a:spcBef>
              <a:buNone/>
            </a:pPr>
            <a:r>
              <a:rPr lang="zh-TW" altLang="en-US" sz="2000" dirty="0">
                <a:latin typeface="標楷體" panose="03000509000000000000" pitchFamily="65" charset="-120"/>
                <a:ea typeface="標楷體" panose="03000509000000000000" pitchFamily="65" charset="-120"/>
              </a:rPr>
              <a:t>為中人　北投番親田本、日北番親潘八世里</a:t>
            </a:r>
          </a:p>
          <a:p>
            <a:pPr marL="0" indent="0">
              <a:lnSpc>
                <a:spcPts val="1500"/>
              </a:lnSpc>
              <a:spcBef>
                <a:spcPts val="0"/>
              </a:spcBef>
              <a:buNone/>
            </a:pPr>
            <a:r>
              <a:rPr lang="zh-TW" altLang="en-US" sz="2000" dirty="0">
                <a:latin typeface="標楷體" panose="03000509000000000000" pitchFamily="65" charset="-120"/>
                <a:ea typeface="標楷體" panose="03000509000000000000" pitchFamily="65" charset="-120"/>
              </a:rPr>
              <a:t>同治壬申十一年三月　　日給付開墾埔地永耕字眉社草地主汝麼（手摹）、肉允（指印）</a:t>
            </a:r>
          </a:p>
          <a:p>
            <a:pPr marL="0" indent="0">
              <a:lnSpc>
                <a:spcPts val="2000"/>
              </a:lnSpc>
              <a:spcBef>
                <a:spcPts val="600"/>
              </a:spcBef>
              <a:buNone/>
            </a:pPr>
            <a:endParaRPr lang="zh-TW" altLang="en-US" sz="20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593070519"/>
      </p:ext>
    </p:extLst>
  </p:cSld>
  <p:clrMapOvr>
    <a:overrideClrMapping bg1="lt1" tx1="dk1" bg2="lt2" tx2="dk2" accent1="accent1" accent2="accent2" accent3="accent3" accent4="accent4" accent5="accent5" accent6="accent6" hlink="hlink" folHlink="folHlink"/>
  </p:clrMapOvr>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內容版面配置區 2"/>
          <p:cNvSpPr>
            <a:spLocks noGrp="1"/>
          </p:cNvSpPr>
          <p:nvPr>
            <p:ph idx="1"/>
          </p:nvPr>
        </p:nvSpPr>
        <p:spPr>
          <a:xfrm>
            <a:off x="539552" y="260648"/>
            <a:ext cx="8568952" cy="6480720"/>
          </a:xfrm>
        </p:spPr>
        <p:txBody>
          <a:bodyPr/>
          <a:lstStyle/>
          <a:p>
            <a:pPr marL="0" indent="0">
              <a:lnSpc>
                <a:spcPts val="3200"/>
              </a:lnSpc>
              <a:spcBef>
                <a:spcPts val="600"/>
              </a:spcBef>
              <a:buNone/>
            </a:pPr>
            <a:r>
              <a:rPr lang="zh-TW" altLang="en-US" sz="2800" dirty="0"/>
              <a:t>「南北兩隘」爭鬥</a:t>
            </a:r>
            <a:endParaRPr lang="en-US" altLang="zh-TW" sz="2800" dirty="0"/>
          </a:p>
          <a:p>
            <a:pPr marL="400050" lvl="1" indent="0">
              <a:lnSpc>
                <a:spcPts val="3200"/>
              </a:lnSpc>
              <a:spcBef>
                <a:spcPts val="600"/>
              </a:spcBef>
              <a:buNone/>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道光二十九年</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1849</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因羅通事（羅良）死亡，乃舉移住之北投（原譯文誤為：移住北投之）番人巫春榮承襲其職。巫通事較諸前羅通事，缺乏裁斷之資質，且為人有欠公允，又有偏袒自己北投番社之嫌疑，弊情甚多，而且苟且不負責任，故遭其他番社糾彈，紛爭不絕。結果，自然形成兩股黨羽。</a:t>
            </a:r>
            <a:r>
              <a:rPr lang="zh-TW" altLang="en-US"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南投、北投兩番稱南番</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頂九、下九、大肚三番稱北番</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，各執一方，不相上下。（平埔蕃調查書：</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43</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400" dirty="0">
              <a:latin typeface="Times New Roman" panose="02020603050405020304" pitchFamily="18" charset="0"/>
              <a:cs typeface="Times New Roman" panose="02020603050405020304" pitchFamily="18" charset="0"/>
            </a:endParaRPr>
          </a:p>
          <a:p>
            <a:pPr marL="0" indent="0">
              <a:lnSpc>
                <a:spcPts val="3200"/>
              </a:lnSpc>
              <a:spcBef>
                <a:spcPts val="600"/>
              </a:spcBef>
              <a:buNone/>
            </a:pPr>
            <a:r>
              <a:rPr lang="en-US" altLang="zh-TW" sz="2400" dirty="0">
                <a:latin typeface="Times New Roman" panose="02020603050405020304" pitchFamily="18" charset="0"/>
                <a:cs typeface="Times New Roman" panose="02020603050405020304" pitchFamily="18" charset="0"/>
              </a:rPr>
              <a:t>《</a:t>
            </a:r>
            <a:r>
              <a:rPr lang="zh-TW" altLang="en-US" sz="2400" dirty="0">
                <a:latin typeface="Times New Roman" panose="02020603050405020304" pitchFamily="18" charset="0"/>
                <a:cs typeface="Times New Roman" panose="02020603050405020304" pitchFamily="18" charset="0"/>
              </a:rPr>
              <a:t>南投縣革命志稿</a:t>
            </a:r>
            <a:r>
              <a:rPr lang="en-US" altLang="zh-TW" sz="2400" dirty="0">
                <a:latin typeface="Times New Roman" panose="02020603050405020304" pitchFamily="18" charset="0"/>
                <a:cs typeface="Times New Roman" panose="02020603050405020304" pitchFamily="18" charset="0"/>
              </a:rPr>
              <a:t>》</a:t>
            </a:r>
            <a:r>
              <a:rPr lang="zh-TW" altLang="en-US" sz="2400" dirty="0">
                <a:latin typeface="Times New Roman" panose="02020603050405020304" pitchFamily="18" charset="0"/>
                <a:cs typeface="Times New Roman" panose="02020603050405020304" pitchFamily="18" charset="0"/>
              </a:rPr>
              <a:t>裡劉枝萬田野採訪則記載：「</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埔里平埔族以眉溪為界，分成南北兩集團，北方以牛眠山庄</a:t>
            </a:r>
            <a:r>
              <a:rPr lang="zh-TW" altLang="en-US"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巴則海</a:t>
            </a:r>
            <a:r>
              <a:rPr lang="en-US" altLang="zh-TW"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2400" dirty="0" err="1">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Pazeh</a:t>
            </a:r>
            <a:r>
              <a:rPr lang="en-US" altLang="zh-TW"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族潘阿四老</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為首，南方以枇杷城庄</a:t>
            </a:r>
            <a:r>
              <a:rPr lang="en-US" altLang="zh-TW" sz="2400" dirty="0" err="1">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Arikun</a:t>
            </a:r>
            <a:r>
              <a:rPr lang="en-US" altLang="zh-TW"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按：即阿里昆</a:t>
            </a:r>
            <a:r>
              <a:rPr lang="en-US" altLang="zh-TW"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部族巫春榮</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為首，由於戴亂餘波，漸成隙端，不能和平相處</a:t>
            </a:r>
            <a:r>
              <a:rPr lang="zh-TW" altLang="en-US" sz="2400" dirty="0">
                <a:latin typeface="Times New Roman" panose="02020603050405020304" pitchFamily="18" charset="0"/>
                <a:cs typeface="Times New Roman" panose="02020603050405020304" pitchFamily="18" charset="0"/>
              </a:rPr>
              <a:t>」，演變成「</a:t>
            </a:r>
            <a:r>
              <a:rPr lang="zh-TW" altLang="en-US"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平埔族分類械鬥</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之南北抗爭（俗稱</a:t>
            </a:r>
            <a:r>
              <a:rPr lang="zh-TW" altLang="en-US"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南北拼</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）局面</a:t>
            </a:r>
            <a:r>
              <a:rPr lang="zh-TW" altLang="en-US" sz="2400" dirty="0">
                <a:latin typeface="Times New Roman" panose="02020603050405020304" pitchFamily="18" charset="0"/>
                <a:cs typeface="Times New Roman" panose="02020603050405020304" pitchFamily="18" charset="0"/>
              </a:rPr>
              <a:t>」（劉枝萬</a:t>
            </a:r>
            <a:r>
              <a:rPr lang="en-US" altLang="zh-TW" sz="2400" dirty="0">
                <a:latin typeface="Times New Roman" panose="02020603050405020304" pitchFamily="18" charset="0"/>
                <a:cs typeface="Times New Roman" panose="02020603050405020304" pitchFamily="18" charset="0"/>
              </a:rPr>
              <a:t>1959</a:t>
            </a:r>
            <a:r>
              <a:rPr lang="zh-TW" altLang="en-US" sz="2400" dirty="0">
                <a:latin typeface="Times New Roman" panose="02020603050405020304" pitchFamily="18" charset="0"/>
                <a:cs typeface="Times New Roman" panose="02020603050405020304" pitchFamily="18" charset="0"/>
              </a:rPr>
              <a:t>：</a:t>
            </a:r>
            <a:r>
              <a:rPr lang="en-US" altLang="zh-TW" sz="2400" dirty="0">
                <a:latin typeface="Times New Roman" panose="02020603050405020304" pitchFamily="18" charset="0"/>
                <a:cs typeface="Times New Roman" panose="02020603050405020304" pitchFamily="18" charset="0"/>
              </a:rPr>
              <a:t>64</a:t>
            </a:r>
            <a:r>
              <a:rPr lang="zh-TW" altLang="en-US" sz="2400" dirty="0">
                <a:latin typeface="Times New Roman" panose="02020603050405020304" pitchFamily="18" charset="0"/>
                <a:cs typeface="Times New Roman" panose="02020603050405020304" pitchFamily="18" charset="0"/>
              </a:rPr>
              <a:t>）。</a:t>
            </a:r>
            <a:endParaRPr lang="en-US" altLang="zh-TW"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8705895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PT範本--三層制">
  <a:themeElements>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PT範本--三層制">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範本--三層制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範本--三層制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範本--三層制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範本--三層制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範本--三層制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範本--三層制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範本--三層制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T範本--三層制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T範本--三層制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T範本--三層制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T範本--三層制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預設簡報設計">
  <a:themeElements>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預設簡報設計">
  <a:themeElements>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預設簡報設計">
  <a:themeElements>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預設簡報設計">
  <a:themeElements>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預設簡報設計">
  <a:themeElements>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預設簡報設計">
  <a:themeElements>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PPT範本--三層制">
  <a:themeElements>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PT範本--三層制">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範本--三層制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範本--三層制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範本--三層制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範本--三層制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範本--三層制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範本--三層制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範本--三層制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T範本--三層制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T範本--三層制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T範本--三層制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T範本--三層制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7.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8.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9.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0.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1.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2.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3.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4.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5.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6.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7.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8.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9.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0.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1.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2.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3.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4.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5.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6.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7.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8.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9.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0.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1.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2.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3.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4.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5.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6.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7.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8.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9.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0.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1.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2.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3.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4.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5.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6.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7.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8.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9.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0.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1.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2.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3.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4.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5.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6.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23347</TotalTime>
  <Words>25358</Words>
  <Application>Microsoft Office PowerPoint</Application>
  <PresentationFormat>如螢幕大小 (4:3)</PresentationFormat>
  <Paragraphs>744</Paragraphs>
  <Slides>119</Slides>
  <Notes>7</Notes>
  <HiddenSlides>0</HiddenSlides>
  <MMClips>0</MMClips>
  <ScaleCrop>false</ScaleCrop>
  <HeadingPairs>
    <vt:vector size="6" baseType="variant">
      <vt:variant>
        <vt:lpstr>使用字型</vt:lpstr>
      </vt:variant>
      <vt:variant>
        <vt:i4>7</vt:i4>
      </vt:variant>
      <vt:variant>
        <vt:lpstr>佈景主題</vt:lpstr>
      </vt:variant>
      <vt:variant>
        <vt:i4>8</vt:i4>
      </vt:variant>
      <vt:variant>
        <vt:lpstr>投影片標題</vt:lpstr>
      </vt:variant>
      <vt:variant>
        <vt:i4>119</vt:i4>
      </vt:variant>
    </vt:vector>
  </HeadingPairs>
  <TitlesOfParts>
    <vt:vector size="134" baseType="lpstr">
      <vt:lpstr>華康仿宋體W6</vt:lpstr>
      <vt:lpstr>華康仿宋體W6(P)</vt:lpstr>
      <vt:lpstr>新細明體</vt:lpstr>
      <vt:lpstr>標楷體</vt:lpstr>
      <vt:lpstr>Arial</vt:lpstr>
      <vt:lpstr>Calibri</vt:lpstr>
      <vt:lpstr>Times New Roman</vt:lpstr>
      <vt:lpstr>PPT範本--三層制</vt:lpstr>
      <vt:lpstr>1_預設簡報設計</vt:lpstr>
      <vt:lpstr>2_預設簡報設計</vt:lpstr>
      <vt:lpstr>3_預設簡報設計</vt:lpstr>
      <vt:lpstr>5_預設簡報設計</vt:lpstr>
      <vt:lpstr>8_預設簡報設計</vt:lpstr>
      <vt:lpstr>4_預設簡報設計</vt:lpstr>
      <vt:lpstr>1_PPT範本--三層制</vt:lpstr>
      <vt:lpstr>平埔族埔里大流亡： 清代中部熟番的第二次集體出走</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結束 敬請指正</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界外私墾與岸裡地域土牛界外保留區的進入和開墾 </dc:title>
  <dc:creator>r419-130</dc:creator>
  <cp:lastModifiedBy>ka</cp:lastModifiedBy>
  <cp:revision>959</cp:revision>
  <cp:lastPrinted>2014-11-27T11:15:07Z</cp:lastPrinted>
  <dcterms:created xsi:type="dcterms:W3CDTF">2011-09-22T01:16:49Z</dcterms:created>
  <dcterms:modified xsi:type="dcterms:W3CDTF">2025-07-03T04:03:09Z</dcterms:modified>
</cp:coreProperties>
</file>