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0" autoAdjust="0"/>
    <p:restoredTop sz="95814" autoAdjust="0"/>
  </p:normalViewPr>
  <p:slideViewPr>
    <p:cSldViewPr>
      <p:cViewPr varScale="1">
        <p:scale>
          <a:sx n="111" d="100"/>
          <a:sy n="111" d="100"/>
        </p:scale>
        <p:origin x="6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89C93-50C4-4AFC-8006-C7510521FC3E}" type="datetimeFigureOut">
              <a:rPr lang="zh-TW" altLang="en-US" smtClean="0"/>
              <a:t>2023/2/2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63D24-DCF0-49D5-9A32-9EC60F5EBC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284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63D24-DCF0-49D5-9A32-9EC60F5EBCDF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4217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63D24-DCF0-49D5-9A32-9EC60F5EBCD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3224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63D24-DCF0-49D5-9A32-9EC60F5EBCDF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9225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63D24-DCF0-49D5-9A32-9EC60F5EBCDF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6278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63D24-DCF0-49D5-9A32-9EC60F5EBCDF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4400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63D24-DCF0-49D5-9A32-9EC60F5EBCDF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1304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63D24-DCF0-49D5-9A32-9EC60F5EBCDF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547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63D24-DCF0-49D5-9A32-9EC60F5EBCDF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2799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B682-9D6D-4863-A22C-5C1E72209BB9}" type="datetime1">
              <a:rPr lang="zh-TW" altLang="en-US" smtClean="0"/>
              <a:t>2023/2/2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9B6B-E786-4990-8B23-51EC08C3F19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5C86-3B5B-4A1B-BF79-8B02718FF899}" type="datetime1">
              <a:rPr lang="zh-TW" altLang="en-US" smtClean="0"/>
              <a:t>2023/2/2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9B6B-E786-4990-8B23-51EC08C3F1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3648-947C-487D-8D3C-6E1215114983}" type="datetime1">
              <a:rPr lang="zh-TW" altLang="en-US" smtClean="0"/>
              <a:t>2023/2/2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9B6B-E786-4990-8B23-51EC08C3F1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AD0ED-4943-4E3D-8DF0-8839935F8D9F}" type="datetime1">
              <a:rPr lang="zh-TW" altLang="en-US" smtClean="0"/>
              <a:t>2023/2/2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9B6B-E786-4990-8B23-51EC08C3F1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26AD-4E47-479E-8CC8-9D752F096788}" type="datetime1">
              <a:rPr lang="zh-TW" altLang="en-US" smtClean="0"/>
              <a:t>2023/2/2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9B6B-E786-4990-8B23-51EC08C3F19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AC4-377B-400C-83B2-E73CAE30D476}" type="datetime1">
              <a:rPr lang="zh-TW" altLang="en-US" smtClean="0"/>
              <a:t>2023/2/2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9B6B-E786-4990-8B23-51EC08C3F1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76B6-A679-4BC6-80A9-2E22BEB8750B}" type="datetime1">
              <a:rPr lang="zh-TW" altLang="en-US" smtClean="0"/>
              <a:t>2023/2/2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9B6B-E786-4990-8B23-51EC08C3F1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8999-18C4-431E-98A2-F3707737AE95}" type="datetime1">
              <a:rPr lang="zh-TW" altLang="en-US" smtClean="0"/>
              <a:t>2023/2/2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9B6B-E786-4990-8B23-51EC08C3F1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83F5-74EB-4394-B6A1-14C2A228264C}" type="datetime1">
              <a:rPr lang="zh-TW" altLang="en-US" smtClean="0"/>
              <a:t>2023/2/2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9B6B-E786-4990-8B23-51EC08C3F19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17E5-8AB0-4AAF-9117-54373E77DE7C}" type="datetime1">
              <a:rPr lang="zh-TW" altLang="en-US" smtClean="0"/>
              <a:t>2023/2/2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9B6B-E786-4990-8B23-51EC08C3F1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876C-AE1D-40D8-95EE-BF85DF2406FA}" type="datetime1">
              <a:rPr lang="zh-TW" altLang="en-US" smtClean="0"/>
              <a:t>2023/2/2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9B6B-E786-4990-8B23-51EC08C3F19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/>
            </a:gs>
            <a:gs pos="100000">
              <a:srgbClr val="9CB86E"/>
            </a:gs>
            <a:gs pos="100000">
              <a:schemeClr val="accent4">
                <a:lumMod val="20000"/>
                <a:lumOff val="8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76FFDB-018F-4AC0-9769-65FCDDD04E09}" type="datetime1">
              <a:rPr lang="zh-TW" altLang="en-US" smtClean="0"/>
              <a:t>2023/2/2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07E9B6B-E786-4990-8B23-51EC08C3F19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/>
            </a:gs>
            <a:gs pos="99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2780928"/>
            <a:ext cx="6976864" cy="1368152"/>
          </a:xfrm>
        </p:spPr>
        <p:txBody>
          <a:bodyPr>
            <a:normAutofit/>
          </a:bodyPr>
          <a:lstStyle/>
          <a:p>
            <a:pPr algn="ctr"/>
            <a:r>
              <a:rPr kumimoji="1" lang="zh-TW" altLang="en-US" sz="4800" kern="0" dirty="0">
                <a:solidFill>
                  <a:srgbClr val="000000"/>
                </a:solidFill>
                <a:latin typeface="Arial"/>
                <a:ea typeface="華康中黑體" pitchFamily="49" charset="-120"/>
              </a:rPr>
              <a:t>找尋</a:t>
            </a:r>
            <a:r>
              <a:rPr kumimoji="1" lang="zh-TW" altLang="en-US" sz="4800" kern="0" dirty="0">
                <a:solidFill>
                  <a:srgbClr val="000000"/>
                </a:solidFill>
                <a:latin typeface="Arial"/>
                <a:ea typeface="華康中黑體" pitchFamily="49" charset="-120"/>
                <a:cs typeface="+mj-cs"/>
              </a:rPr>
              <a:t>土牛溝</a:t>
            </a:r>
            <a:endParaRPr lang="zh-TW" altLang="en-US" sz="4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07704" y="4725144"/>
            <a:ext cx="6400800" cy="1151483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>
              <a:lnSpc>
                <a:spcPct val="150000"/>
              </a:lnSpc>
            </a:pPr>
            <a:r>
              <a:rPr lang="zh-TW" altLang="en-US" sz="2400" dirty="0">
                <a:ea typeface="華康細黑體" pitchFamily="49" charset="-120"/>
              </a:rPr>
              <a:t>柯志明、陳兆勇</a:t>
            </a:r>
            <a:br>
              <a:rPr lang="zh-TW" altLang="en-US" sz="2400" dirty="0"/>
            </a:br>
            <a:r>
              <a:rPr lang="en-US" altLang="zh-TW" sz="2400" dirty="0">
                <a:latin typeface="Times New Roman" pitchFamily="18" charset="0"/>
              </a:rPr>
              <a:t>2023/02/03</a:t>
            </a:r>
            <a:r>
              <a:rPr lang="zh-TW" altLang="en-US" sz="2400" dirty="0"/>
              <a:t>，中研院社會所週五演講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853437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方法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zh-TW" altLang="zh-TW" dirty="0"/>
              <a:t>施添福老師的方法：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02336" lvl="1" indent="0">
              <a:buNone/>
            </a:pP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實地踏查、訪問，佐以古文書資料，判定土牛溝位置，然後在地圖上定位。以「臺灣堡圖」為主要工具。</a:t>
            </a:r>
            <a:endParaRPr lang="en-US" altLang="zh-TW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02336" lvl="1" indent="0">
              <a:buNone/>
            </a:pP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堡圖：經緯度定位，日治初期的地名、街庄界土地利用和地貌等。比例尺</a:t>
            </a: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1:20000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。圖幅約</a:t>
            </a: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45cmX63cm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。（圖片：堡圖</a:t>
            </a: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145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02336" lvl="1" indent="0">
              <a:buNone/>
            </a:pP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1989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年時，遠流版的複製堡圖尚未出版，也沒有</a:t>
            </a: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GIS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軟體可用。施老師需自行將堡圖縮小影印、拼接，再於其上標示實地調查結果，最終繪製成三個人文地理區圖，這是高難度的工作。（</a:t>
            </a: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QGIS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：高獅路案例）</a:t>
            </a:r>
            <a:endParaRPr lang="en-US" altLang="zh-TW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9B6B-E786-4990-8B23-51EC08C3F198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35496" y="2348880"/>
            <a:ext cx="10081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>
                <a:solidFill>
                  <a:schemeClr val="accent3">
                    <a:lumMod val="75000"/>
                  </a:schemeClr>
                </a:solidFill>
              </a:rPr>
              <a:t>方法</a:t>
            </a:r>
            <a:endParaRPr lang="en-US" altLang="zh-TW" sz="1200" dirty="0">
              <a:solidFill>
                <a:schemeClr val="accent3">
                  <a:lumMod val="75000"/>
                </a:schemeClr>
              </a:solidFill>
            </a:endParaRPr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/>
              <a:t>實作</a:t>
            </a: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/>
              <a:t>印證</a:t>
            </a: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/>
              <a:t>影像圖資</a:t>
            </a: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en-US" altLang="zh-TW" sz="1200" dirty="0"/>
              <a:t>KML</a:t>
            </a:r>
            <a:r>
              <a:rPr lang="zh-TW" altLang="en-US" sz="1200" dirty="0"/>
              <a:t>檔</a:t>
            </a:r>
            <a:endParaRPr lang="en-US" altLang="zh-TW" sz="1200" dirty="0"/>
          </a:p>
        </p:txBody>
      </p:sp>
    </p:spTree>
    <p:extLst>
      <p:ext uri="{BB962C8B-B14F-4D97-AF65-F5344CB8AC3E}">
        <p14:creationId xmlns:p14="http://schemas.microsoft.com/office/powerpoint/2010/main" val="3814603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方法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zh-TW" altLang="en-US" dirty="0"/>
              <a:t>我們</a:t>
            </a:r>
            <a:r>
              <a:rPr lang="zh-TW" altLang="zh-TW" dirty="0"/>
              <a:t>的方法：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02336" lvl="1" indent="0">
              <a:buNone/>
            </a:pP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主要利用「</a:t>
            </a: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160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磅地籍藍晒圖」。依據「紅藍線圖」上的資訊，佐以古文書和其他圖資，研判後將土牛溝定位在地籍圖上。</a:t>
            </a:r>
            <a:endParaRPr lang="en-US" altLang="zh-TW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02336" lvl="1" indent="0">
              <a:buNone/>
            </a:pP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在地圖上劃出土牛溝後，再透過影像（包括</a:t>
            </a: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google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「街景」、影像圖資）和實地來印證。</a:t>
            </a:r>
            <a:endParaRPr lang="en-US" altLang="zh-TW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02336" lvl="1" indent="0">
              <a:buNone/>
            </a:pPr>
            <a:endParaRPr lang="en-US" altLang="zh-TW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02336" lvl="1" indent="0">
              <a:buNone/>
            </a:pP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倒過來的作法：先畫地圖，再實地印證</a:t>
            </a:r>
            <a:endParaRPr lang="en-US" altLang="zh-TW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9B6B-E786-4990-8B23-51EC08C3F198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35496" y="2348880"/>
            <a:ext cx="10081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>
                <a:solidFill>
                  <a:schemeClr val="accent3">
                    <a:lumMod val="75000"/>
                  </a:schemeClr>
                </a:solidFill>
              </a:rPr>
              <a:t>方法</a:t>
            </a:r>
            <a:endParaRPr lang="en-US" altLang="zh-TW" sz="1200" dirty="0">
              <a:solidFill>
                <a:schemeClr val="accent3">
                  <a:lumMod val="75000"/>
                </a:schemeClr>
              </a:solidFill>
            </a:endParaRPr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/>
              <a:t>實作</a:t>
            </a: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/>
              <a:t>印證</a:t>
            </a: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/>
              <a:t>影像圖資</a:t>
            </a: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en-US" altLang="zh-TW" sz="1200" dirty="0"/>
              <a:t>KML</a:t>
            </a:r>
            <a:r>
              <a:rPr lang="zh-TW" altLang="en-US" sz="1200" dirty="0"/>
              <a:t>檔</a:t>
            </a:r>
            <a:endParaRPr lang="en-US" altLang="zh-TW" sz="1200" dirty="0"/>
          </a:p>
        </p:txBody>
      </p:sp>
    </p:spTree>
    <p:extLst>
      <p:ext uri="{BB962C8B-B14F-4D97-AF65-F5344CB8AC3E}">
        <p14:creationId xmlns:p14="http://schemas.microsoft.com/office/powerpoint/2010/main" val="3078936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簡介地籍藍晒圖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1950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年底省府提出整理地籍計畫，在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1951-1952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將全臺各縣市地政單位所存地籍圖進行描繪，藍晒複製，共晒製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份。其中一份以較厚的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160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磅道林紙晒製，存放地政局勘測總隊以作為原始依據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，因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未經業務使用，保留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1952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年時晒圖時的地籍原貌。大約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2008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年，中研院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GIS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中心和內政部國土測繪中心合作掃描這批圖資。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地籍藍晒圖：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地籍座標定位，土地的經界、地目、地號。比例尺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1:1200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。圖幅約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60cmX75cm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。（圖片：地籍藍晒圖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張）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9B6B-E786-4990-8B23-51EC08C3F198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35496" y="2348880"/>
            <a:ext cx="10081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>
                <a:solidFill>
                  <a:schemeClr val="accent3">
                    <a:lumMod val="75000"/>
                  </a:schemeClr>
                </a:solidFill>
              </a:rPr>
              <a:t>方法</a:t>
            </a:r>
            <a:endParaRPr lang="en-US" altLang="zh-TW" sz="1200" dirty="0">
              <a:solidFill>
                <a:schemeClr val="accent3">
                  <a:lumMod val="75000"/>
                </a:schemeClr>
              </a:solidFill>
            </a:endParaRPr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/>
              <a:t>實作</a:t>
            </a: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/>
              <a:t>印證</a:t>
            </a: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/>
              <a:t>影像圖資</a:t>
            </a: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en-US" altLang="zh-TW" sz="1200" dirty="0"/>
              <a:t>KML</a:t>
            </a:r>
            <a:r>
              <a:rPr lang="zh-TW" altLang="en-US" sz="1200" dirty="0"/>
              <a:t>檔</a:t>
            </a:r>
            <a:endParaRPr lang="en-US" altLang="zh-TW" sz="1200" dirty="0"/>
          </a:p>
        </p:txBody>
      </p:sp>
    </p:spTree>
    <p:extLst>
      <p:ext uri="{BB962C8B-B14F-4D97-AF65-F5344CB8AC3E}">
        <p14:creationId xmlns:p14="http://schemas.microsoft.com/office/powerpoint/2010/main" val="4017922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604867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很幸運，我們向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GIS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中心申請到研究相關地區的數位檔，經裁切定位，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即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可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GIS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使用。不過這是很龐大的資料，要大範圍進行定位是大工程，我們難以執行，之前只有在翁仔社的研究中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曾利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用少數的地籍藍晒圖。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2016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，學者發掘中國蘭州西北師範大學的紅藍線圖。之後柯老師整理出該圖內藍線界有挑挖土牛溝的段落之坐落與長度。這讓判定土牛溝位置涉及的地區範圍和地籍藍晒圖的數量明顯縮減，利用地籍圖來判定土牛溝的位置成為高度可行的方案。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2017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年為了準備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熟番與奸民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書中的地圖，我們開始這項工作，其結果就是這篇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考釋土牛溝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裡的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段土牛溝。</a:t>
            </a:r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9B6B-E786-4990-8B23-51EC08C3F198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35496" y="2348880"/>
            <a:ext cx="10081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>
                <a:solidFill>
                  <a:schemeClr val="accent3">
                    <a:lumMod val="75000"/>
                  </a:schemeClr>
                </a:solidFill>
              </a:rPr>
              <a:t>方法</a:t>
            </a:r>
            <a:endParaRPr lang="en-US" altLang="zh-TW" sz="1200" dirty="0">
              <a:solidFill>
                <a:schemeClr val="accent3">
                  <a:lumMod val="75000"/>
                </a:schemeClr>
              </a:solidFill>
            </a:endParaRPr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/>
              <a:t>實作</a:t>
            </a: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/>
              <a:t>印證</a:t>
            </a: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/>
              <a:t>影像圖資</a:t>
            </a: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en-US" altLang="zh-TW" sz="1200" dirty="0"/>
              <a:t>KML</a:t>
            </a:r>
            <a:r>
              <a:rPr lang="zh-TW" altLang="en-US" sz="1200" dirty="0"/>
              <a:t>檔</a:t>
            </a:r>
            <a:endParaRPr lang="en-US" altLang="zh-TW" sz="1200" dirty="0"/>
          </a:p>
        </p:txBody>
      </p:sp>
    </p:spTree>
    <p:extLst>
      <p:ext uri="{BB962C8B-B14F-4D97-AF65-F5344CB8AC3E}">
        <p14:creationId xmlns:p14="http://schemas.microsoft.com/office/powerpoint/2010/main" val="2371256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實作：找出「間隙地」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zh-TW" altLang="zh-TW" dirty="0"/>
              <a:t>以「南興庄尾到尖山腳」段為例：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02336" lvl="1" indent="0">
              <a:buNone/>
            </a:pP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殘存的土牛溝，或其演變成的灌溉溝渠、旱溝、小路等，通常會在地籍藍晒圖上形成無主「間隙地」。</a:t>
            </a:r>
            <a:endParaRPr lang="en-US" altLang="zh-TW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02336" lvl="1" indent="0">
              <a:buNone/>
            </a:pP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不過，地籍藍晒圖上還有其他成因的間隙地（如道路、灌溉溝渠）。判定土牛溝經常要綜合各種資訊（如寬度、走向、距離等），排除不合理的間隙地，才能找出最有可能的土牛溝「間隙地」。</a:t>
            </a:r>
            <a:endParaRPr lang="en-US" altLang="zh-TW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02336" lvl="1" indent="0">
              <a:buNone/>
            </a:pP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QGIS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：「南興庄」附近）</a:t>
            </a:r>
            <a:endParaRPr lang="en-US" altLang="zh-TW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9B6B-E786-4990-8B23-51EC08C3F198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35496" y="2348880"/>
            <a:ext cx="10081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/>
              <a:t>方法</a:t>
            </a: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>
                <a:solidFill>
                  <a:srgbClr val="922223"/>
                </a:solidFill>
              </a:rPr>
              <a:t>實作</a:t>
            </a:r>
            <a:endParaRPr lang="en-US" altLang="zh-TW" sz="1200" dirty="0">
              <a:solidFill>
                <a:srgbClr val="922223"/>
              </a:solidFill>
            </a:endParaRPr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/>
              <a:t>印證</a:t>
            </a: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/>
              <a:t>影像圖資</a:t>
            </a: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en-US" altLang="zh-TW" sz="1200" dirty="0"/>
              <a:t>KML</a:t>
            </a:r>
            <a:r>
              <a:rPr lang="zh-TW" altLang="en-US" sz="1200" dirty="0"/>
              <a:t>檔</a:t>
            </a:r>
            <a:endParaRPr lang="en-US" altLang="zh-TW" sz="1200" dirty="0"/>
          </a:p>
        </p:txBody>
      </p:sp>
    </p:spTree>
    <p:extLst>
      <p:ext uri="{BB962C8B-B14F-4D97-AF65-F5344CB8AC3E}">
        <p14:creationId xmlns:p14="http://schemas.microsoft.com/office/powerpoint/2010/main" val="3364298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印證：重尋施添福老師的足跡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/>
          </a:bodyPr>
          <a:lstStyle/>
          <a:p>
            <a:pPr marL="128016" indent="0">
              <a:buNone/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如果我們判定的土牛溝是正確的，那應該可以按圖索驥，在實地找到一些土牛溝殘跡。且我們判定的土牛溝和施添福老師的實地踏查是否相符？尤其是：能否藉此找到施老師當年特地佇足拍照的地點？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28016" indent="0">
              <a:buNone/>
            </a:pP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A.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利用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google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的街景等資源</a:t>
            </a:r>
          </a:p>
          <a:p>
            <a:pPr marL="859536" lvl="3" indent="-45720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QGIS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google maps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街景：石店仔附近，鄉間小路（施添福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2001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圖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859536" lvl="3" indent="-45720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QGIS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google earth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街景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&amp;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歷史圖像：老飯店附近，消失的菜圃與樓房（施添福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2001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圖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）。</a:t>
            </a:r>
          </a:p>
          <a:p>
            <a:pPr marL="128016" indent="0">
              <a:buNone/>
            </a:pP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B.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實地重訪</a:t>
            </a:r>
          </a:p>
          <a:p>
            <a:pPr marL="128016" indent="0">
              <a:buNone/>
            </a:pPr>
            <a:endParaRPr lang="zh-TW" altLang="en-US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28016" indent="0">
              <a:buNone/>
            </a:pP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9B6B-E786-4990-8B23-51EC08C3F198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35496" y="2348880"/>
            <a:ext cx="10081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/>
              <a:t>方法</a:t>
            </a: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/>
              <a:t>實作</a:t>
            </a: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>
                <a:solidFill>
                  <a:srgbClr val="922223"/>
                </a:solidFill>
              </a:rPr>
              <a:t>印證</a:t>
            </a:r>
            <a:endParaRPr lang="en-US" altLang="zh-TW" sz="1200" dirty="0">
              <a:solidFill>
                <a:srgbClr val="922223"/>
              </a:solidFill>
            </a:endParaRPr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/>
              <a:t>影像圖資</a:t>
            </a: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en-US" altLang="zh-TW" sz="1200" dirty="0"/>
              <a:t>KML</a:t>
            </a:r>
            <a:r>
              <a:rPr lang="zh-TW" altLang="en-US" sz="1200" dirty="0"/>
              <a:t>檔</a:t>
            </a:r>
            <a:endParaRPr lang="en-US" altLang="zh-TW" sz="1200" dirty="0"/>
          </a:p>
        </p:txBody>
      </p:sp>
    </p:spTree>
    <p:extLst>
      <p:ext uri="{BB962C8B-B14F-4D97-AF65-F5344CB8AC3E}">
        <p14:creationId xmlns:p14="http://schemas.microsoft.com/office/powerpoint/2010/main" val="2289450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影像圖資：過往的殘跡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/>
          </a:bodyPr>
          <a:lstStyle/>
          <a:p>
            <a:pPr marL="128016" indent="0">
              <a:buNone/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隨著開發過程，土牛溝殘跡日漸湮滅。但早期的影像地圖或許留有較多痕跡。</a:t>
            </a:r>
          </a:p>
          <a:p>
            <a:pPr marL="128016" indent="0">
              <a:buNone/>
            </a:pP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A.1960s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後期的美軍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Corona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衛星圖</a:t>
            </a:r>
          </a:p>
          <a:p>
            <a:pPr marL="859536" lvl="3" indent="-45720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QGIS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：青山二街附近）</a:t>
            </a:r>
          </a:p>
          <a:p>
            <a:pPr marL="128016" indent="0">
              <a:buNone/>
            </a:pP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B.1970s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後期的像片基本圖</a:t>
            </a:r>
          </a:p>
          <a:p>
            <a:pPr marL="859536" lvl="3" indent="-45720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QGIS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：汐止峯仔峙土牛溝）</a:t>
            </a:r>
          </a:p>
          <a:p>
            <a:pPr marL="128016" indent="0">
              <a:buNone/>
            </a:pPr>
            <a:endParaRPr lang="zh-TW" altLang="en-US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28016" indent="0">
              <a:buNone/>
            </a:pP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9B6B-E786-4990-8B23-51EC08C3F198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35496" y="2348880"/>
            <a:ext cx="10081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/>
              <a:t>方法</a:t>
            </a: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/>
              <a:t>實作</a:t>
            </a: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/>
              <a:t>印證</a:t>
            </a: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>
                <a:solidFill>
                  <a:srgbClr val="922223"/>
                </a:solidFill>
              </a:rPr>
              <a:t>影像圖資</a:t>
            </a:r>
            <a:endParaRPr lang="en-US" altLang="zh-TW" sz="1200" dirty="0">
              <a:solidFill>
                <a:srgbClr val="922223"/>
              </a:solidFill>
            </a:endParaRPr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en-US" altLang="zh-TW" sz="1200" dirty="0"/>
              <a:t>KML</a:t>
            </a:r>
            <a:r>
              <a:rPr lang="zh-TW" altLang="en-US" sz="1200" dirty="0"/>
              <a:t>檔</a:t>
            </a:r>
            <a:endParaRPr lang="en-US" altLang="zh-TW" sz="1200" dirty="0"/>
          </a:p>
        </p:txBody>
      </p:sp>
    </p:spTree>
    <p:extLst>
      <p:ext uri="{BB962C8B-B14F-4D97-AF65-F5344CB8AC3E}">
        <p14:creationId xmlns:p14="http://schemas.microsoft.com/office/powerpoint/2010/main" val="1430855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KML</a:t>
            </a:r>
            <a:r>
              <a:rPr lang="zh-TW" altLang="en-US" dirty="0"/>
              <a:t>檔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/>
          </a:bodyPr>
          <a:lstStyle/>
          <a:p>
            <a:pPr marL="128016" indent="0">
              <a:buNone/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如果不想用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GIS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軟體，也可利用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KML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檔，使用簡便。</a:t>
            </a:r>
          </a:p>
          <a:p>
            <a:pPr marL="128016" indent="0">
              <a:buNone/>
            </a:pPr>
            <a:r>
              <a:rPr lang="en-US" altLang="zh-TW" sz="30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A.Google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 Earth</a:t>
            </a:r>
          </a:p>
          <a:p>
            <a:pPr marL="859536" lvl="3" indent="-457200">
              <a:buSzPct val="80000"/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GE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Pro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：可套疊在不同時期的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google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衛星圖）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28016" indent="0">
              <a:buNone/>
            </a:pP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B.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內政部「國土測繪圖資服務雲」</a:t>
            </a:r>
          </a:p>
          <a:p>
            <a:pPr marL="859536" lvl="3" indent="-45720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（瀏覽器：可定位，準度較差汐止峯仔峙土牛溝，可套疊像片基本圖、堡圖等）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28016" indent="0">
              <a:buNone/>
            </a:pP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C.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手機也行</a:t>
            </a:r>
          </a:p>
          <a:p>
            <a:pPr marL="859536" lvl="3" indent="-457200">
              <a:buSzPct val="80000"/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（手機版地圖，可定位，準度較高，可得知堡圖位置）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28016" indent="0">
              <a:buNone/>
            </a:pP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9B6B-E786-4990-8B23-51EC08C3F198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35496" y="2348880"/>
            <a:ext cx="10081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/>
              <a:t>方法</a:t>
            </a: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/>
              <a:t>實作</a:t>
            </a: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/>
              <a:t>印證</a:t>
            </a: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zh-TW" altLang="en-US" sz="1200" dirty="0"/>
              <a:t>影像圖資</a:t>
            </a: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endParaRPr lang="en-US" altLang="zh-TW" sz="1200" dirty="0"/>
          </a:p>
          <a:p>
            <a:pPr marL="171450" indent="-171450">
              <a:buClr>
                <a:schemeClr val="accent5">
                  <a:lumMod val="40000"/>
                  <a:lumOff val="60000"/>
                </a:schemeClr>
              </a:buClr>
              <a:buBlip>
                <a:blip r:embed="rId3"/>
              </a:buBlip>
            </a:pPr>
            <a:r>
              <a:rPr lang="en-US" altLang="zh-TW" sz="1200" dirty="0">
                <a:solidFill>
                  <a:srgbClr val="922223"/>
                </a:solidFill>
              </a:rPr>
              <a:t>KML</a:t>
            </a:r>
            <a:r>
              <a:rPr lang="zh-TW" altLang="en-US" sz="1200" dirty="0">
                <a:solidFill>
                  <a:srgbClr val="922223"/>
                </a:solidFill>
              </a:rPr>
              <a:t>檔</a:t>
            </a:r>
            <a:endParaRPr lang="en-US" altLang="zh-TW" sz="1200" dirty="0">
              <a:solidFill>
                <a:srgbClr val="9222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334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1355</TotalTime>
  <Words>1024</Words>
  <Application>Microsoft Office PowerPoint</Application>
  <PresentationFormat>如螢幕大小 (4:3)</PresentationFormat>
  <Paragraphs>131</Paragraphs>
  <Slides>9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21" baseType="lpstr">
      <vt:lpstr>華康中黑體</vt:lpstr>
      <vt:lpstr>華康細黑體</vt:lpstr>
      <vt:lpstr>微軟正黑體</vt:lpstr>
      <vt:lpstr>新細明體</vt:lpstr>
      <vt:lpstr>標楷體</vt:lpstr>
      <vt:lpstr>Arial</vt:lpstr>
      <vt:lpstr>Calibri</vt:lpstr>
      <vt:lpstr>Gill Sans MT</vt:lpstr>
      <vt:lpstr>Times New Roman</vt:lpstr>
      <vt:lpstr>Verdana</vt:lpstr>
      <vt:lpstr>Wingdings 2</vt:lpstr>
      <vt:lpstr>夏至</vt:lpstr>
      <vt:lpstr>PowerPoint 簡報</vt:lpstr>
      <vt:lpstr>方法</vt:lpstr>
      <vt:lpstr>方法</vt:lpstr>
      <vt:lpstr>簡介地籍藍晒圖</vt:lpstr>
      <vt:lpstr>PowerPoint 簡報</vt:lpstr>
      <vt:lpstr>實作：找出「間隙地」</vt:lpstr>
      <vt:lpstr>印證：重尋施添福老師的足跡</vt:lpstr>
      <vt:lpstr>影像圖資：過往的殘跡</vt:lpstr>
      <vt:lpstr>KML檔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zychen</dc:creator>
  <cp:lastModifiedBy>zychen</cp:lastModifiedBy>
  <cp:revision>65</cp:revision>
  <dcterms:created xsi:type="dcterms:W3CDTF">2018-11-09T08:20:44Z</dcterms:created>
  <dcterms:modified xsi:type="dcterms:W3CDTF">2023-02-02T03:29:35Z</dcterms:modified>
</cp:coreProperties>
</file>