
<file path=[Content_Types].xml><?xml version="1.0" encoding="utf-8"?>
<Types xmlns="http://schemas.openxmlformats.org/package/2006/content-types">
  <Default Extension="fntdata" ContentType="application/x-fontdata"/>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5" r:id="rId3"/>
  </p:sldMasterIdLst>
  <p:notesMasterIdLst>
    <p:notesMasterId r:id="rId39"/>
  </p:notesMasterIdLst>
  <p:handoutMasterIdLst>
    <p:handoutMasterId r:id="rId40"/>
  </p:handoutMasterIdLst>
  <p:sldIdLst>
    <p:sldId id="283" r:id="rId4"/>
    <p:sldId id="324" r:id="rId5"/>
    <p:sldId id="318" r:id="rId6"/>
    <p:sldId id="319" r:id="rId7"/>
    <p:sldId id="320" r:id="rId8"/>
    <p:sldId id="321" r:id="rId9"/>
    <p:sldId id="310" r:id="rId10"/>
    <p:sldId id="291" r:id="rId11"/>
    <p:sldId id="311" r:id="rId12"/>
    <p:sldId id="298" r:id="rId13"/>
    <p:sldId id="315" r:id="rId14"/>
    <p:sldId id="292" r:id="rId15"/>
    <p:sldId id="313" r:id="rId16"/>
    <p:sldId id="323" r:id="rId17"/>
    <p:sldId id="325" r:id="rId18"/>
    <p:sldId id="326" r:id="rId19"/>
    <p:sldId id="300" r:id="rId20"/>
    <p:sldId id="301" r:id="rId21"/>
    <p:sldId id="327" r:id="rId22"/>
    <p:sldId id="302" r:id="rId23"/>
    <p:sldId id="587" r:id="rId24"/>
    <p:sldId id="314" r:id="rId25"/>
    <p:sldId id="328" r:id="rId26"/>
    <p:sldId id="329" r:id="rId27"/>
    <p:sldId id="1674" r:id="rId28"/>
    <p:sldId id="330" r:id="rId29"/>
    <p:sldId id="331" r:id="rId30"/>
    <p:sldId id="317" r:id="rId31"/>
    <p:sldId id="288" r:id="rId32"/>
    <p:sldId id="586" r:id="rId33"/>
    <p:sldId id="332" r:id="rId34"/>
    <p:sldId id="1673" r:id="rId35"/>
    <p:sldId id="307" r:id="rId36"/>
    <p:sldId id="1675" r:id="rId37"/>
    <p:sldId id="1467" r:id="rId38"/>
  </p:sldIdLst>
  <p:sldSz cx="9144000" cy="6858000" type="screen4x3"/>
  <p:notesSz cx="6797675" cy="9928225"/>
  <p:embeddedFontLst>
    <p:embeddedFont>
      <p:font typeface="標楷體" panose="03000509000000000000" pitchFamily="65" charset="-120"/>
      <p:regular r:id="rId41"/>
    </p:embeddedFont>
  </p:embeddedFontLst>
  <p:defaultTextStyle>
    <a:defPPr>
      <a:defRPr lang="zh-TW"/>
    </a:defPPr>
    <a:lvl1pPr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1pPr>
    <a:lvl2pPr marL="4572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2pPr>
    <a:lvl3pPr marL="9144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3pPr>
    <a:lvl4pPr marL="13716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4pPr>
    <a:lvl5pPr marL="18288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kern="1200">
        <a:solidFill>
          <a:schemeClr val="tx1"/>
        </a:solidFill>
        <a:latin typeface="Times New Roman" pitchFamily="18"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07" autoAdjust="0"/>
    <p:restoredTop sz="96387" autoAdjust="0"/>
  </p:normalViewPr>
  <p:slideViewPr>
    <p:cSldViewPr>
      <p:cViewPr varScale="1">
        <p:scale>
          <a:sx n="118" d="100"/>
          <a:sy n="118" d="100"/>
        </p:scale>
        <p:origin x="121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50" d="100"/>
          <a:sy n="50" d="100"/>
        </p:scale>
        <p:origin x="-1992" y="-14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font" Target="fonts/font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zh-TW"/>
          </a:p>
        </p:txBody>
      </p:sp>
      <p:sp>
        <p:nvSpPr>
          <p:cNvPr id="12291" name="Rectangle 3"/>
          <p:cNvSpPr>
            <a:spLocks noGrp="1" noChangeArrowheads="1"/>
          </p:cNvSpPr>
          <p:nvPr>
            <p:ph type="dt" sz="quarter" idx="1"/>
          </p:nvPr>
        </p:nvSpPr>
        <p:spPr bwMode="auto">
          <a:xfrm>
            <a:off x="3851275"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zh-TW"/>
          </a:p>
        </p:txBody>
      </p:sp>
      <p:sp>
        <p:nvSpPr>
          <p:cNvPr id="12292" name="Rectangle 4"/>
          <p:cNvSpPr>
            <a:spLocks noGrp="1" noChangeArrowheads="1"/>
          </p:cNvSpPr>
          <p:nvPr>
            <p:ph type="ftr" sz="quarter" idx="2"/>
          </p:nvPr>
        </p:nvSpPr>
        <p:spPr bwMode="auto">
          <a:xfrm>
            <a:off x="0" y="9431338"/>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zh-TW"/>
          </a:p>
        </p:txBody>
      </p:sp>
      <p:sp>
        <p:nvSpPr>
          <p:cNvPr id="12293" name="Rectangle 5"/>
          <p:cNvSpPr>
            <a:spLocks noGrp="1" noChangeArrowheads="1"/>
          </p:cNvSpPr>
          <p:nvPr>
            <p:ph type="sldNum" sz="quarter" idx="3"/>
          </p:nvPr>
        </p:nvSpPr>
        <p:spPr bwMode="auto">
          <a:xfrm>
            <a:off x="3851275" y="9431338"/>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C8B79E5F-A120-4E08-BE08-6C75D9E3EC64}" type="slidenum">
              <a:rPr lang="en-US" altLang="zh-TW"/>
              <a:pPr>
                <a:defRPr/>
              </a:pPr>
              <a:t>‹#›</a:t>
            </a:fld>
            <a:endParaRPr lang="en-US" altLang="zh-TW"/>
          </a:p>
        </p:txBody>
      </p:sp>
    </p:spTree>
    <p:extLst>
      <p:ext uri="{BB962C8B-B14F-4D97-AF65-F5344CB8AC3E}">
        <p14:creationId xmlns:p14="http://schemas.microsoft.com/office/powerpoint/2010/main" val="3777465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zh-TW"/>
          </a:p>
        </p:txBody>
      </p:sp>
      <p:sp>
        <p:nvSpPr>
          <p:cNvPr id="17411" name="Rectangle 3"/>
          <p:cNvSpPr>
            <a:spLocks noGrp="1" noChangeArrowheads="1"/>
          </p:cNvSpPr>
          <p:nvPr>
            <p:ph type="dt" idx="1"/>
          </p:nvPr>
        </p:nvSpPr>
        <p:spPr bwMode="auto">
          <a:xfrm>
            <a:off x="3851275"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zh-TW"/>
          </a:p>
        </p:txBody>
      </p:sp>
      <p:sp>
        <p:nvSpPr>
          <p:cNvPr id="29700" name="Rectangle 4"/>
          <p:cNvSpPr>
            <a:spLocks noGrp="1" noRot="1" noChangeAspect="1" noChangeArrowheads="1" noTextEdit="1"/>
          </p:cNvSpPr>
          <p:nvPr>
            <p:ph type="sldImg" idx="2"/>
          </p:nvPr>
        </p:nvSpPr>
        <p:spPr bwMode="auto">
          <a:xfrm>
            <a:off x="919163" y="746125"/>
            <a:ext cx="4960937" cy="37211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13" name="Rectangle 5"/>
          <p:cNvSpPr>
            <a:spLocks noGrp="1" noChangeArrowheads="1"/>
          </p:cNvSpPr>
          <p:nvPr>
            <p:ph type="body" sz="quarter" idx="3"/>
          </p:nvPr>
        </p:nvSpPr>
        <p:spPr bwMode="auto">
          <a:xfrm>
            <a:off x="906463" y="4716463"/>
            <a:ext cx="4984750"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17414" name="Rectangle 6"/>
          <p:cNvSpPr>
            <a:spLocks noGrp="1" noChangeArrowheads="1"/>
          </p:cNvSpPr>
          <p:nvPr>
            <p:ph type="ftr" sz="quarter" idx="4"/>
          </p:nvPr>
        </p:nvSpPr>
        <p:spPr bwMode="auto">
          <a:xfrm>
            <a:off x="0" y="9431338"/>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zh-TW"/>
          </a:p>
        </p:txBody>
      </p:sp>
      <p:sp>
        <p:nvSpPr>
          <p:cNvPr id="17415" name="Rectangle 7"/>
          <p:cNvSpPr>
            <a:spLocks noGrp="1" noChangeArrowheads="1"/>
          </p:cNvSpPr>
          <p:nvPr>
            <p:ph type="sldNum" sz="quarter" idx="5"/>
          </p:nvPr>
        </p:nvSpPr>
        <p:spPr bwMode="auto">
          <a:xfrm>
            <a:off x="3851275" y="9431338"/>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CB5BABDE-4AC5-459F-B141-10B34423A987}" type="slidenum">
              <a:rPr lang="en-US" altLang="zh-TW"/>
              <a:pPr>
                <a:defRPr/>
              </a:pPr>
              <a:t>‹#›</a:t>
            </a:fld>
            <a:endParaRPr lang="en-US" altLang="zh-TW"/>
          </a:p>
        </p:txBody>
      </p:sp>
    </p:spTree>
    <p:extLst>
      <p:ext uri="{BB962C8B-B14F-4D97-AF65-F5344CB8AC3E}">
        <p14:creationId xmlns:p14="http://schemas.microsoft.com/office/powerpoint/2010/main" val="28896092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1CA3340F-CCD7-4FC6-9324-83088693351F}" type="slidenum">
              <a:rPr lang="en-US" altLang="zh-TW"/>
              <a:pPr>
                <a:defRPr/>
              </a:pPr>
              <a:t>‹#›</a:t>
            </a:fld>
            <a:endParaRPr lang="en-US" altLang="zh-TW"/>
          </a:p>
        </p:txBody>
      </p:sp>
    </p:spTree>
    <p:extLst>
      <p:ext uri="{BB962C8B-B14F-4D97-AF65-F5344CB8AC3E}">
        <p14:creationId xmlns:p14="http://schemas.microsoft.com/office/powerpoint/2010/main" val="775698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EC04B419-A89C-49D1-86C0-C384D579F5D5}" type="slidenum">
              <a:rPr lang="en-US" altLang="zh-TW"/>
              <a:pPr>
                <a:defRPr/>
              </a:pPr>
              <a:t>‹#›</a:t>
            </a:fld>
            <a:endParaRPr lang="en-US" altLang="zh-TW"/>
          </a:p>
        </p:txBody>
      </p:sp>
    </p:spTree>
    <p:extLst>
      <p:ext uri="{BB962C8B-B14F-4D97-AF65-F5344CB8AC3E}">
        <p14:creationId xmlns:p14="http://schemas.microsoft.com/office/powerpoint/2010/main" val="1872337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0237D38D-3B92-457D-A720-67BF7080F71A}" type="slidenum">
              <a:rPr lang="en-US" altLang="zh-TW"/>
              <a:pPr>
                <a:defRPr/>
              </a:pPr>
              <a:t>‹#›</a:t>
            </a:fld>
            <a:endParaRPr lang="en-US" altLang="zh-TW"/>
          </a:p>
        </p:txBody>
      </p:sp>
    </p:spTree>
    <p:extLst>
      <p:ext uri="{BB962C8B-B14F-4D97-AF65-F5344CB8AC3E}">
        <p14:creationId xmlns:p14="http://schemas.microsoft.com/office/powerpoint/2010/main" val="8672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07C1B60-8764-4C9A-982B-3DE378A1799E}" type="slidenum">
              <a:rPr lang="en-US" altLang="zh-TW"/>
              <a:pPr>
                <a:defRPr/>
              </a:pPr>
              <a:t>‹#›</a:t>
            </a:fld>
            <a:endParaRPr lang="en-US" altLang="zh-TW"/>
          </a:p>
        </p:txBody>
      </p:sp>
    </p:spTree>
    <p:extLst>
      <p:ext uri="{BB962C8B-B14F-4D97-AF65-F5344CB8AC3E}">
        <p14:creationId xmlns:p14="http://schemas.microsoft.com/office/powerpoint/2010/main" val="34711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5C7C428C-303F-44F9-82D0-EC067114DC7C}" type="slidenum">
              <a:rPr lang="en-US" altLang="zh-TW"/>
              <a:pPr>
                <a:defRPr/>
              </a:pPr>
              <a:t>‹#›</a:t>
            </a:fld>
            <a:endParaRPr lang="en-US" altLang="zh-TW"/>
          </a:p>
        </p:txBody>
      </p:sp>
    </p:spTree>
    <p:extLst>
      <p:ext uri="{BB962C8B-B14F-4D97-AF65-F5344CB8AC3E}">
        <p14:creationId xmlns:p14="http://schemas.microsoft.com/office/powerpoint/2010/main" val="825116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8E8BD920-A2F8-4FFC-AB3E-02F29D5C940E}" type="slidenum">
              <a:rPr lang="en-US" altLang="zh-TW"/>
              <a:pPr>
                <a:defRPr/>
              </a:pPr>
              <a:t>‹#›</a:t>
            </a:fld>
            <a:endParaRPr lang="en-US" altLang="zh-TW"/>
          </a:p>
        </p:txBody>
      </p:sp>
    </p:spTree>
    <p:extLst>
      <p:ext uri="{BB962C8B-B14F-4D97-AF65-F5344CB8AC3E}">
        <p14:creationId xmlns:p14="http://schemas.microsoft.com/office/powerpoint/2010/main" val="1483210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D577146-E881-4DB6-8662-6AE2604A92CE}" type="slidenum">
              <a:rPr lang="en-US" altLang="zh-TW"/>
              <a:pPr>
                <a:defRPr/>
              </a:pPr>
              <a:t>‹#›</a:t>
            </a:fld>
            <a:endParaRPr lang="en-US" altLang="zh-TW"/>
          </a:p>
        </p:txBody>
      </p:sp>
    </p:spTree>
    <p:extLst>
      <p:ext uri="{BB962C8B-B14F-4D97-AF65-F5344CB8AC3E}">
        <p14:creationId xmlns:p14="http://schemas.microsoft.com/office/powerpoint/2010/main" val="11848855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2CB30A1A-FF7B-4F37-9D0A-E22C38265A9F}" type="slidenum">
              <a:rPr lang="en-US" altLang="zh-TW"/>
              <a:pPr>
                <a:defRPr/>
              </a:pPr>
              <a:t>‹#›</a:t>
            </a:fld>
            <a:endParaRPr lang="en-US" altLang="zh-TW"/>
          </a:p>
        </p:txBody>
      </p:sp>
    </p:spTree>
    <p:extLst>
      <p:ext uri="{BB962C8B-B14F-4D97-AF65-F5344CB8AC3E}">
        <p14:creationId xmlns:p14="http://schemas.microsoft.com/office/powerpoint/2010/main" val="1331324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0645A3EA-5AF2-4626-94AB-527EB44C2336}" type="slidenum">
              <a:rPr lang="en-US" altLang="zh-TW"/>
              <a:pPr>
                <a:defRPr/>
              </a:pPr>
              <a:t>‹#›</a:t>
            </a:fld>
            <a:endParaRPr lang="en-US" altLang="zh-TW"/>
          </a:p>
        </p:txBody>
      </p:sp>
    </p:spTree>
    <p:extLst>
      <p:ext uri="{BB962C8B-B14F-4D97-AF65-F5344CB8AC3E}">
        <p14:creationId xmlns:p14="http://schemas.microsoft.com/office/powerpoint/2010/main" val="3965133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6A67044D-1AE3-4D35-B81A-5C0763462849}" type="slidenum">
              <a:rPr lang="en-US" altLang="zh-TW"/>
              <a:pPr>
                <a:defRPr/>
              </a:pPr>
              <a:t>‹#›</a:t>
            </a:fld>
            <a:endParaRPr lang="en-US" altLang="zh-TW"/>
          </a:p>
        </p:txBody>
      </p:sp>
    </p:spTree>
    <p:extLst>
      <p:ext uri="{BB962C8B-B14F-4D97-AF65-F5344CB8AC3E}">
        <p14:creationId xmlns:p14="http://schemas.microsoft.com/office/powerpoint/2010/main" val="13707202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76E72E89-7AB8-469D-B346-2323D8B98D83}" type="slidenum">
              <a:rPr lang="en-US" altLang="zh-TW"/>
              <a:pPr>
                <a:defRPr/>
              </a:pPr>
              <a:t>‹#›</a:t>
            </a:fld>
            <a:endParaRPr lang="en-US" altLang="zh-TW"/>
          </a:p>
        </p:txBody>
      </p:sp>
    </p:spTree>
    <p:extLst>
      <p:ext uri="{BB962C8B-B14F-4D97-AF65-F5344CB8AC3E}">
        <p14:creationId xmlns:p14="http://schemas.microsoft.com/office/powerpoint/2010/main" val="1694677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1B01E4E7-9D27-403D-A1A4-36B8EBC014EC}" type="slidenum">
              <a:rPr lang="en-US" altLang="zh-TW"/>
              <a:pPr>
                <a:defRPr/>
              </a:pPr>
              <a:t>‹#›</a:t>
            </a:fld>
            <a:endParaRPr lang="en-US" altLang="zh-TW"/>
          </a:p>
        </p:txBody>
      </p:sp>
    </p:spTree>
    <p:extLst>
      <p:ext uri="{BB962C8B-B14F-4D97-AF65-F5344CB8AC3E}">
        <p14:creationId xmlns:p14="http://schemas.microsoft.com/office/powerpoint/2010/main" val="578863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47BFD83A-1745-43FB-966D-D159DEB36D34}" type="slidenum">
              <a:rPr lang="en-US" altLang="zh-TW"/>
              <a:pPr>
                <a:defRPr/>
              </a:pPr>
              <a:t>‹#›</a:t>
            </a:fld>
            <a:endParaRPr lang="en-US" altLang="zh-TW"/>
          </a:p>
        </p:txBody>
      </p:sp>
    </p:spTree>
    <p:extLst>
      <p:ext uri="{BB962C8B-B14F-4D97-AF65-F5344CB8AC3E}">
        <p14:creationId xmlns:p14="http://schemas.microsoft.com/office/powerpoint/2010/main" val="25331742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6A55B74-98B1-4950-97D2-759BA6BD4A95}" type="slidenum">
              <a:rPr lang="en-US" altLang="zh-TW"/>
              <a:pPr>
                <a:defRPr/>
              </a:pPr>
              <a:t>‹#›</a:t>
            </a:fld>
            <a:endParaRPr lang="en-US" altLang="zh-TW"/>
          </a:p>
        </p:txBody>
      </p:sp>
    </p:spTree>
    <p:extLst>
      <p:ext uri="{BB962C8B-B14F-4D97-AF65-F5344CB8AC3E}">
        <p14:creationId xmlns:p14="http://schemas.microsoft.com/office/powerpoint/2010/main" val="3388700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C9192985-6FAC-4E5D-BD3E-1E7D03A6CF35}" type="slidenum">
              <a:rPr lang="en-US" altLang="zh-TW"/>
              <a:pPr>
                <a:defRPr/>
              </a:pPr>
              <a:t>‹#›</a:t>
            </a:fld>
            <a:endParaRPr lang="en-US" altLang="zh-TW"/>
          </a:p>
        </p:txBody>
      </p:sp>
    </p:spTree>
    <p:extLst>
      <p:ext uri="{BB962C8B-B14F-4D97-AF65-F5344CB8AC3E}">
        <p14:creationId xmlns:p14="http://schemas.microsoft.com/office/powerpoint/2010/main" val="11878096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38"/>
            <a:ext cx="8229600" cy="58515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7B215DE0-CE3B-4B6C-8C60-E2A8CFB88F69}" type="slidenum">
              <a:rPr lang="en-US" altLang="zh-TW"/>
              <a:pPr>
                <a:defRPr/>
              </a:pPr>
              <a:t>‹#›</a:t>
            </a:fld>
            <a:endParaRPr lang="en-US" altLang="zh-TW"/>
          </a:p>
        </p:txBody>
      </p:sp>
    </p:spTree>
    <p:extLst>
      <p:ext uri="{BB962C8B-B14F-4D97-AF65-F5344CB8AC3E}">
        <p14:creationId xmlns:p14="http://schemas.microsoft.com/office/powerpoint/2010/main" val="9870192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1588187D-CDA0-410D-B645-F0F3B11267DF}" type="slidenum">
              <a:rPr lang="en-US" altLang="zh-TW"/>
              <a:pPr>
                <a:defRPr/>
              </a:pPr>
              <a:t>‹#›</a:t>
            </a:fld>
            <a:endParaRPr lang="en-US" altLang="zh-TW"/>
          </a:p>
        </p:txBody>
      </p:sp>
    </p:spTree>
    <p:extLst>
      <p:ext uri="{BB962C8B-B14F-4D97-AF65-F5344CB8AC3E}">
        <p14:creationId xmlns:p14="http://schemas.microsoft.com/office/powerpoint/2010/main" val="6544757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648200" y="3938588"/>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D954DEFA-2109-4BE7-BB36-9C7E5FAA7184}" type="slidenum">
              <a:rPr lang="en-US" altLang="zh-TW"/>
              <a:pPr>
                <a:defRPr/>
              </a:pPr>
              <a:t>‹#›</a:t>
            </a:fld>
            <a:endParaRPr lang="en-US" altLang="zh-TW"/>
          </a:p>
        </p:txBody>
      </p:sp>
    </p:spTree>
    <p:extLst>
      <p:ext uri="{BB962C8B-B14F-4D97-AF65-F5344CB8AC3E}">
        <p14:creationId xmlns:p14="http://schemas.microsoft.com/office/powerpoint/2010/main" val="12101349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9839A4D-B884-4CB8-B6D9-75BEDA8B07C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7123395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35FE80E-F01F-4D7A-B8E5-28134365BFC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8306426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141415-A9E6-4838-B9F6-C2D19BE7A0ED}"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42643362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4D09356-4FC8-4E5C-AEB3-9B08D95D3913}"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180229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8BF95DC6-7C80-434C-93C8-6717718CAA39}" type="slidenum">
              <a:rPr lang="en-US" altLang="zh-TW"/>
              <a:pPr>
                <a:defRPr/>
              </a:pPr>
              <a:t>‹#›</a:t>
            </a:fld>
            <a:endParaRPr lang="en-US" altLang="zh-TW"/>
          </a:p>
        </p:txBody>
      </p:sp>
    </p:spTree>
    <p:extLst>
      <p:ext uri="{BB962C8B-B14F-4D97-AF65-F5344CB8AC3E}">
        <p14:creationId xmlns:p14="http://schemas.microsoft.com/office/powerpoint/2010/main" val="32234024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764E46-AA92-46A9-A150-AFCCCAD853FF}"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2361228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64FF14-7A32-4F38-B209-EC27E0451173}"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2167531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D2D29C-4CD5-4105-B63E-4A0128B97B2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4627601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6248E3E-43DF-4D70-88D5-61CBC0D089AD}"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4779480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AF15F4C-F266-4CC1-A074-B6A987D67B39}"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3784144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C858480-5F13-44EF-8463-CF5161B307AC}"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280500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8A51F1-093B-4018-B09B-E3DD86C770B9}"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695374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C6ED6F6B-B24B-4D42-BA5F-C197AC3C717D}" type="slidenum">
              <a:rPr lang="en-US" altLang="zh-TW"/>
              <a:pPr>
                <a:defRPr/>
              </a:pPr>
              <a:t>‹#›</a:t>
            </a:fld>
            <a:endParaRPr lang="en-US" altLang="zh-TW"/>
          </a:p>
        </p:txBody>
      </p:sp>
    </p:spTree>
    <p:extLst>
      <p:ext uri="{BB962C8B-B14F-4D97-AF65-F5344CB8AC3E}">
        <p14:creationId xmlns:p14="http://schemas.microsoft.com/office/powerpoint/2010/main" val="2006993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EA40B435-2605-474D-912E-CE00181A42D9}" type="slidenum">
              <a:rPr lang="en-US" altLang="zh-TW"/>
              <a:pPr>
                <a:defRPr/>
              </a:pPr>
              <a:t>‹#›</a:t>
            </a:fld>
            <a:endParaRPr lang="en-US" altLang="zh-TW"/>
          </a:p>
        </p:txBody>
      </p:sp>
    </p:spTree>
    <p:extLst>
      <p:ext uri="{BB962C8B-B14F-4D97-AF65-F5344CB8AC3E}">
        <p14:creationId xmlns:p14="http://schemas.microsoft.com/office/powerpoint/2010/main" val="95155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60996311-9E67-4A9C-8539-A9E6B4E03AB0}" type="slidenum">
              <a:rPr lang="en-US" altLang="zh-TW"/>
              <a:pPr>
                <a:defRPr/>
              </a:pPr>
              <a:t>‹#›</a:t>
            </a:fld>
            <a:endParaRPr lang="en-US" altLang="zh-TW"/>
          </a:p>
        </p:txBody>
      </p:sp>
    </p:spTree>
    <p:extLst>
      <p:ext uri="{BB962C8B-B14F-4D97-AF65-F5344CB8AC3E}">
        <p14:creationId xmlns:p14="http://schemas.microsoft.com/office/powerpoint/2010/main" val="539164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06FE7124-17EC-4ABE-BB1D-C2B364ED5BA4}" type="slidenum">
              <a:rPr lang="en-US" altLang="zh-TW"/>
              <a:pPr>
                <a:defRPr/>
              </a:pPr>
              <a:t>‹#›</a:t>
            </a:fld>
            <a:endParaRPr lang="en-US" altLang="zh-TW"/>
          </a:p>
        </p:txBody>
      </p:sp>
    </p:spTree>
    <p:extLst>
      <p:ext uri="{BB962C8B-B14F-4D97-AF65-F5344CB8AC3E}">
        <p14:creationId xmlns:p14="http://schemas.microsoft.com/office/powerpoint/2010/main" val="2143933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531FEEFA-806F-4C85-BF0A-7D6EBAEDBB08}" type="slidenum">
              <a:rPr lang="en-US" altLang="zh-TW"/>
              <a:pPr>
                <a:defRPr/>
              </a:pPr>
              <a:t>‹#›</a:t>
            </a:fld>
            <a:endParaRPr lang="en-US" altLang="zh-TW"/>
          </a:p>
        </p:txBody>
      </p:sp>
    </p:spTree>
    <p:extLst>
      <p:ext uri="{BB962C8B-B14F-4D97-AF65-F5344CB8AC3E}">
        <p14:creationId xmlns:p14="http://schemas.microsoft.com/office/powerpoint/2010/main" val="223918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D18BF73F-33D8-41BB-A9B1-8C3904E0FD68}" type="slidenum">
              <a:rPr lang="en-US" altLang="zh-TW"/>
              <a:pPr>
                <a:defRPr/>
              </a:pPr>
              <a:t>‹#›</a:t>
            </a:fld>
            <a:endParaRPr lang="en-US" altLang="zh-TW"/>
          </a:p>
        </p:txBody>
      </p:sp>
    </p:spTree>
    <p:extLst>
      <p:ext uri="{BB962C8B-B14F-4D97-AF65-F5344CB8AC3E}">
        <p14:creationId xmlns:p14="http://schemas.microsoft.com/office/powerpoint/2010/main" val="2340776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zh-TW"/>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zh-TW"/>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00E8E216-DEAB-429A-8F09-0C0D54C91B22}"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D83E18B1-B763-4305-B2B8-0226326563A0}" type="slidenum">
              <a:rPr lang="en-US" altLang="zh-TW"/>
              <a:pPr>
                <a:defRPr/>
              </a:pPr>
              <a:t>‹#›</a:t>
            </a:fld>
            <a:endParaRPr lang="en-US" altLang="zh-TW"/>
          </a:p>
        </p:txBody>
      </p:sp>
    </p:spTree>
    <p:extLst>
      <p:ext uri="{BB962C8B-B14F-4D97-AF65-F5344CB8AC3E}">
        <p14:creationId xmlns:p14="http://schemas.microsoft.com/office/powerpoint/2010/main" val="1738916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AF4A0D-AB61-41A2-8AEB-00C02B421D8B}"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400698438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53EB0A8-8B19-4EF1-9603-8A608B34652F}"/>
              </a:ext>
            </a:extLst>
          </p:cNvPr>
          <p:cNvSpPr txBox="1"/>
          <p:nvPr/>
        </p:nvSpPr>
        <p:spPr>
          <a:xfrm>
            <a:off x="179512" y="227257"/>
            <a:ext cx="4176464" cy="1569660"/>
          </a:xfrm>
          <a:prstGeom prst="rect">
            <a:avLst/>
          </a:prstGeom>
          <a:noFill/>
        </p:spPr>
        <p:txBody>
          <a:bodyPr wrap="square" rtlCol="0">
            <a:spAutoFit/>
          </a:bodyPr>
          <a:lstStyle/>
          <a:p>
            <a:r>
              <a:rPr lang="zh-TW" altLang="en-US" dirty="0"/>
              <a:t>週五演講</a:t>
            </a:r>
            <a:endParaRPr lang="en-US" altLang="zh-TW" dirty="0"/>
          </a:p>
          <a:p>
            <a:r>
              <a:rPr lang="zh-TW" altLang="en-US" dirty="0"/>
              <a:t>中央研究院社會學研究所</a:t>
            </a:r>
            <a:endParaRPr lang="en-US" altLang="zh-TW" dirty="0"/>
          </a:p>
          <a:p>
            <a:r>
              <a:rPr lang="en-US" altLang="zh-TW" dirty="0"/>
              <a:t>2025</a:t>
            </a:r>
            <a:r>
              <a:rPr lang="zh-TW" altLang="en-US" dirty="0"/>
              <a:t>年</a:t>
            </a:r>
            <a:r>
              <a:rPr lang="en-US" altLang="zh-TW" dirty="0"/>
              <a:t>2</a:t>
            </a:r>
            <a:r>
              <a:rPr lang="zh-TW" altLang="en-US" dirty="0"/>
              <a:t>月</a:t>
            </a:r>
            <a:r>
              <a:rPr lang="en-US" altLang="zh-TW" dirty="0"/>
              <a:t>21</a:t>
            </a:r>
            <a:r>
              <a:rPr lang="zh-TW" altLang="en-US" dirty="0"/>
              <a:t>日</a:t>
            </a:r>
            <a:r>
              <a:rPr lang="en-US" altLang="zh-TW" dirty="0"/>
              <a:t>14:30~16:30</a:t>
            </a:r>
          </a:p>
          <a:p>
            <a:r>
              <a:rPr lang="zh-TW" altLang="en-US" dirty="0"/>
              <a:t>主持人： 蔡友月教授</a:t>
            </a:r>
            <a:endParaRPr lang="en-US" altLang="zh-TW" dirty="0"/>
          </a:p>
        </p:txBody>
      </p:sp>
      <p:sp>
        <p:nvSpPr>
          <p:cNvPr id="3" name="文字方塊 2">
            <a:extLst>
              <a:ext uri="{FF2B5EF4-FFF2-40B4-BE49-F238E27FC236}">
                <a16:creationId xmlns:a16="http://schemas.microsoft.com/office/drawing/2014/main" id="{E0752910-1B28-4D12-8B5E-4C5B82AFC454}"/>
              </a:ext>
            </a:extLst>
          </p:cNvPr>
          <p:cNvSpPr txBox="1"/>
          <p:nvPr/>
        </p:nvSpPr>
        <p:spPr>
          <a:xfrm>
            <a:off x="2504767" y="3789040"/>
            <a:ext cx="4134465" cy="1323439"/>
          </a:xfrm>
          <a:prstGeom prst="rect">
            <a:avLst/>
          </a:prstGeom>
          <a:noFill/>
        </p:spPr>
        <p:txBody>
          <a:bodyPr wrap="none" rtlCol="0">
            <a:spAutoFit/>
          </a:bodyPr>
          <a:lstStyle/>
          <a:p>
            <a:pPr algn="ctr">
              <a:lnSpc>
                <a:spcPts val="3200"/>
              </a:lnSpc>
              <a:spcBef>
                <a:spcPts val="600"/>
              </a:spcBef>
            </a:pPr>
            <a:r>
              <a:rPr lang="zh-TW" altLang="en-US" sz="2800" dirty="0">
                <a:latin typeface="標楷體" panose="03000509000000000000" pitchFamily="65" charset="-120"/>
                <a:ea typeface="標楷體" panose="03000509000000000000" pitchFamily="65" charset="-120"/>
              </a:rPr>
              <a:t>柯志明</a:t>
            </a:r>
            <a:br>
              <a:rPr lang="en-US" altLang="zh-TW" sz="2800" dirty="0">
                <a:latin typeface="標楷體" panose="03000509000000000000" pitchFamily="65" charset="-120"/>
                <a:ea typeface="標楷體" panose="03000509000000000000" pitchFamily="65" charset="-120"/>
              </a:rPr>
            </a:br>
            <a:r>
              <a:rPr lang="zh-TW" altLang="en-US" sz="2800" dirty="0">
                <a:latin typeface="標楷體" panose="03000509000000000000" pitchFamily="65" charset="-120"/>
                <a:ea typeface="標楷體" panose="03000509000000000000" pitchFamily="65" charset="-120"/>
              </a:rPr>
              <a:t>特聘研究員</a:t>
            </a:r>
            <a:br>
              <a:rPr lang="en-US" altLang="zh-TW" sz="2800" dirty="0">
                <a:latin typeface="標楷體" panose="03000509000000000000" pitchFamily="65" charset="-120"/>
                <a:ea typeface="標楷體" panose="03000509000000000000" pitchFamily="65" charset="-120"/>
              </a:rPr>
            </a:br>
            <a:r>
              <a:rPr lang="zh-TW" altLang="en-US" sz="2800" dirty="0">
                <a:latin typeface="標楷體" panose="03000509000000000000" pitchFamily="65" charset="-120"/>
                <a:ea typeface="標楷體" panose="03000509000000000000" pitchFamily="65" charset="-120"/>
              </a:rPr>
              <a:t>中央研究院社會學研究所</a:t>
            </a:r>
            <a:endParaRPr lang="zh-TW" altLang="en-US" sz="2800" dirty="0"/>
          </a:p>
        </p:txBody>
      </p:sp>
      <p:sp>
        <p:nvSpPr>
          <p:cNvPr id="4" name="文字方塊 3">
            <a:extLst>
              <a:ext uri="{FF2B5EF4-FFF2-40B4-BE49-F238E27FC236}">
                <a16:creationId xmlns:a16="http://schemas.microsoft.com/office/drawing/2014/main" id="{4C7F6B5E-8E4E-452E-9E08-A2C640FF4666}"/>
              </a:ext>
            </a:extLst>
          </p:cNvPr>
          <p:cNvSpPr txBox="1"/>
          <p:nvPr/>
        </p:nvSpPr>
        <p:spPr>
          <a:xfrm>
            <a:off x="1475655" y="2060848"/>
            <a:ext cx="6192688" cy="1200329"/>
          </a:xfrm>
          <a:prstGeom prst="rect">
            <a:avLst/>
          </a:prstGeom>
          <a:noFill/>
        </p:spPr>
        <p:txBody>
          <a:bodyPr wrap="square" rtlCol="0">
            <a:spAutoFit/>
          </a:bodyPr>
          <a:lstStyle/>
          <a:p>
            <a:pPr algn="ctr"/>
            <a:r>
              <a:rPr lang="zh-TW" altLang="en-US" sz="3600" dirty="0">
                <a:latin typeface="標楷體" panose="03000509000000000000" pitchFamily="65" charset="-120"/>
                <a:ea typeface="標楷體" panose="03000509000000000000" pitchFamily="65" charset="-120"/>
              </a:rPr>
              <a:t>歷史敘事與社會科學：</a:t>
            </a:r>
            <a:br>
              <a:rPr lang="en-US" altLang="zh-TW" sz="3600" dirty="0">
                <a:latin typeface="標楷體" panose="03000509000000000000" pitchFamily="65" charset="-120"/>
                <a:ea typeface="標楷體" panose="03000509000000000000" pitchFamily="65" charset="-120"/>
              </a:rPr>
            </a:br>
            <a:r>
              <a:rPr lang="zh-TW" altLang="en-US" sz="3600" dirty="0">
                <a:latin typeface="標楷體" panose="03000509000000000000" pitchFamily="65" charset="-120"/>
                <a:ea typeface="標楷體" panose="03000509000000000000" pitchFamily="65" charset="-120"/>
              </a:rPr>
              <a:t>跨學科的歷史研究法</a:t>
            </a:r>
            <a:endParaRPr lang="zh-TW" altLang="en-US" sz="3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8787" name="Rectangle 3"/>
          <p:cNvSpPr>
            <a:spLocks noGrp="1" noChangeArrowheads="1"/>
          </p:cNvSpPr>
          <p:nvPr>
            <p:ph type="body" idx="1"/>
          </p:nvPr>
        </p:nvSpPr>
        <p:spPr>
          <a:xfrm>
            <a:off x="611560" y="476672"/>
            <a:ext cx="8496944" cy="5619328"/>
          </a:xfrm>
        </p:spPr>
        <p:txBody>
          <a:bodyPr/>
          <a:lstStyle/>
          <a:p>
            <a:pPr marL="0" indent="0" eaLnBrk="1" hangingPunct="1">
              <a:lnSpc>
                <a:spcPts val="3600"/>
              </a:lnSpc>
              <a:spcBef>
                <a:spcPts val="600"/>
              </a:spcBef>
              <a:spcAft>
                <a:spcPts val="600"/>
              </a:spcAft>
              <a:buFontTx/>
              <a:buNone/>
            </a:pPr>
            <a:r>
              <a:rPr lang="zh-TW" altLang="en-US" dirty="0"/>
              <a:t>搭起歷史事件演出的「舞台」</a:t>
            </a:r>
            <a:endParaRPr lang="en-US" altLang="zh-TW" dirty="0"/>
          </a:p>
          <a:p>
            <a:pPr marL="400050" lvl="1" indent="0" eaLnBrk="1" hangingPunct="1">
              <a:lnSpc>
                <a:spcPts val="3600"/>
              </a:lnSpc>
              <a:spcBef>
                <a:spcPts val="600"/>
              </a:spcBef>
              <a:spcAft>
                <a:spcPts val="600"/>
              </a:spcAft>
              <a:buFontTx/>
              <a:buNone/>
            </a:pPr>
            <a:r>
              <a:rPr lang="zh-TW" altLang="en-US" dirty="0"/>
              <a:t>把作為舞台的制度結構當作社會學歷史研究的主要目標，而把演員（行動者）即興演出時的「選擇」以及是福是禍的「意外」（機遇，</a:t>
            </a:r>
            <a:r>
              <a:rPr lang="en-US" altLang="zh-TW" dirty="0"/>
              <a:t>contingency</a:t>
            </a:r>
            <a:r>
              <a:rPr lang="zh-TW" altLang="en-US" dirty="0"/>
              <a:t>）讓給歷史學去處理。</a:t>
            </a:r>
          </a:p>
          <a:p>
            <a:pPr marL="0" indent="0" eaLnBrk="1" hangingPunct="1">
              <a:lnSpc>
                <a:spcPts val="3600"/>
              </a:lnSpc>
              <a:spcBef>
                <a:spcPts val="1200"/>
              </a:spcBef>
              <a:spcAft>
                <a:spcPts val="600"/>
              </a:spcAft>
              <a:buNone/>
            </a:pPr>
            <a:r>
              <a:rPr lang="zh-TW" altLang="en-US" dirty="0"/>
              <a:t>再製兩分對立 </a:t>
            </a:r>
            <a:r>
              <a:rPr lang="en-US" altLang="zh-TW" dirty="0"/>
              <a:t>(antithesis) </a:t>
            </a:r>
            <a:endParaRPr lang="zh-TW" altLang="en-US" dirty="0"/>
          </a:p>
          <a:p>
            <a:pPr marL="400050" lvl="1" indent="0" eaLnBrk="1" hangingPunct="1">
              <a:lnSpc>
                <a:spcPts val="3600"/>
              </a:lnSpc>
              <a:spcBef>
                <a:spcPts val="600"/>
              </a:spcBef>
              <a:spcAft>
                <a:spcPts val="600"/>
              </a:spcAft>
              <a:buFontTx/>
              <a:buNone/>
            </a:pPr>
            <a:r>
              <a:rPr lang="zh-TW" altLang="en-US" dirty="0"/>
              <a:t>這種分工方式不只兩面不討好，而且無異在「再製」學科的二分對立 。</a:t>
            </a:r>
          </a:p>
          <a:p>
            <a:pPr marL="0" indent="0" eaLnBrk="1" hangingPunct="1">
              <a:lnSpc>
                <a:spcPts val="3600"/>
              </a:lnSpc>
              <a:spcBef>
                <a:spcPts val="600"/>
              </a:spcBef>
              <a:spcAft>
                <a:spcPts val="600"/>
              </a:spcAft>
              <a:buFontTx/>
              <a:buNone/>
            </a:pPr>
            <a:r>
              <a:rPr lang="zh-TW" altLang="en-US" sz="2800" dirty="0">
                <a:solidFill>
                  <a:srgbClr val="FF0000"/>
                </a:solidFill>
              </a:rPr>
              <a:t>自限於「非故事」</a:t>
            </a:r>
            <a:r>
              <a:rPr lang="en-US" altLang="zh-TW" sz="2800" dirty="0">
                <a:solidFill>
                  <a:srgbClr val="FF0000"/>
                </a:solidFill>
              </a:rPr>
              <a:t>(Tilly) </a:t>
            </a:r>
            <a:r>
              <a:rPr lang="zh-TW" altLang="en-US" sz="2800" dirty="0">
                <a:solidFill>
                  <a:srgbClr val="FF0000"/>
                </a:solidFill>
              </a:rPr>
              <a:t>過程的社會科學真的可以做好歷史研究嗎？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87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878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87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body" idx="1"/>
          </p:nvPr>
        </p:nvSpPr>
        <p:spPr>
          <a:xfrm>
            <a:off x="539552" y="188640"/>
            <a:ext cx="8496944" cy="6552728"/>
          </a:xfrm>
        </p:spPr>
        <p:txBody>
          <a:bodyPr/>
          <a:lstStyle/>
          <a:p>
            <a:pPr marL="0" indent="0" eaLnBrk="1" hangingPunct="1">
              <a:lnSpc>
                <a:spcPts val="4200"/>
              </a:lnSpc>
              <a:spcBef>
                <a:spcPts val="600"/>
              </a:spcBef>
              <a:spcAft>
                <a:spcPts val="600"/>
              </a:spcAft>
              <a:buNone/>
            </a:pPr>
            <a:r>
              <a:rPr lang="zh-TW" altLang="en-US" dirty="0"/>
              <a:t>不自覺的歷史轉向：往敘事的方向傾斜</a:t>
            </a:r>
          </a:p>
          <a:p>
            <a:pPr marL="0" indent="0" eaLnBrk="1" hangingPunct="1">
              <a:lnSpc>
                <a:spcPts val="4200"/>
              </a:lnSpc>
              <a:spcBef>
                <a:spcPts val="600"/>
              </a:spcBef>
              <a:spcAft>
                <a:spcPts val="600"/>
              </a:spcAft>
              <a:buNone/>
            </a:pPr>
            <a:r>
              <a:rPr lang="en-US" altLang="zh-TW" sz="2800" dirty="0"/>
              <a:t>《</a:t>
            </a:r>
            <a:r>
              <a:rPr lang="zh-TW" altLang="en-US" sz="2800" dirty="0"/>
              <a:t>番頭家</a:t>
            </a:r>
            <a:r>
              <a:rPr lang="en-US" altLang="zh-TW" sz="2800" dirty="0"/>
              <a:t>》</a:t>
            </a:r>
            <a:r>
              <a:rPr lang="zh-TW" altLang="en-US" sz="2800" dirty="0"/>
              <a:t>寫作策略上的</a:t>
            </a:r>
            <a:r>
              <a:rPr lang="zh-TW" altLang="en-US" sz="2800" dirty="0">
                <a:solidFill>
                  <a:srgbClr val="FF0000"/>
                </a:solidFill>
              </a:rPr>
              <a:t>權宜措施</a:t>
            </a:r>
          </a:p>
          <a:p>
            <a:pPr marL="400050" lvl="2" indent="0" eaLnBrk="1" hangingPunct="1">
              <a:lnSpc>
                <a:spcPts val="3600"/>
              </a:lnSpc>
              <a:spcBef>
                <a:spcPts val="600"/>
              </a:spcBef>
              <a:spcAft>
                <a:spcPts val="600"/>
              </a:spcAft>
              <a:buFontTx/>
              <a:buNone/>
            </a:pPr>
            <a:r>
              <a:rPr lang="zh-TW" altLang="en-US" sz="2800" dirty="0"/>
              <a:t>事實上並沒有一個有意識、事先設計的方法學</a:t>
            </a:r>
          </a:p>
          <a:p>
            <a:pPr marL="400050" lvl="2" indent="0" eaLnBrk="1" hangingPunct="1">
              <a:lnSpc>
                <a:spcPts val="3600"/>
              </a:lnSpc>
              <a:spcBef>
                <a:spcPts val="600"/>
              </a:spcBef>
              <a:spcAft>
                <a:spcPts val="600"/>
              </a:spcAft>
              <a:buFontTx/>
              <a:buNone/>
            </a:pPr>
            <a:r>
              <a:rPr lang="zh-TW" altLang="en-US" sz="2800" dirty="0"/>
              <a:t>寫作實作上「</a:t>
            </a:r>
            <a:r>
              <a:rPr lang="zh-TW" altLang="en-US" sz="2800" dirty="0">
                <a:solidFill>
                  <a:srgbClr val="FF0000"/>
                </a:solidFill>
              </a:rPr>
              <a:t>夾敘夾論</a:t>
            </a:r>
            <a:r>
              <a:rPr lang="zh-TW" altLang="en-US" sz="2800" dirty="0"/>
              <a:t>」的困難，被迫分成兩部：</a:t>
            </a:r>
            <a:endParaRPr lang="en-US" altLang="zh-TW" sz="2800" dirty="0"/>
          </a:p>
          <a:p>
            <a:pPr marL="400050" lvl="2" indent="0" eaLnBrk="1" hangingPunct="1">
              <a:lnSpc>
                <a:spcPts val="3600"/>
              </a:lnSpc>
              <a:spcBef>
                <a:spcPts val="600"/>
              </a:spcBef>
              <a:spcAft>
                <a:spcPts val="600"/>
              </a:spcAft>
              <a:buFontTx/>
              <a:buNone/>
            </a:pPr>
            <a:r>
              <a:rPr lang="zh-TW" altLang="en-US" sz="2800" dirty="0"/>
              <a:t>第一部的</a:t>
            </a:r>
            <a:r>
              <a:rPr lang="zh-TW" altLang="en-US" sz="2800" dirty="0">
                <a:solidFill>
                  <a:srgbClr val="FF0000"/>
                </a:solidFill>
              </a:rPr>
              <a:t>歷史敘事</a:t>
            </a:r>
            <a:r>
              <a:rPr lang="zh-TW" altLang="en-US" sz="2800" dirty="0"/>
              <a:t>與第二部的</a:t>
            </a:r>
            <a:r>
              <a:rPr lang="zh-TW" altLang="en-US" sz="2800" dirty="0">
                <a:solidFill>
                  <a:srgbClr val="FF0000"/>
                </a:solidFill>
              </a:rPr>
              <a:t>社會科學</a:t>
            </a:r>
            <a:r>
              <a:rPr lang="zh-TW" altLang="en-US" sz="2800" dirty="0"/>
              <a:t>分析和論證。</a:t>
            </a:r>
          </a:p>
          <a:p>
            <a:pPr marL="0" lvl="1" indent="0" eaLnBrk="1" hangingPunct="1">
              <a:lnSpc>
                <a:spcPts val="3600"/>
              </a:lnSpc>
              <a:spcBef>
                <a:spcPts val="600"/>
              </a:spcBef>
              <a:spcAft>
                <a:spcPts val="600"/>
              </a:spcAft>
              <a:buNone/>
            </a:pPr>
            <a:r>
              <a:rPr lang="zh-TW" altLang="en-US" dirty="0"/>
              <a:t>說故事的還是社會學家嗎？</a:t>
            </a:r>
            <a:endParaRPr lang="en-US" altLang="zh-TW" dirty="0"/>
          </a:p>
          <a:p>
            <a:pPr marL="400050" lvl="2" indent="0" eaLnBrk="1" hangingPunct="1">
              <a:lnSpc>
                <a:spcPts val="3600"/>
              </a:lnSpc>
              <a:spcBef>
                <a:spcPts val="600"/>
              </a:spcBef>
              <a:spcAft>
                <a:spcPts val="600"/>
              </a:spcAft>
              <a:buFontTx/>
              <a:buNone/>
            </a:pPr>
            <a:r>
              <a:rPr lang="zh-TW" altLang="zh-TW" sz="2800" dirty="0"/>
              <a:t>當我</a:t>
            </a:r>
            <a:r>
              <a:rPr lang="zh-TW" altLang="en-US" sz="2800" dirty="0">
                <a:solidFill>
                  <a:srgbClr val="FF0000"/>
                </a:solidFill>
              </a:rPr>
              <a:t>不自覺地</a:t>
            </a:r>
            <a:r>
              <a:rPr lang="zh-TW" altLang="zh-TW" sz="2800" dirty="0">
                <a:solidFill>
                  <a:srgbClr val="FF0000"/>
                </a:solidFill>
              </a:rPr>
              <a:t>講起故事</a:t>
            </a:r>
            <a:r>
              <a:rPr lang="zh-TW" altLang="en-US" sz="2800" dirty="0">
                <a:solidFill>
                  <a:srgbClr val="FF0000"/>
                </a:solidFill>
              </a:rPr>
              <a:t>來</a:t>
            </a:r>
            <a:r>
              <a:rPr lang="zh-TW" altLang="zh-TW" sz="2800" dirty="0"/>
              <a:t>，自己都嚇一</a:t>
            </a:r>
            <a:r>
              <a:rPr lang="zh-TW" altLang="en-US" sz="2800" dirty="0"/>
              <a:t>大</a:t>
            </a:r>
            <a:r>
              <a:rPr lang="zh-TW" altLang="zh-TW" sz="2800" dirty="0"/>
              <a:t>跳</a:t>
            </a:r>
            <a:r>
              <a:rPr lang="zh-TW" altLang="en-US" sz="2800" dirty="0"/>
              <a:t>。</a:t>
            </a:r>
            <a:endParaRPr lang="en-US" altLang="zh-TW" sz="2800" dirty="0"/>
          </a:p>
          <a:p>
            <a:pPr marL="0" lvl="1" indent="0" eaLnBrk="1" hangingPunct="1">
              <a:lnSpc>
                <a:spcPts val="3600"/>
              </a:lnSpc>
              <a:spcBef>
                <a:spcPts val="600"/>
              </a:spcBef>
              <a:spcAft>
                <a:spcPts val="600"/>
              </a:spcAft>
              <a:buFontTx/>
              <a:buNone/>
            </a:pPr>
            <a:r>
              <a:rPr lang="zh-TW" altLang="en-US" dirty="0">
                <a:solidFill>
                  <a:srgbClr val="FF0000"/>
                </a:solidFill>
              </a:rPr>
              <a:t>後知後覺</a:t>
            </a:r>
            <a:r>
              <a:rPr lang="zh-TW" altLang="en-US" dirty="0"/>
              <a:t>的方法學</a:t>
            </a:r>
          </a:p>
          <a:p>
            <a:pPr marL="400050" lvl="2" indent="0" eaLnBrk="1" hangingPunct="1">
              <a:lnSpc>
                <a:spcPts val="3600"/>
              </a:lnSpc>
              <a:spcBef>
                <a:spcPts val="600"/>
              </a:spcBef>
              <a:spcAft>
                <a:spcPts val="600"/>
              </a:spcAft>
              <a:buFontTx/>
              <a:buNone/>
            </a:pPr>
            <a:r>
              <a:rPr lang="zh-TW" altLang="en-US" sz="2800" dirty="0"/>
              <a:t>出版後再來反思前後兩部的區別，以及如何結合。</a:t>
            </a:r>
            <a:endParaRPr lang="en-US" altLang="zh-TW" sz="2800" dirty="0"/>
          </a:p>
          <a:p>
            <a:pPr marL="400050" lvl="2" indent="0" eaLnBrk="1" hangingPunct="1">
              <a:lnSpc>
                <a:spcPts val="3600"/>
              </a:lnSpc>
              <a:spcBef>
                <a:spcPts val="600"/>
              </a:spcBef>
              <a:spcAft>
                <a:spcPts val="600"/>
              </a:spcAft>
              <a:buFontTx/>
              <a:buNone/>
            </a:pPr>
            <a:r>
              <a:rPr lang="zh-TW" altLang="en-US" sz="2800" dirty="0"/>
              <a:t>戲稱為先有藝術創作再來構思美學。</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19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619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619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619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619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619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619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619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619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2643" name="Rectangle 3"/>
          <p:cNvSpPr>
            <a:spLocks noGrp="1" noChangeArrowheads="1"/>
          </p:cNvSpPr>
          <p:nvPr>
            <p:ph type="body" idx="1"/>
          </p:nvPr>
        </p:nvSpPr>
        <p:spPr>
          <a:xfrm>
            <a:off x="539552" y="116632"/>
            <a:ext cx="8568952" cy="6696744"/>
          </a:xfrm>
        </p:spPr>
        <p:txBody>
          <a:bodyPr/>
          <a:lstStyle/>
          <a:p>
            <a:pPr marL="0" indent="0" eaLnBrk="1" hangingPunct="1">
              <a:lnSpc>
                <a:spcPts val="3600"/>
              </a:lnSpc>
              <a:spcBef>
                <a:spcPts val="0"/>
              </a:spcBef>
              <a:spcAft>
                <a:spcPts val="0"/>
              </a:spcAft>
              <a:buNone/>
            </a:pPr>
            <a:r>
              <a:rPr lang="zh-TW" altLang="en-US" sz="2800" dirty="0"/>
              <a:t>歷史社會學內部的對立： </a:t>
            </a:r>
            <a:endParaRPr lang="en-US" altLang="zh-TW" sz="2800" dirty="0"/>
          </a:p>
          <a:p>
            <a:pPr marL="0" indent="0" eaLnBrk="1" hangingPunct="1">
              <a:lnSpc>
                <a:spcPts val="3600"/>
              </a:lnSpc>
              <a:spcBef>
                <a:spcPts val="600"/>
              </a:spcBef>
              <a:spcAft>
                <a:spcPts val="600"/>
              </a:spcAft>
              <a:buNone/>
            </a:pPr>
            <a:r>
              <a:rPr lang="zh-TW" altLang="en-US" sz="2800" dirty="0"/>
              <a:t>「</a:t>
            </a:r>
            <a:r>
              <a:rPr lang="zh-TW" altLang="en-US" sz="2800" dirty="0">
                <a:solidFill>
                  <a:srgbClr val="FF0000"/>
                </a:solidFill>
              </a:rPr>
              <a:t>擬似主流科學</a:t>
            </a:r>
            <a:r>
              <a:rPr lang="zh-TW" altLang="en-US" sz="2800" dirty="0"/>
              <a:t>」 </a:t>
            </a:r>
            <a:r>
              <a:rPr lang="en-US" altLang="zh-TW" sz="2800" dirty="0"/>
              <a:t>VS </a:t>
            </a:r>
            <a:r>
              <a:rPr lang="zh-TW" altLang="en-US" sz="2800" dirty="0"/>
              <a:t>「</a:t>
            </a:r>
            <a:r>
              <a:rPr lang="zh-TW" altLang="en-US" sz="2800" dirty="0">
                <a:solidFill>
                  <a:srgbClr val="FF0000"/>
                </a:solidFill>
              </a:rPr>
              <a:t>膽敢說故事</a:t>
            </a:r>
            <a:r>
              <a:rPr lang="zh-TW" altLang="en-US" sz="2800" dirty="0"/>
              <a:t>」的歷史社會學</a:t>
            </a:r>
            <a:endParaRPr lang="en-US" altLang="zh-TW" sz="2800" dirty="0"/>
          </a:p>
          <a:p>
            <a:pPr marL="400050" lvl="1" indent="0" eaLnBrk="1" hangingPunct="1">
              <a:lnSpc>
                <a:spcPts val="3600"/>
              </a:lnSpc>
              <a:spcBef>
                <a:spcPts val="0"/>
              </a:spcBef>
              <a:spcAft>
                <a:spcPts val="600"/>
              </a:spcAft>
              <a:buNone/>
            </a:pPr>
            <a:r>
              <a:rPr lang="zh-TW" altLang="en-US" sz="2400" dirty="0"/>
              <a:t>指導的博士生如果膽敢「講故事」的話，就把論文轉去給敘事社會學的 </a:t>
            </a:r>
            <a:r>
              <a:rPr lang="en-US" altLang="zh-TW" sz="2400" dirty="0"/>
              <a:t>William H. Sewell Jr. </a:t>
            </a:r>
            <a:r>
              <a:rPr lang="zh-TW" altLang="en-US" sz="2400" dirty="0"/>
              <a:t>指導 </a:t>
            </a:r>
            <a:r>
              <a:rPr lang="en-US" altLang="zh-TW" sz="2400" dirty="0"/>
              <a:t>(Skocpol</a:t>
            </a:r>
            <a:r>
              <a:rPr lang="zh-TW" altLang="en-US" sz="2400" dirty="0"/>
              <a:t> </a:t>
            </a:r>
            <a:r>
              <a:rPr lang="en-US" altLang="zh-TW" sz="2400" dirty="0"/>
              <a:t>1994: 332) </a:t>
            </a:r>
            <a:r>
              <a:rPr lang="zh-TW" altLang="en-US" sz="2400" dirty="0"/>
              <a:t>。</a:t>
            </a:r>
            <a:endParaRPr lang="en-US" altLang="zh-TW" sz="2400" dirty="0"/>
          </a:p>
          <a:p>
            <a:pPr marL="400050" lvl="1" indent="0" eaLnBrk="1" hangingPunct="1">
              <a:lnSpc>
                <a:spcPts val="3600"/>
              </a:lnSpc>
              <a:spcBef>
                <a:spcPts val="0"/>
              </a:spcBef>
              <a:spcAft>
                <a:spcPts val="600"/>
              </a:spcAft>
              <a:buNone/>
            </a:pPr>
            <a:r>
              <a:rPr lang="zh-TW" altLang="en-US" sz="2400" dirty="0"/>
              <a:t>只要</a:t>
            </a:r>
            <a:r>
              <a:rPr lang="zh-TW" altLang="en-US" sz="2400" dirty="0">
                <a:solidFill>
                  <a:srgbClr val="FF0000"/>
                </a:solidFill>
              </a:rPr>
              <a:t>修辭</a:t>
            </a:r>
            <a:r>
              <a:rPr lang="zh-TW" altLang="en-US" sz="2400" dirty="0"/>
              <a:t>改改，還是事件社會學的偉大作品 </a:t>
            </a:r>
            <a:r>
              <a:rPr lang="en-US" altLang="zh-TW" sz="2400" dirty="0"/>
              <a:t>(Sewell)</a:t>
            </a:r>
          </a:p>
          <a:p>
            <a:pPr marL="800100" lvl="2" indent="0" eaLnBrk="1" hangingPunct="1">
              <a:lnSpc>
                <a:spcPts val="3000"/>
              </a:lnSpc>
              <a:spcBef>
                <a:spcPts val="0"/>
              </a:spcBef>
              <a:spcAft>
                <a:spcPts val="0"/>
              </a:spcAft>
              <a:buNone/>
            </a:pPr>
            <a:r>
              <a:rPr lang="en-US" altLang="zh-TW" dirty="0"/>
              <a:t>“</a:t>
            </a:r>
            <a:r>
              <a:rPr lang="en-US" altLang="zh-TW" dirty="0">
                <a:solidFill>
                  <a:srgbClr val="FF0000"/>
                </a:solidFill>
              </a:rPr>
              <a:t>misconstrued scientific rhetoric</a:t>
            </a:r>
            <a:r>
              <a:rPr lang="en-US" altLang="zh-TW" dirty="0"/>
              <a:t>” (Sewell 2005: 111)</a:t>
            </a:r>
          </a:p>
          <a:p>
            <a:pPr marL="800100" lvl="2" indent="0" eaLnBrk="1" hangingPunct="1">
              <a:lnSpc>
                <a:spcPts val="3000"/>
              </a:lnSpc>
              <a:spcBef>
                <a:spcPts val="0"/>
              </a:spcBef>
              <a:spcAft>
                <a:spcPts val="600"/>
              </a:spcAft>
              <a:buNone/>
            </a:pPr>
            <a:r>
              <a:rPr lang="en-US" altLang="zh-TW" dirty="0"/>
              <a:t>“</a:t>
            </a:r>
            <a:r>
              <a:rPr lang="en-US" altLang="zh-TW" i="1" dirty="0"/>
              <a:t>The Modern World System</a:t>
            </a:r>
            <a:r>
              <a:rPr lang="en-US" altLang="zh-TW" dirty="0"/>
              <a:t>, </a:t>
            </a:r>
            <a:r>
              <a:rPr lang="en-US" altLang="zh-TW" i="1" dirty="0"/>
              <a:t>The Vendee</a:t>
            </a:r>
            <a:r>
              <a:rPr lang="en-US" altLang="zh-TW" dirty="0"/>
              <a:t>, and </a:t>
            </a:r>
            <a:r>
              <a:rPr lang="en-US" altLang="zh-TW" i="1" dirty="0"/>
              <a:t>Social Revolutions </a:t>
            </a:r>
            <a:r>
              <a:rPr lang="en-US" altLang="zh-TW" dirty="0"/>
              <a:t>as </a:t>
            </a:r>
            <a:r>
              <a:rPr lang="en-US" altLang="zh-TW" dirty="0">
                <a:solidFill>
                  <a:srgbClr val="FF0000"/>
                </a:solidFill>
              </a:rPr>
              <a:t>rhetorically flawed masterworks </a:t>
            </a:r>
            <a:r>
              <a:rPr lang="en-US" altLang="zh-TW" dirty="0"/>
              <a:t>of eventful sociology” (Sewell 2005: 111).</a:t>
            </a:r>
          </a:p>
          <a:p>
            <a:pPr marL="0" indent="0" eaLnBrk="1" hangingPunct="1">
              <a:lnSpc>
                <a:spcPts val="3600"/>
              </a:lnSpc>
              <a:spcBef>
                <a:spcPts val="600"/>
              </a:spcBef>
              <a:spcAft>
                <a:spcPts val="600"/>
              </a:spcAft>
              <a:buNone/>
            </a:pPr>
            <a:r>
              <a:rPr lang="zh-TW" altLang="en-US" sz="2800" dirty="0"/>
              <a:t>裡外不是人</a:t>
            </a:r>
          </a:p>
          <a:p>
            <a:pPr marL="400050" lvl="1" indent="0" eaLnBrk="1" hangingPunct="1">
              <a:lnSpc>
                <a:spcPts val="3600"/>
              </a:lnSpc>
              <a:spcBef>
                <a:spcPts val="0"/>
              </a:spcBef>
              <a:spcAft>
                <a:spcPts val="600"/>
              </a:spcAft>
              <a:buFontTx/>
              <a:buNone/>
            </a:pPr>
            <a:r>
              <a:rPr lang="zh-TW" altLang="en-US" sz="2400" dirty="0"/>
              <a:t>到中研院臺史所演講跨學科的歷史研究法時獲得「</a:t>
            </a:r>
            <a:r>
              <a:rPr lang="zh-TW" altLang="en-US" sz="2400" dirty="0">
                <a:solidFill>
                  <a:srgbClr val="FF0000"/>
                </a:solidFill>
              </a:rPr>
              <a:t>披著（敘事）羊皮的（社會科學）狼</a:t>
            </a:r>
            <a:r>
              <a:rPr lang="zh-TW" altLang="en-US" sz="2400" dirty="0"/>
              <a:t>」的稱號。</a:t>
            </a:r>
          </a:p>
          <a:p>
            <a:pPr marL="400050" lvl="1" indent="0" eaLnBrk="1" hangingPunct="1">
              <a:lnSpc>
                <a:spcPts val="3600"/>
              </a:lnSpc>
              <a:spcBef>
                <a:spcPts val="0"/>
              </a:spcBef>
              <a:spcAft>
                <a:spcPts val="600"/>
              </a:spcAft>
              <a:buFontTx/>
              <a:buNone/>
            </a:pPr>
            <a:r>
              <a:rPr lang="zh-TW" altLang="en-US" sz="2400" dirty="0"/>
              <a:t>當場自嘲是「</a:t>
            </a:r>
            <a:r>
              <a:rPr lang="zh-TW" altLang="en-US" sz="2400" dirty="0">
                <a:solidFill>
                  <a:srgbClr val="FF0000"/>
                </a:solidFill>
              </a:rPr>
              <a:t>起義來歸</a:t>
            </a:r>
            <a:r>
              <a:rPr lang="zh-TW" altLang="en-US" sz="2400" dirty="0"/>
              <a:t>」，卻被當成「</a:t>
            </a:r>
            <a:r>
              <a:rPr lang="zh-TW" altLang="en-US" sz="2400" dirty="0">
                <a:solidFill>
                  <a:srgbClr val="FF0000"/>
                </a:solidFill>
              </a:rPr>
              <a:t>特洛依的木馬</a:t>
            </a:r>
            <a:r>
              <a:rPr lang="zh-TW" altLang="en-US" sz="24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4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4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4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4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4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4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4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4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body" idx="1"/>
          </p:nvPr>
        </p:nvSpPr>
        <p:spPr>
          <a:xfrm>
            <a:off x="611560" y="1124744"/>
            <a:ext cx="8424936" cy="4971256"/>
          </a:xfrm>
        </p:spPr>
        <p:txBody>
          <a:bodyPr/>
          <a:lstStyle/>
          <a:p>
            <a:pPr marL="0" indent="0" eaLnBrk="1" hangingPunct="1">
              <a:lnSpc>
                <a:spcPts val="3600"/>
              </a:lnSpc>
              <a:spcBef>
                <a:spcPts val="600"/>
              </a:spcBef>
              <a:spcAft>
                <a:spcPts val="600"/>
              </a:spcAft>
              <a:buNone/>
            </a:pPr>
            <a:r>
              <a:rPr lang="zh-TW" altLang="en-US" dirty="0"/>
              <a:t>自省與自勉</a:t>
            </a:r>
          </a:p>
          <a:p>
            <a:pPr marL="0" indent="0" eaLnBrk="1" hangingPunct="1">
              <a:lnSpc>
                <a:spcPts val="3600"/>
              </a:lnSpc>
              <a:spcBef>
                <a:spcPts val="600"/>
              </a:spcBef>
              <a:spcAft>
                <a:spcPts val="600"/>
              </a:spcAft>
              <a:buNone/>
            </a:pPr>
            <a:r>
              <a:rPr lang="zh-TW" altLang="en-US" sz="2800" dirty="0"/>
              <a:t>社會學與歷史的結合「並不是失敗了，相反的，是還沒有開始嘗</a:t>
            </a:r>
            <a:r>
              <a:rPr lang="zh-TW" altLang="en-US" sz="2800" dirty="0">
                <a:solidFill>
                  <a:srgbClr val="FF0000"/>
                </a:solidFill>
              </a:rPr>
              <a:t>試</a:t>
            </a:r>
            <a:r>
              <a:rPr lang="zh-TW" altLang="en-US" sz="2800" dirty="0"/>
              <a:t>」 </a:t>
            </a:r>
            <a:r>
              <a:rPr lang="en-US" altLang="zh-TW" sz="2800" dirty="0"/>
              <a:t>(Abbott)</a:t>
            </a:r>
          </a:p>
          <a:p>
            <a:pPr marL="0" indent="0" eaLnBrk="1" hangingPunct="1">
              <a:lnSpc>
                <a:spcPts val="3600"/>
              </a:lnSpc>
              <a:spcBef>
                <a:spcPts val="600"/>
              </a:spcBef>
              <a:spcAft>
                <a:spcPts val="600"/>
              </a:spcAft>
              <a:buNone/>
            </a:pPr>
            <a:r>
              <a:rPr lang="zh-TW" altLang="en-US" sz="2800" dirty="0"/>
              <a:t>先</a:t>
            </a:r>
            <a:r>
              <a:rPr lang="zh-TW" altLang="en-US" sz="2800" dirty="0">
                <a:solidFill>
                  <a:srgbClr val="FF0000"/>
                </a:solidFill>
              </a:rPr>
              <a:t>試</a:t>
            </a:r>
            <a:r>
              <a:rPr lang="zh-TW" altLang="en-US" sz="2800" dirty="0"/>
              <a:t>再想（後知後覺）： 完成寫作後的自我反省</a:t>
            </a:r>
            <a:endParaRPr lang="en-US" altLang="zh-TW" sz="2800" dirty="0"/>
          </a:p>
          <a:p>
            <a:pPr marL="0" indent="0" eaLnBrk="1" hangingPunct="1">
              <a:lnSpc>
                <a:spcPts val="3600"/>
              </a:lnSpc>
              <a:spcBef>
                <a:spcPts val="600"/>
              </a:spcBef>
              <a:spcAft>
                <a:spcPts val="600"/>
              </a:spcAft>
              <a:buNone/>
            </a:pPr>
            <a:r>
              <a:rPr lang="zh-TW" altLang="en-US" sz="2800" dirty="0"/>
              <a:t>事後重新交代自己在</a:t>
            </a:r>
            <a:r>
              <a:rPr lang="en-US" altLang="zh-TW" sz="2800" dirty="0"/>
              <a:t>《</a:t>
            </a:r>
            <a:r>
              <a:rPr lang="zh-TW" altLang="en-US" sz="2800" dirty="0"/>
              <a:t>番頭家</a:t>
            </a:r>
            <a:r>
              <a:rPr lang="en-US" altLang="zh-TW" sz="2800" dirty="0"/>
              <a:t>》</a:t>
            </a:r>
            <a:r>
              <a:rPr lang="zh-TW" altLang="en-US" sz="2800" dirty="0"/>
              <a:t>與</a:t>
            </a:r>
            <a:r>
              <a:rPr lang="en-US" altLang="zh-TW" sz="2800" dirty="0"/>
              <a:t>《</a:t>
            </a:r>
            <a:r>
              <a:rPr lang="zh-TW" altLang="en-US" sz="2800" dirty="0"/>
              <a:t>熟番與奸民</a:t>
            </a:r>
            <a:r>
              <a:rPr lang="en-US" altLang="zh-TW" sz="2800" dirty="0"/>
              <a:t>》</a:t>
            </a:r>
            <a:r>
              <a:rPr lang="zh-TW" altLang="en-US" sz="2800" dirty="0"/>
              <a:t>的歷史寫作裡，如何結合歷史敘事與社會科學。</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41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41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414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6"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539552" y="1268760"/>
            <a:ext cx="8568952" cy="4827240"/>
          </a:xfrm>
        </p:spPr>
        <p:txBody>
          <a:bodyPr/>
          <a:lstStyle/>
          <a:p>
            <a:pPr>
              <a:lnSpc>
                <a:spcPts val="4200"/>
              </a:lnSpc>
              <a:spcBef>
                <a:spcPts val="600"/>
              </a:spcBef>
              <a:spcAft>
                <a:spcPts val="600"/>
              </a:spcAft>
              <a:buNone/>
            </a:pPr>
            <a:r>
              <a:rPr lang="zh-TW" altLang="en-US" sz="3600" dirty="0"/>
              <a:t>社會科學與歷史敘事的結合</a:t>
            </a:r>
          </a:p>
          <a:p>
            <a:pPr>
              <a:lnSpc>
                <a:spcPts val="4200"/>
              </a:lnSpc>
              <a:spcBef>
                <a:spcPts val="600"/>
              </a:spcBef>
              <a:spcAft>
                <a:spcPts val="600"/>
              </a:spcAft>
              <a:buFontTx/>
              <a:buNone/>
            </a:pPr>
            <a:r>
              <a:rPr lang="zh-TW" altLang="en-US" dirty="0"/>
              <a:t>如何與認識論上的異類 </a:t>
            </a:r>
            <a:r>
              <a:rPr lang="en-US" altLang="zh-TW" dirty="0"/>
              <a:t>(epistemological ‘other’, Somers &amp; Gibson</a:t>
            </a:r>
            <a:r>
              <a:rPr lang="zh-TW" altLang="en-US" dirty="0"/>
              <a:t> </a:t>
            </a:r>
            <a:r>
              <a:rPr lang="en-US" altLang="zh-TW" dirty="0"/>
              <a:t>1994)</a:t>
            </a:r>
            <a:r>
              <a:rPr lang="zh-TW" altLang="en-US" dirty="0"/>
              <a:t> 結合？</a:t>
            </a:r>
            <a:endParaRPr lang="en-US" altLang="zh-TW" dirty="0"/>
          </a:p>
          <a:p>
            <a:pPr>
              <a:lnSpc>
                <a:spcPts val="4200"/>
              </a:lnSpc>
              <a:spcBef>
                <a:spcPts val="600"/>
              </a:spcBef>
              <a:spcAft>
                <a:spcPts val="600"/>
              </a:spcAft>
              <a:buFontTx/>
              <a:buNone/>
            </a:pPr>
            <a:r>
              <a:rPr lang="zh-TW" altLang="en-US" dirty="0">
                <a:solidFill>
                  <a:srgbClr val="FF0000"/>
                </a:solidFill>
              </a:rPr>
              <a:t>先分後合</a:t>
            </a:r>
            <a:r>
              <a:rPr lang="zh-TW" altLang="en-US" dirty="0"/>
              <a:t>：先區辨差異，再探求結合之道。</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3667" name="Rectangle 3"/>
          <p:cNvSpPr>
            <a:spLocks noGrp="1" noChangeArrowheads="1"/>
          </p:cNvSpPr>
          <p:nvPr>
            <p:ph type="body" idx="1"/>
          </p:nvPr>
        </p:nvSpPr>
        <p:spPr>
          <a:xfrm>
            <a:off x="539552" y="-27384"/>
            <a:ext cx="8568952" cy="6885384"/>
          </a:xfrm>
        </p:spPr>
        <p:txBody>
          <a:bodyPr/>
          <a:lstStyle/>
          <a:p>
            <a:pPr>
              <a:lnSpc>
                <a:spcPts val="3600"/>
              </a:lnSpc>
              <a:spcBef>
                <a:spcPts val="600"/>
              </a:spcBef>
              <a:spcAft>
                <a:spcPts val="600"/>
              </a:spcAft>
              <a:buNone/>
            </a:pPr>
            <a:r>
              <a:rPr lang="zh-TW" altLang="en-US" dirty="0"/>
              <a:t>渾然不分？</a:t>
            </a:r>
          </a:p>
          <a:p>
            <a:pPr marL="0" indent="0">
              <a:lnSpc>
                <a:spcPts val="3200"/>
              </a:lnSpc>
              <a:spcBef>
                <a:spcPts val="600"/>
              </a:spcBef>
              <a:spcAft>
                <a:spcPts val="0"/>
              </a:spcAft>
              <a:buFontTx/>
              <a:buNone/>
            </a:pPr>
            <a:r>
              <a:rPr lang="en-US" altLang="zh-TW" sz="2800" dirty="0"/>
              <a:t>Giddens </a:t>
            </a:r>
            <a:r>
              <a:rPr lang="zh-TW" altLang="en-US" sz="2800" dirty="0"/>
              <a:t>的「</a:t>
            </a:r>
            <a:r>
              <a:rPr lang="zh-TW" altLang="en-US" sz="2800" dirty="0">
                <a:solidFill>
                  <a:srgbClr val="FF0000"/>
                </a:solidFill>
              </a:rPr>
              <a:t>歷史理論</a:t>
            </a:r>
            <a:r>
              <a:rPr lang="zh-TW" altLang="en-US" sz="2800" dirty="0"/>
              <a:t>」</a:t>
            </a:r>
          </a:p>
          <a:p>
            <a:pPr>
              <a:lnSpc>
                <a:spcPts val="3200"/>
              </a:lnSpc>
              <a:spcBef>
                <a:spcPts val="0"/>
              </a:spcBef>
              <a:spcAft>
                <a:spcPts val="600"/>
              </a:spcAft>
              <a:buFontTx/>
              <a:buNone/>
            </a:pPr>
            <a:r>
              <a:rPr lang="en-US" altLang="zh-TW" sz="2800" dirty="0"/>
              <a:t>	</a:t>
            </a:r>
            <a:r>
              <a:rPr lang="zh-TW" altLang="en-US" sz="2800" dirty="0"/>
              <a:t>社會構成的面向：精緻的存有論</a:t>
            </a:r>
          </a:p>
          <a:p>
            <a:pPr marL="457200" lvl="1" indent="0">
              <a:lnSpc>
                <a:spcPts val="3200"/>
              </a:lnSpc>
              <a:spcBef>
                <a:spcPts val="0"/>
              </a:spcBef>
              <a:spcAft>
                <a:spcPts val="600"/>
              </a:spcAft>
              <a:buNone/>
            </a:pPr>
            <a:r>
              <a:rPr lang="zh-TW" altLang="en-US" sz="2400" dirty="0"/>
              <a:t>「</a:t>
            </a:r>
            <a:r>
              <a:rPr lang="zh-TW" altLang="en-US" sz="2400" dirty="0">
                <a:solidFill>
                  <a:srgbClr val="FF0000"/>
                </a:solidFill>
              </a:rPr>
              <a:t>時間拒絕缺席</a:t>
            </a:r>
            <a:r>
              <a:rPr lang="zh-TW" altLang="en-US" sz="2400" dirty="0"/>
              <a:t>」：時間是社會構成不可或缺的面向</a:t>
            </a:r>
          </a:p>
          <a:p>
            <a:pPr marL="457200" lvl="1" indent="0">
              <a:lnSpc>
                <a:spcPts val="3200"/>
              </a:lnSpc>
              <a:spcBef>
                <a:spcPts val="0"/>
              </a:spcBef>
              <a:spcAft>
                <a:spcPts val="600"/>
              </a:spcAft>
              <a:buNone/>
            </a:pPr>
            <a:r>
              <a:rPr lang="zh-TW" altLang="en-US" sz="2400" dirty="0"/>
              <a:t>「</a:t>
            </a:r>
            <a:r>
              <a:rPr lang="zh-TW" altLang="en-US" sz="2400" dirty="0">
                <a:solidFill>
                  <a:srgbClr val="FF0000"/>
                </a:solidFill>
              </a:rPr>
              <a:t>結構化</a:t>
            </a:r>
            <a:r>
              <a:rPr lang="zh-TW" altLang="en-US" sz="2400" dirty="0"/>
              <a:t>」理論：結構與過程不分</a:t>
            </a:r>
          </a:p>
          <a:p>
            <a:pPr>
              <a:lnSpc>
                <a:spcPts val="3200"/>
              </a:lnSpc>
              <a:spcBef>
                <a:spcPts val="0"/>
              </a:spcBef>
              <a:spcAft>
                <a:spcPts val="600"/>
              </a:spcAft>
              <a:buFontTx/>
              <a:buNone/>
            </a:pPr>
            <a:r>
              <a:rPr lang="en-US" altLang="zh-TW" sz="2800" dirty="0"/>
              <a:t>	</a:t>
            </a:r>
            <a:r>
              <a:rPr lang="zh-TW" altLang="en-US" sz="2800" dirty="0"/>
              <a:t>知識方法的面向：粗淺的認識論</a:t>
            </a:r>
          </a:p>
          <a:p>
            <a:pPr marL="457200" lvl="1" indent="0">
              <a:lnSpc>
                <a:spcPts val="3000"/>
              </a:lnSpc>
              <a:spcBef>
                <a:spcPts val="0"/>
              </a:spcBef>
              <a:spcAft>
                <a:spcPts val="600"/>
              </a:spcAft>
              <a:buNone/>
            </a:pPr>
            <a:r>
              <a:rPr lang="zh-TW" altLang="en-US" sz="2400" dirty="0">
                <a:solidFill>
                  <a:srgbClr val="FF0000"/>
                </a:solidFill>
                <a:latin typeface="標楷體" panose="03000509000000000000" pitchFamily="65" charset="-120"/>
                <a:ea typeface="標楷體" panose="03000509000000000000" pitchFamily="65" charset="-120"/>
              </a:rPr>
              <a:t>時間性</a:t>
            </a:r>
            <a:r>
              <a:rPr lang="zh-TW" altLang="en-US" sz="2400" dirty="0">
                <a:latin typeface="標楷體" panose="03000509000000000000" pitchFamily="65" charset="-120"/>
                <a:ea typeface="標楷體" panose="03000509000000000000" pitchFamily="65" charset="-120"/>
              </a:rPr>
              <a:t>恢復作為社會理論不可分割之面向後</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歷史與社會學在方法上就變得難以區分了。</a:t>
            </a:r>
            <a:endParaRPr lang="en-US" altLang="zh-TW" sz="2400" dirty="0">
              <a:latin typeface="標楷體" panose="03000509000000000000" pitchFamily="65" charset="-120"/>
              <a:ea typeface="標楷體" panose="03000509000000000000" pitchFamily="65" charset="-120"/>
            </a:endParaRPr>
          </a:p>
          <a:p>
            <a:pPr marL="57150" indent="0">
              <a:lnSpc>
                <a:spcPts val="3200"/>
              </a:lnSpc>
              <a:spcBef>
                <a:spcPts val="1200"/>
              </a:spcBef>
              <a:spcAft>
                <a:spcPts val="600"/>
              </a:spcAft>
              <a:buNone/>
            </a:pPr>
            <a:r>
              <a:rPr lang="zh-TW" altLang="zh-TW" sz="2800" dirty="0"/>
              <a:t>歷史</a:t>
            </a:r>
            <a:r>
              <a:rPr lang="zh-TW" altLang="en-US" sz="2800" dirty="0"/>
              <a:t>學</a:t>
            </a:r>
            <a:r>
              <a:rPr lang="zh-TW" altLang="zh-TW" sz="2800" dirty="0"/>
              <a:t>與社會科學在理論與</a:t>
            </a:r>
            <a:r>
              <a:rPr lang="zh-TW" altLang="en-US" sz="2800" dirty="0"/>
              <a:t>方法</a:t>
            </a:r>
            <a:r>
              <a:rPr lang="zh-TW" altLang="zh-TW" sz="2800" dirty="0"/>
              <a:t>上難以區分</a:t>
            </a:r>
            <a:r>
              <a:rPr lang="zh-TW" altLang="en-US" sz="2800" dirty="0"/>
              <a:t>，</a:t>
            </a:r>
            <a:r>
              <a:rPr lang="zh-TW" altLang="zh-TW" sz="2800" dirty="0"/>
              <a:t>一個「</a:t>
            </a:r>
            <a:r>
              <a:rPr lang="zh-TW" altLang="zh-TW" sz="2800" dirty="0">
                <a:solidFill>
                  <a:srgbClr val="FF0000"/>
                </a:solidFill>
              </a:rPr>
              <a:t>水乳交融</a:t>
            </a:r>
            <a:r>
              <a:rPr lang="zh-TW" altLang="zh-TW" sz="2800" dirty="0"/>
              <a:t>」的境界</a:t>
            </a:r>
            <a:r>
              <a:rPr lang="zh-TW" altLang="en-US" sz="2800" dirty="0"/>
              <a:t>？</a:t>
            </a:r>
            <a:endParaRPr lang="en-US" altLang="zh-TW" sz="2800" dirty="0"/>
          </a:p>
          <a:p>
            <a:pPr marL="57150" indent="0">
              <a:lnSpc>
                <a:spcPts val="3200"/>
              </a:lnSpc>
              <a:spcBef>
                <a:spcPts val="1200"/>
              </a:spcBef>
              <a:spcAft>
                <a:spcPts val="600"/>
              </a:spcAft>
              <a:buNone/>
            </a:pPr>
            <a:r>
              <a:rPr lang="zh-TW" altLang="en-US" sz="2800" dirty="0"/>
              <a:t>在我的</a:t>
            </a:r>
            <a:r>
              <a:rPr lang="zh-TW" altLang="en-US" sz="2800" dirty="0">
                <a:solidFill>
                  <a:srgbClr val="FF0000"/>
                </a:solidFill>
              </a:rPr>
              <a:t>歷史研究實作裡看不到</a:t>
            </a:r>
            <a:r>
              <a:rPr lang="zh-TW" altLang="en-US" sz="2800" dirty="0"/>
              <a:t>這個</a:t>
            </a:r>
            <a:r>
              <a:rPr lang="zh-TW" altLang="zh-TW" sz="2800" dirty="0"/>
              <a:t>水乳交融的境界</a:t>
            </a:r>
            <a:endParaRPr lang="zh-TW" altLang="en-US" sz="2800" dirty="0"/>
          </a:p>
          <a:p>
            <a:pPr marL="0" indent="0">
              <a:lnSpc>
                <a:spcPts val="3200"/>
              </a:lnSpc>
              <a:spcBef>
                <a:spcPts val="600"/>
              </a:spcBef>
              <a:spcAft>
                <a:spcPts val="600"/>
              </a:spcAft>
              <a:buFontTx/>
              <a:buNone/>
            </a:pPr>
            <a:r>
              <a:rPr lang="zh-TW" altLang="en-US" sz="2800" dirty="0">
                <a:solidFill>
                  <a:srgbClr val="FF0000"/>
                </a:solidFill>
                <a:latin typeface="標楷體" panose="03000509000000000000" pitchFamily="65" charset="-120"/>
                <a:ea typeface="標楷體" panose="03000509000000000000" pitchFamily="65" charset="-120"/>
              </a:rPr>
              <a:t>帶有時間面向的社會構成是不是有其特定的知識方式，可以更適切地再現社會實存？</a:t>
            </a:r>
          </a:p>
        </p:txBody>
      </p:sp>
    </p:spTree>
    <p:extLst>
      <p:ext uri="{BB962C8B-B14F-4D97-AF65-F5344CB8AC3E}">
        <p14:creationId xmlns:p14="http://schemas.microsoft.com/office/powerpoint/2010/main" val="231185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6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6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36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36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366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36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36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366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3667">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366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1" name="Rectangle 3"/>
          <p:cNvSpPr>
            <a:spLocks noGrp="1" noChangeArrowheads="1"/>
          </p:cNvSpPr>
          <p:nvPr>
            <p:ph type="body" idx="1"/>
          </p:nvPr>
        </p:nvSpPr>
        <p:spPr>
          <a:xfrm>
            <a:off x="611560" y="188640"/>
            <a:ext cx="8424936" cy="6408712"/>
          </a:xfrm>
        </p:spPr>
        <p:txBody>
          <a:bodyPr/>
          <a:lstStyle/>
          <a:p>
            <a:pPr>
              <a:lnSpc>
                <a:spcPts val="3600"/>
              </a:lnSpc>
              <a:spcBef>
                <a:spcPts val="600"/>
              </a:spcBef>
              <a:spcAft>
                <a:spcPts val="600"/>
              </a:spcAft>
              <a:buFontTx/>
              <a:buNone/>
            </a:pPr>
            <a:r>
              <a:rPr lang="zh-TW" altLang="en-US" dirty="0"/>
              <a:t>「歷史」一詞的</a:t>
            </a:r>
            <a:r>
              <a:rPr lang="zh-TW" altLang="en-US" dirty="0">
                <a:solidFill>
                  <a:srgbClr val="FF0000"/>
                </a:solidFill>
              </a:rPr>
              <a:t>雙重意涵</a:t>
            </a:r>
          </a:p>
          <a:p>
            <a:pPr>
              <a:lnSpc>
                <a:spcPts val="3600"/>
              </a:lnSpc>
              <a:spcBef>
                <a:spcPts val="600"/>
              </a:spcBef>
              <a:spcAft>
                <a:spcPts val="600"/>
              </a:spcAft>
              <a:buFontTx/>
              <a:buNone/>
            </a:pPr>
            <a:r>
              <a:rPr lang="en-US" altLang="zh-TW" sz="2800" dirty="0"/>
              <a:t>1. </a:t>
            </a:r>
            <a:r>
              <a:rPr lang="zh-TW" altLang="en-US" sz="2800" dirty="0">
                <a:solidFill>
                  <a:srgbClr val="FF0000"/>
                </a:solidFill>
              </a:rPr>
              <a:t>過去真實發生的事件</a:t>
            </a:r>
            <a:endParaRPr lang="zh-TW" altLang="en-US" sz="2800" dirty="0"/>
          </a:p>
          <a:p>
            <a:pPr>
              <a:lnSpc>
                <a:spcPts val="3200"/>
              </a:lnSpc>
              <a:spcBef>
                <a:spcPts val="0"/>
              </a:spcBef>
              <a:spcAft>
                <a:spcPts val="600"/>
              </a:spcAft>
              <a:buFontTx/>
              <a:buNone/>
            </a:pPr>
            <a:r>
              <a:rPr lang="zh-TW" altLang="en-US" sz="2400" dirty="0"/>
              <a:t>	</a:t>
            </a:r>
            <a:r>
              <a:rPr lang="zh-TW" altLang="en-US" sz="2800" dirty="0"/>
              <a:t>指涉什麼 </a:t>
            </a:r>
            <a:r>
              <a:rPr lang="en-US" altLang="zh-TW" sz="2800" dirty="0"/>
              <a:t>(reference) </a:t>
            </a:r>
            <a:r>
              <a:rPr lang="zh-TW" altLang="en-US" sz="2800" dirty="0"/>
              <a:t>的問題，裡頭包含著「真實的宣稱 </a:t>
            </a:r>
            <a:r>
              <a:rPr lang="en-US" altLang="zh-TW" sz="2800" dirty="0"/>
              <a:t>(truth claim)</a:t>
            </a:r>
            <a:r>
              <a:rPr lang="zh-TW" altLang="en-US" sz="2800" dirty="0"/>
              <a:t>」，也因此伴隨著接受「經驗檢驗」的義務。</a:t>
            </a:r>
          </a:p>
          <a:p>
            <a:pPr>
              <a:lnSpc>
                <a:spcPts val="3600"/>
              </a:lnSpc>
              <a:spcBef>
                <a:spcPts val="600"/>
              </a:spcBef>
              <a:spcAft>
                <a:spcPts val="600"/>
              </a:spcAft>
              <a:buFontTx/>
              <a:buNone/>
            </a:pPr>
            <a:r>
              <a:rPr lang="en-US" altLang="zh-TW" sz="2800" dirty="0"/>
              <a:t>2. </a:t>
            </a:r>
            <a:r>
              <a:rPr lang="zh-TW" altLang="en-US" sz="2800" dirty="0">
                <a:solidFill>
                  <a:srgbClr val="FF0000"/>
                </a:solidFill>
              </a:rPr>
              <a:t>有關過去的陳述</a:t>
            </a:r>
          </a:p>
          <a:p>
            <a:pPr marL="400050" lvl="2" indent="0">
              <a:lnSpc>
                <a:spcPts val="3200"/>
              </a:lnSpc>
              <a:spcBef>
                <a:spcPts val="0"/>
              </a:spcBef>
              <a:spcAft>
                <a:spcPts val="600"/>
              </a:spcAft>
              <a:buFontTx/>
              <a:buNone/>
            </a:pPr>
            <a:r>
              <a:rPr lang="zh-TW" altLang="en-US" sz="2800" dirty="0"/>
              <a:t>牽涉到的則顯然不僅只於把事件一件件照著時間順序排列，而是如何讓陳述過去變得有意思 </a:t>
            </a:r>
            <a:r>
              <a:rPr lang="en-US" altLang="zh-TW" sz="2800" dirty="0"/>
              <a:t>(make sense) </a:t>
            </a:r>
            <a:r>
              <a:rPr lang="zh-TW" altLang="en-US" sz="2800" dirty="0"/>
              <a:t>或可理解 </a:t>
            </a:r>
            <a:r>
              <a:rPr lang="en-US" altLang="zh-TW" sz="2800" dirty="0"/>
              <a:t>(intelligible) </a:t>
            </a:r>
            <a:r>
              <a:rPr lang="zh-TW" altLang="en-US" sz="2800" dirty="0"/>
              <a:t>的問題。</a:t>
            </a:r>
          </a:p>
          <a:p>
            <a:pPr marL="0">
              <a:lnSpc>
                <a:spcPts val="3600"/>
              </a:lnSpc>
              <a:spcBef>
                <a:spcPts val="600"/>
              </a:spcBef>
              <a:spcAft>
                <a:spcPts val="600"/>
              </a:spcAft>
              <a:buFontTx/>
              <a:buNone/>
            </a:pPr>
            <a:r>
              <a:rPr lang="zh-TW" altLang="en-US" sz="2800" dirty="0"/>
              <a:t>在臺語裡，陳述過去的事：</a:t>
            </a:r>
            <a:r>
              <a:rPr lang="zh-TW" altLang="en-US" sz="2800" dirty="0">
                <a:solidFill>
                  <a:srgbClr val="FF0000"/>
                </a:solidFill>
              </a:rPr>
              <a:t>「講古」，就是說故事</a:t>
            </a:r>
            <a:r>
              <a:rPr lang="zh-TW" altLang="en-US" sz="2800" dirty="0"/>
              <a:t>。對於再現過去的論述方式已經做了明確的選擇，那就是，</a:t>
            </a:r>
            <a:r>
              <a:rPr lang="zh-TW" altLang="en-US" sz="2800" dirty="0">
                <a:solidFill>
                  <a:srgbClr val="FF0000"/>
                </a:solidFill>
              </a:rPr>
              <a:t>敘事</a:t>
            </a:r>
            <a:r>
              <a:rPr lang="zh-TW" altLang="en-US" sz="2800" dirty="0"/>
              <a:t>。</a:t>
            </a:r>
          </a:p>
        </p:txBody>
      </p:sp>
    </p:spTree>
    <p:extLst>
      <p:ext uri="{BB962C8B-B14F-4D97-AF65-F5344CB8AC3E}">
        <p14:creationId xmlns:p14="http://schemas.microsoft.com/office/powerpoint/2010/main" val="3405063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6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46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469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469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46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20835" name="Rectangle 3"/>
          <p:cNvSpPr>
            <a:spLocks noGrp="1" noChangeArrowheads="1"/>
          </p:cNvSpPr>
          <p:nvPr>
            <p:ph type="body" idx="1"/>
          </p:nvPr>
        </p:nvSpPr>
        <p:spPr>
          <a:xfrm>
            <a:off x="551994" y="620688"/>
            <a:ext cx="8592006" cy="5976664"/>
          </a:xfrm>
        </p:spPr>
        <p:txBody>
          <a:bodyPr/>
          <a:lstStyle/>
          <a:p>
            <a:pPr marL="0" indent="0" eaLnBrk="1" hangingPunct="1">
              <a:lnSpc>
                <a:spcPts val="3600"/>
              </a:lnSpc>
              <a:spcBef>
                <a:spcPts val="600"/>
              </a:spcBef>
              <a:spcAft>
                <a:spcPts val="600"/>
              </a:spcAft>
              <a:buNone/>
            </a:pPr>
            <a:r>
              <a:rPr lang="zh-TW" altLang="en-US" dirty="0"/>
              <a:t>敘事作為社會科學認識論的「</a:t>
            </a:r>
            <a:r>
              <a:rPr lang="zh-TW" altLang="en-US" dirty="0">
                <a:solidFill>
                  <a:srgbClr val="FF0000"/>
                </a:solidFill>
              </a:rPr>
              <a:t>異類</a:t>
            </a:r>
            <a:r>
              <a:rPr lang="zh-TW" altLang="en-US" dirty="0"/>
              <a:t>」</a:t>
            </a:r>
          </a:p>
          <a:p>
            <a:pPr marL="0" indent="0" eaLnBrk="1" hangingPunct="1">
              <a:lnSpc>
                <a:spcPts val="3600"/>
              </a:lnSpc>
              <a:spcBef>
                <a:spcPts val="600"/>
              </a:spcBef>
              <a:spcAft>
                <a:spcPts val="600"/>
              </a:spcAft>
              <a:buNone/>
            </a:pPr>
            <a:r>
              <a:rPr lang="zh-TW" altLang="en-US" sz="2800" dirty="0"/>
              <a:t>科學因果法則：法則統攝模型 </a:t>
            </a:r>
            <a:r>
              <a:rPr lang="en-US" altLang="zh-TW" sz="2800" dirty="0"/>
              <a:t>(the covering law model)</a:t>
            </a:r>
            <a:r>
              <a:rPr lang="zh-TW" altLang="en-US" sz="2800" dirty="0"/>
              <a:t> </a:t>
            </a:r>
          </a:p>
          <a:p>
            <a:pPr marL="400050" lvl="1" indent="0" eaLnBrk="1" hangingPunct="1">
              <a:lnSpc>
                <a:spcPts val="3200"/>
              </a:lnSpc>
              <a:spcBef>
                <a:spcPts val="0"/>
              </a:spcBef>
              <a:spcAft>
                <a:spcPts val="600"/>
              </a:spcAft>
              <a:buFontTx/>
              <a:buNone/>
            </a:pPr>
            <a:r>
              <a:rPr lang="zh-TW" altLang="en-US" dirty="0"/>
              <a:t>在給予前提條件下，透過一般法則演繹和預測結果，並驗證之。 （“</a:t>
            </a:r>
            <a:r>
              <a:rPr lang="en-US" altLang="zh-TW" dirty="0"/>
              <a:t>Whenever X, then Y.”</a:t>
            </a:r>
            <a:r>
              <a:rPr lang="zh-TW" altLang="en-US" dirty="0"/>
              <a:t>，給定</a:t>
            </a:r>
            <a:r>
              <a:rPr lang="en-US" altLang="zh-TW" dirty="0"/>
              <a:t>X </a:t>
            </a:r>
            <a:r>
              <a:rPr lang="zh-TW" altLang="en-US" dirty="0"/>
              <a:t>就可以透過法則「預測」</a:t>
            </a:r>
            <a:r>
              <a:rPr lang="en-US" altLang="zh-TW" dirty="0"/>
              <a:t>Y</a:t>
            </a:r>
            <a:r>
              <a:rPr lang="zh-TW" altLang="en-US" dirty="0"/>
              <a:t>。 ）</a:t>
            </a:r>
          </a:p>
          <a:p>
            <a:pPr marL="0" indent="0" eaLnBrk="1" hangingPunct="1">
              <a:lnSpc>
                <a:spcPts val="3600"/>
              </a:lnSpc>
              <a:spcBef>
                <a:spcPts val="600"/>
              </a:spcBef>
              <a:spcAft>
                <a:spcPts val="600"/>
              </a:spcAft>
              <a:buNone/>
            </a:pPr>
            <a:r>
              <a:rPr lang="zh-TW" altLang="en-US" sz="2800" dirty="0"/>
              <a:t>歷史社會學的 </a:t>
            </a:r>
            <a:r>
              <a:rPr lang="en-US" altLang="zh-TW" sz="2800" dirty="0"/>
              <a:t>“Experimental Temporality” (Sewell) </a:t>
            </a:r>
            <a:r>
              <a:rPr lang="zh-TW" altLang="en-US" sz="2800" dirty="0"/>
              <a:t>是哪門子的「科學因果」啊！</a:t>
            </a:r>
            <a:endParaRPr lang="en-US" altLang="zh-TW" sz="2800" dirty="0"/>
          </a:p>
          <a:p>
            <a:pPr marL="0" indent="0" eaLnBrk="1" hangingPunct="1">
              <a:lnSpc>
                <a:spcPts val="3600"/>
              </a:lnSpc>
              <a:spcBef>
                <a:spcPts val="600"/>
              </a:spcBef>
              <a:spcAft>
                <a:spcPts val="600"/>
              </a:spcAft>
              <a:buNone/>
            </a:pPr>
            <a:r>
              <a:rPr lang="zh-TW" altLang="en-US" sz="2800" dirty="0"/>
              <a:t>韋伯打臉：「足堪夠用的因果」 </a:t>
            </a:r>
            <a:r>
              <a:rPr lang="en-US" altLang="zh-TW" sz="2800" dirty="0"/>
              <a:t>(“adequate causation”)</a:t>
            </a:r>
          </a:p>
          <a:p>
            <a:pPr marL="400050" lvl="1" indent="0" eaLnBrk="1" hangingPunct="1">
              <a:lnSpc>
                <a:spcPts val="3600"/>
              </a:lnSpc>
              <a:spcBef>
                <a:spcPts val="0"/>
              </a:spcBef>
              <a:spcAft>
                <a:spcPts val="600"/>
              </a:spcAft>
              <a:buNone/>
            </a:pPr>
            <a:r>
              <a:rPr lang="zh-TW" altLang="en-US" dirty="0"/>
              <a:t>社會科學的因果僅只是</a:t>
            </a:r>
            <a:r>
              <a:rPr lang="zh-TW" altLang="en-US" dirty="0">
                <a:solidFill>
                  <a:srgbClr val="FF0000"/>
                </a:solidFill>
              </a:rPr>
              <a:t>必要條件</a:t>
            </a:r>
            <a:r>
              <a:rPr lang="zh-TW" altLang="en-US" dirty="0"/>
              <a:t>，還稱不上是</a:t>
            </a:r>
            <a:r>
              <a:rPr lang="zh-TW" altLang="en-US" dirty="0">
                <a:solidFill>
                  <a:srgbClr val="FF0000"/>
                </a:solidFill>
              </a:rPr>
              <a:t>充分條件</a:t>
            </a:r>
            <a:r>
              <a:rPr lang="zh-TW" altLang="en-US" dirty="0"/>
              <a:t>（以韋伯的</a:t>
            </a:r>
            <a:r>
              <a:rPr lang="en-US" altLang="zh-TW" dirty="0"/>
              <a:t>《</a:t>
            </a:r>
            <a:r>
              <a:rPr lang="zh-TW" altLang="en-US" dirty="0"/>
              <a:t>基督新教倫理與資本主義精神</a:t>
            </a:r>
            <a:r>
              <a:rPr lang="en-US" altLang="zh-TW" dirty="0"/>
              <a:t>》</a:t>
            </a:r>
            <a:r>
              <a:rPr lang="zh-TW" altLang="en-US" dirty="0"/>
              <a:t>為例）。</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8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08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083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083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08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21859" name="Rectangle 3"/>
          <p:cNvSpPr>
            <a:spLocks noGrp="1" noChangeArrowheads="1"/>
          </p:cNvSpPr>
          <p:nvPr>
            <p:ph type="body" idx="1"/>
          </p:nvPr>
        </p:nvSpPr>
        <p:spPr>
          <a:xfrm>
            <a:off x="539552" y="188640"/>
            <a:ext cx="8532440" cy="6552728"/>
          </a:xfrm>
        </p:spPr>
        <p:txBody>
          <a:bodyPr/>
          <a:lstStyle/>
          <a:p>
            <a:pPr marL="0" indent="0" eaLnBrk="1" hangingPunct="1">
              <a:lnSpc>
                <a:spcPts val="3600"/>
              </a:lnSpc>
              <a:spcBef>
                <a:spcPts val="600"/>
              </a:spcBef>
              <a:spcAft>
                <a:spcPts val="600"/>
              </a:spcAft>
              <a:buNone/>
            </a:pPr>
            <a:r>
              <a:rPr lang="zh-TW" altLang="en-US" sz="2400" dirty="0"/>
              <a:t>我們之所以能深入理解特定的歷史事件，是因為我們有辦法把它</a:t>
            </a:r>
            <a:r>
              <a:rPr lang="zh-TW" altLang="en-US" sz="2400" dirty="0">
                <a:solidFill>
                  <a:srgbClr val="FF0000"/>
                </a:solidFill>
              </a:rPr>
              <a:t>適切地「擺置」在一個解釋的「時序」裡</a:t>
            </a:r>
            <a:r>
              <a:rPr lang="zh-TW" altLang="en-US" sz="2400" dirty="0"/>
              <a:t>，而不像物理事件被當成</a:t>
            </a:r>
            <a:r>
              <a:rPr lang="zh-TW" altLang="en-US" sz="2400" dirty="0">
                <a:solidFill>
                  <a:srgbClr val="FF0000"/>
                </a:solidFill>
              </a:rPr>
              <a:t>法則的例示</a:t>
            </a:r>
            <a:r>
              <a:rPr lang="zh-TW" altLang="en-US" sz="2400" dirty="0"/>
              <a:t> </a:t>
            </a:r>
            <a:r>
              <a:rPr lang="en-US" altLang="zh-TW" sz="2400" dirty="0"/>
              <a:t>(instance) </a:t>
            </a:r>
            <a:r>
              <a:rPr lang="zh-TW" altLang="en-US" sz="2400" dirty="0"/>
              <a:t>來瞭解。</a:t>
            </a:r>
            <a:endParaRPr lang="en-US" altLang="zh-TW" sz="2400" dirty="0"/>
          </a:p>
          <a:p>
            <a:pPr marL="0" indent="0" eaLnBrk="1" hangingPunct="1">
              <a:lnSpc>
                <a:spcPts val="3600"/>
              </a:lnSpc>
              <a:spcBef>
                <a:spcPts val="600"/>
              </a:spcBef>
              <a:spcAft>
                <a:spcPts val="600"/>
              </a:spcAft>
              <a:buNone/>
            </a:pPr>
            <a:r>
              <a:rPr lang="zh-TW" altLang="en-US" sz="2400" dirty="0"/>
              <a:t>歷史結果本身很難從</a:t>
            </a:r>
            <a:r>
              <a:rPr lang="zh-TW" altLang="en-US" sz="2400" dirty="0">
                <a:solidFill>
                  <a:srgbClr val="FF0000"/>
                </a:solidFill>
              </a:rPr>
              <a:t>因果法則</a:t>
            </a:r>
            <a:r>
              <a:rPr lang="zh-TW" altLang="en-US" sz="2400" dirty="0"/>
              <a:t>的角度來解釋，只有放在</a:t>
            </a:r>
            <a:r>
              <a:rPr lang="zh-TW" altLang="en-US" sz="2400" dirty="0">
                <a:solidFill>
                  <a:srgbClr val="FF0000"/>
                </a:solidFill>
              </a:rPr>
              <a:t>先後發生的一連串事件</a:t>
            </a:r>
            <a:r>
              <a:rPr lang="zh-TW" altLang="en-US" sz="2400" dirty="0"/>
              <a:t>裡以及考量事件發生的</a:t>
            </a:r>
            <a:r>
              <a:rPr lang="zh-TW" altLang="en-US" sz="2400" dirty="0">
                <a:solidFill>
                  <a:srgbClr val="FF0000"/>
                </a:solidFill>
              </a:rPr>
              <a:t>時機</a:t>
            </a:r>
            <a:r>
              <a:rPr lang="zh-TW" altLang="en-US" sz="2400" dirty="0"/>
              <a:t>才能被理解。</a:t>
            </a:r>
          </a:p>
          <a:p>
            <a:pPr marL="0" indent="0" eaLnBrk="1" hangingPunct="1">
              <a:lnSpc>
                <a:spcPts val="3600"/>
              </a:lnSpc>
              <a:spcBef>
                <a:spcPts val="600"/>
              </a:spcBef>
              <a:spcAft>
                <a:spcPts val="600"/>
              </a:spcAft>
              <a:buNone/>
            </a:pPr>
            <a:r>
              <a:rPr lang="zh-TW" altLang="en-US" sz="2400" dirty="0"/>
              <a:t>對應於歷史事件是有一種特定的論述方式：把事件依時間的順序組織進「開頭─中間─結尾」的</a:t>
            </a:r>
            <a:r>
              <a:rPr lang="zh-TW" altLang="en-US" sz="2400" dirty="0">
                <a:solidFill>
                  <a:srgbClr val="FF0000"/>
                </a:solidFill>
              </a:rPr>
              <a:t>情節 </a:t>
            </a:r>
            <a:r>
              <a:rPr lang="en-US" altLang="zh-TW" sz="2400" dirty="0">
                <a:solidFill>
                  <a:srgbClr val="FF0000"/>
                </a:solidFill>
              </a:rPr>
              <a:t>(plot)</a:t>
            </a:r>
            <a:r>
              <a:rPr lang="zh-TW" altLang="en-US" sz="2400" dirty="0"/>
              <a:t>，一個</a:t>
            </a:r>
            <a:r>
              <a:rPr lang="zh-TW" altLang="en-US" sz="2400" dirty="0">
                <a:solidFill>
                  <a:srgbClr val="FF0000"/>
                </a:solidFill>
              </a:rPr>
              <a:t>近似於詩文起承轉合的布局</a:t>
            </a:r>
            <a:r>
              <a:rPr lang="zh-TW" altLang="en-US" sz="2400" dirty="0"/>
              <a:t>裡，那就是，</a:t>
            </a:r>
            <a:r>
              <a:rPr lang="zh-TW" altLang="en-US" sz="2400" dirty="0">
                <a:solidFill>
                  <a:srgbClr val="FF0000"/>
                </a:solidFill>
              </a:rPr>
              <a:t>敘事</a:t>
            </a:r>
            <a:r>
              <a:rPr lang="zh-TW" altLang="en-US" sz="2400" dirty="0"/>
              <a:t>。 </a:t>
            </a:r>
          </a:p>
          <a:p>
            <a:pPr marL="0" indent="0" eaLnBrk="1" hangingPunct="1">
              <a:lnSpc>
                <a:spcPts val="3600"/>
              </a:lnSpc>
              <a:spcBef>
                <a:spcPts val="600"/>
              </a:spcBef>
              <a:spcAft>
                <a:spcPts val="600"/>
              </a:spcAft>
              <a:buNone/>
            </a:pPr>
            <a:r>
              <a:rPr lang="zh-TW" altLang="en-US" sz="2400" dirty="0">
                <a:solidFill>
                  <a:srgbClr val="FF0000"/>
                </a:solidFill>
              </a:rPr>
              <a:t>人類生活的時間經驗</a:t>
            </a:r>
            <a:r>
              <a:rPr lang="zh-TW" altLang="en-US" sz="2400" dirty="0"/>
              <a:t>不得不採取一種說故事的方式才能傳達。</a:t>
            </a:r>
            <a:endParaRPr lang="en-US" altLang="zh-TW" sz="2400" dirty="0"/>
          </a:p>
          <a:p>
            <a:pPr marL="400050" lvl="1" indent="0" eaLnBrk="1" hangingPunct="1">
              <a:lnSpc>
                <a:spcPts val="3200"/>
              </a:lnSpc>
              <a:spcBef>
                <a:spcPts val="0"/>
              </a:spcBef>
              <a:spcAft>
                <a:spcPts val="600"/>
              </a:spcAft>
              <a:buNone/>
            </a:pPr>
            <a:r>
              <a:rPr lang="zh-TW" altLang="en-US" sz="2400" dirty="0"/>
              <a:t>說故事是人類最普遍的一種溝通方式。故事可以轉譯進出不同的語言與文化而原意少有折損。</a:t>
            </a:r>
            <a:r>
              <a:rPr lang="en-US" altLang="zh-TW" sz="2400" dirty="0"/>
              <a:t>〔</a:t>
            </a:r>
            <a:r>
              <a:rPr lang="zh-TW" altLang="en-US" sz="2400" dirty="0"/>
              <a:t>例如：「李爾王」（莎士比亞）與「亂」（黑澤明電影）。</a:t>
            </a:r>
            <a:r>
              <a:rPr lang="en-US" altLang="zh-TW" sz="2400" dirty="0"/>
              <a:t>〕</a:t>
            </a:r>
          </a:p>
          <a:p>
            <a:pPr marL="0" indent="0" eaLnBrk="1" hangingPunct="1">
              <a:lnSpc>
                <a:spcPts val="3200"/>
              </a:lnSpc>
              <a:spcBef>
                <a:spcPts val="0"/>
              </a:spcBef>
              <a:spcAft>
                <a:spcPts val="600"/>
              </a:spcAft>
              <a:buNone/>
            </a:pPr>
            <a:r>
              <a:rPr lang="zh-TW" altLang="en-US" sz="2400" dirty="0"/>
              <a:t>敘事在社會生活上的實際運用：司法訴訟、心理分析等。</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8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18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185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185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18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611560" y="548680"/>
            <a:ext cx="8424936" cy="5872100"/>
          </a:xfrm>
        </p:spPr>
        <p:txBody>
          <a:bodyPr/>
          <a:lstStyle/>
          <a:p>
            <a:pPr>
              <a:lnSpc>
                <a:spcPts val="3600"/>
              </a:lnSpc>
              <a:spcBef>
                <a:spcPts val="600"/>
              </a:spcBef>
              <a:spcAft>
                <a:spcPts val="600"/>
              </a:spcAft>
              <a:buFontTx/>
              <a:buNone/>
            </a:pPr>
            <a:r>
              <a:rPr lang="zh-TW" altLang="en-US" dirty="0"/>
              <a:t>敘事的</a:t>
            </a:r>
            <a:r>
              <a:rPr lang="zh-TW" altLang="en-US" dirty="0">
                <a:solidFill>
                  <a:srgbClr val="FF0000"/>
                </a:solidFill>
              </a:rPr>
              <a:t>結構</a:t>
            </a:r>
            <a:endParaRPr lang="en-US" altLang="zh-TW" dirty="0">
              <a:solidFill>
                <a:srgbClr val="FF0000"/>
              </a:solidFill>
            </a:endParaRPr>
          </a:p>
          <a:p>
            <a:pPr>
              <a:lnSpc>
                <a:spcPts val="3600"/>
              </a:lnSpc>
              <a:spcBef>
                <a:spcPts val="600"/>
              </a:spcBef>
              <a:spcAft>
                <a:spcPts val="600"/>
              </a:spcAft>
              <a:buFontTx/>
              <a:buNone/>
            </a:pPr>
            <a:r>
              <a:rPr lang="zh-TW" altLang="en-US" sz="2800" dirty="0"/>
              <a:t>確認敘事作為一種知識的方法</a:t>
            </a:r>
          </a:p>
          <a:p>
            <a:pPr marL="400050" lvl="1" indent="0">
              <a:lnSpc>
                <a:spcPts val="3600"/>
              </a:lnSpc>
              <a:spcBef>
                <a:spcPts val="600"/>
              </a:spcBef>
              <a:spcAft>
                <a:spcPts val="600"/>
              </a:spcAft>
              <a:buNone/>
            </a:pPr>
            <a:r>
              <a:rPr lang="zh-TW" altLang="en-US" dirty="0"/>
              <a:t>歷史敘事不是照著時間順序一件跟著一件交代發生的事情 ：</a:t>
            </a:r>
            <a:r>
              <a:rPr lang="zh-TW" altLang="en-US" dirty="0">
                <a:solidFill>
                  <a:srgbClr val="FF0000"/>
                </a:solidFill>
              </a:rPr>
              <a:t>流水帳</a:t>
            </a:r>
            <a:r>
              <a:rPr lang="zh-TW" altLang="en-US" dirty="0"/>
              <a:t>。</a:t>
            </a:r>
            <a:endParaRPr lang="zh-TW" altLang="en-US" sz="2800" dirty="0"/>
          </a:p>
          <a:p>
            <a:pPr marL="0" indent="0">
              <a:lnSpc>
                <a:spcPts val="3600"/>
              </a:lnSpc>
              <a:spcBef>
                <a:spcPts val="600"/>
              </a:spcBef>
              <a:spcAft>
                <a:spcPts val="600"/>
              </a:spcAft>
              <a:buNone/>
            </a:pPr>
            <a:r>
              <a:rPr lang="zh-TW" altLang="en-US" sz="2800" dirty="0"/>
              <a:t>歷史敘事必須能夠「</a:t>
            </a:r>
            <a:r>
              <a:rPr lang="zh-TW" altLang="en-US" sz="2800" dirty="0">
                <a:solidFill>
                  <a:srgbClr val="FF0000"/>
                </a:solidFill>
              </a:rPr>
              <a:t>通盤契合</a:t>
            </a:r>
            <a:r>
              <a:rPr lang="zh-TW" altLang="en-US" sz="2800" dirty="0"/>
              <a:t>」</a:t>
            </a:r>
            <a:r>
              <a:rPr lang="en-US" altLang="zh-TW" sz="2800" dirty="0"/>
              <a:t>(colligation)</a:t>
            </a:r>
            <a:r>
              <a:rPr lang="zh-TW" altLang="en-US" sz="2800" dirty="0"/>
              <a:t>。</a:t>
            </a:r>
          </a:p>
          <a:p>
            <a:pPr>
              <a:lnSpc>
                <a:spcPts val="3600"/>
              </a:lnSpc>
              <a:spcBef>
                <a:spcPts val="600"/>
              </a:spcBef>
              <a:spcAft>
                <a:spcPts val="600"/>
              </a:spcAft>
              <a:buFontTx/>
              <a:buNone/>
            </a:pPr>
            <a:r>
              <a:rPr lang="zh-TW" altLang="en-US" sz="2800" dirty="0"/>
              <a:t>	</a:t>
            </a:r>
            <a:r>
              <a:rPr lang="en-US" altLang="zh-TW" sz="2800" dirty="0"/>
              <a:t> colligation</a:t>
            </a:r>
            <a:r>
              <a:rPr lang="zh-TW" altLang="en-US" sz="2800" dirty="0"/>
              <a:t> 原意是指能緊密扣連相關的事實而構成一個合理的解釋；其作為研究方法的程序而言，則意指把事件放在它的歷史脈絡裡，追溯它與其他事件間的內在關連，形成一銜接緊密、具有高度連貫性的解釋。 </a:t>
            </a:r>
          </a:p>
        </p:txBody>
      </p:sp>
    </p:spTree>
    <p:extLst>
      <p:ext uri="{BB962C8B-B14F-4D97-AF65-F5344CB8AC3E}">
        <p14:creationId xmlns:p14="http://schemas.microsoft.com/office/powerpoint/2010/main" val="203256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7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571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571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57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4451" name="Rectangle 3"/>
          <p:cNvSpPr>
            <a:spLocks noGrp="1" noChangeArrowheads="1"/>
          </p:cNvSpPr>
          <p:nvPr>
            <p:ph type="body" idx="1"/>
          </p:nvPr>
        </p:nvSpPr>
        <p:spPr>
          <a:xfrm>
            <a:off x="685800" y="1268760"/>
            <a:ext cx="8134672" cy="4827240"/>
          </a:xfrm>
        </p:spPr>
        <p:txBody>
          <a:bodyPr/>
          <a:lstStyle/>
          <a:p>
            <a:pPr marL="0" indent="0">
              <a:lnSpc>
                <a:spcPts val="4000"/>
              </a:lnSpc>
              <a:spcBef>
                <a:spcPts val="600"/>
              </a:spcBef>
              <a:spcAft>
                <a:spcPts val="600"/>
              </a:spcAft>
              <a:buNone/>
            </a:pPr>
            <a:r>
              <a:rPr lang="zh-TW" altLang="en-US" sz="2800" dirty="0"/>
              <a:t>社會學與歷史的結合「並不是失敗了，相反的，是還沒有開始嘗試」 </a:t>
            </a:r>
            <a:r>
              <a:rPr lang="en-US" altLang="zh-TW" sz="2800" dirty="0"/>
              <a:t>(Andrew Abbott</a:t>
            </a:r>
            <a:r>
              <a:rPr lang="zh-TW" altLang="en-US" sz="2800" dirty="0"/>
              <a:t> </a:t>
            </a:r>
            <a:r>
              <a:rPr lang="en-US" altLang="zh-TW" sz="2800" dirty="0"/>
              <a:t>1991) </a:t>
            </a:r>
            <a:r>
              <a:rPr lang="zh-TW" altLang="en-US" sz="2800" dirty="0"/>
              <a:t>。</a:t>
            </a:r>
            <a:endParaRPr lang="en-US" altLang="zh-TW" sz="2800" dirty="0"/>
          </a:p>
          <a:p>
            <a:pPr marL="0" indent="0">
              <a:lnSpc>
                <a:spcPts val="4000"/>
              </a:lnSpc>
              <a:spcBef>
                <a:spcPts val="600"/>
              </a:spcBef>
              <a:spcAft>
                <a:spcPts val="600"/>
              </a:spcAft>
              <a:buNone/>
            </a:pPr>
            <a:r>
              <a:rPr lang="zh-TW" altLang="en-US" sz="2800" dirty="0"/>
              <a:t>從</a:t>
            </a:r>
            <a:r>
              <a:rPr lang="en-US" altLang="zh-TW" sz="2800" dirty="0"/>
              <a:t>《</a:t>
            </a:r>
            <a:r>
              <a:rPr lang="zh-TW" altLang="en-US" sz="2800" dirty="0"/>
              <a:t>番頭家</a:t>
            </a:r>
            <a:r>
              <a:rPr lang="en-US" altLang="zh-TW" sz="2800" dirty="0"/>
              <a:t>》</a:t>
            </a:r>
            <a:r>
              <a:rPr lang="zh-TW" altLang="en-US" sz="2800" dirty="0"/>
              <a:t>、</a:t>
            </a:r>
            <a:r>
              <a:rPr lang="en-US" altLang="zh-TW" sz="2800" dirty="0"/>
              <a:t>《</a:t>
            </a:r>
            <a:r>
              <a:rPr lang="zh-TW" altLang="en-US" sz="2800" dirty="0"/>
              <a:t>熟番與奸民</a:t>
            </a:r>
            <a:r>
              <a:rPr lang="en-US" altLang="zh-TW" sz="2800" dirty="0"/>
              <a:t>》</a:t>
            </a:r>
            <a:r>
              <a:rPr lang="zh-TW" altLang="en-US" sz="2800" dirty="0"/>
              <a:t>的寫作經驗</a:t>
            </a:r>
            <a:r>
              <a:rPr lang="zh-TW" altLang="zh-TW" sz="2800" dirty="0"/>
              <a:t>重新反省社會學的「歷史轉向」，討論社會科學與歷史</a:t>
            </a:r>
            <a:r>
              <a:rPr lang="zh-TW" altLang="en-US" sz="2800" dirty="0"/>
              <a:t>研究</a:t>
            </a:r>
            <a:r>
              <a:rPr lang="zh-TW" altLang="zh-TW" sz="2800" dirty="0"/>
              <a:t>在方法上</a:t>
            </a:r>
            <a:r>
              <a:rPr lang="zh-TW" altLang="zh-TW" sz="2800" dirty="0">
                <a:solidFill>
                  <a:srgbClr val="FF0000"/>
                </a:solidFill>
              </a:rPr>
              <a:t>是否可能結合</a:t>
            </a:r>
            <a:r>
              <a:rPr lang="zh-TW" altLang="zh-TW" sz="2800" dirty="0"/>
              <a:t>以及</a:t>
            </a:r>
            <a:r>
              <a:rPr lang="zh-TW" altLang="zh-TW" sz="2800" dirty="0">
                <a:solidFill>
                  <a:srgbClr val="FF0000"/>
                </a:solidFill>
              </a:rPr>
              <a:t>如何結合</a:t>
            </a:r>
            <a:r>
              <a:rPr lang="zh-TW" altLang="en-US" dirty="0"/>
              <a:t>。</a:t>
            </a:r>
          </a:p>
        </p:txBody>
      </p:sp>
    </p:spTree>
    <p:extLst>
      <p:ext uri="{BB962C8B-B14F-4D97-AF65-F5344CB8AC3E}">
        <p14:creationId xmlns:p14="http://schemas.microsoft.com/office/powerpoint/2010/main" val="73846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45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22883" name="Rectangle 3"/>
          <p:cNvSpPr>
            <a:spLocks noGrp="1" noChangeArrowheads="1"/>
          </p:cNvSpPr>
          <p:nvPr>
            <p:ph type="body" idx="1"/>
          </p:nvPr>
        </p:nvSpPr>
        <p:spPr>
          <a:xfrm>
            <a:off x="539552" y="260648"/>
            <a:ext cx="8568952" cy="6336703"/>
          </a:xfrm>
        </p:spPr>
        <p:txBody>
          <a:bodyPr/>
          <a:lstStyle/>
          <a:p>
            <a:pPr marL="0" indent="0" eaLnBrk="1" hangingPunct="1">
              <a:lnSpc>
                <a:spcPts val="3200"/>
              </a:lnSpc>
              <a:spcBef>
                <a:spcPts val="600"/>
              </a:spcBef>
              <a:spcAft>
                <a:spcPts val="600"/>
              </a:spcAft>
              <a:buNone/>
            </a:pPr>
            <a:r>
              <a:rPr lang="zh-TW" altLang="en-US" dirty="0"/>
              <a:t>敘事</a:t>
            </a:r>
            <a:r>
              <a:rPr lang="zh-TW" altLang="en-US" dirty="0">
                <a:solidFill>
                  <a:srgbClr val="FF0000"/>
                </a:solidFill>
              </a:rPr>
              <a:t>所謂的「結構」</a:t>
            </a:r>
            <a:endParaRPr lang="en-US" altLang="zh-TW" dirty="0">
              <a:solidFill>
                <a:srgbClr val="FF0000"/>
              </a:solidFill>
            </a:endParaRPr>
          </a:p>
          <a:p>
            <a:pPr marL="400050" lvl="1" indent="0" eaLnBrk="1" hangingPunct="1">
              <a:lnSpc>
                <a:spcPts val="3200"/>
              </a:lnSpc>
              <a:spcBef>
                <a:spcPts val="0"/>
              </a:spcBef>
              <a:spcAft>
                <a:spcPts val="600"/>
              </a:spcAft>
              <a:buNone/>
            </a:pPr>
            <a:r>
              <a:rPr lang="zh-TW" altLang="en-US" dirty="0"/>
              <a:t>敘事作為高度整合的整體，除了</a:t>
            </a:r>
            <a:r>
              <a:rPr lang="zh-TW" altLang="en-US" dirty="0">
                <a:solidFill>
                  <a:srgbClr val="FF0000"/>
                </a:solidFill>
              </a:rPr>
              <a:t>時序</a:t>
            </a:r>
            <a:r>
              <a:rPr lang="zh-TW" altLang="en-US" dirty="0"/>
              <a:t>的面向 </a:t>
            </a:r>
            <a:r>
              <a:rPr lang="en-US" altLang="zh-TW" dirty="0"/>
              <a:t>(chronological </a:t>
            </a:r>
            <a:r>
              <a:rPr lang="en-US" altLang="zh-TW" dirty="0" err="1"/>
              <a:t>dimmension</a:t>
            </a:r>
            <a:r>
              <a:rPr lang="en-US" altLang="zh-TW" dirty="0"/>
              <a:t>) </a:t>
            </a:r>
            <a:r>
              <a:rPr lang="zh-TW" altLang="en-US" dirty="0"/>
              <a:t>外，還多出一個「</a:t>
            </a:r>
            <a:r>
              <a:rPr lang="zh-TW" altLang="en-US" dirty="0">
                <a:solidFill>
                  <a:srgbClr val="FF0000"/>
                </a:solidFill>
              </a:rPr>
              <a:t>全相統合</a:t>
            </a:r>
            <a:r>
              <a:rPr lang="zh-TW" altLang="en-US" dirty="0"/>
              <a:t>」的面向（</a:t>
            </a:r>
            <a:r>
              <a:rPr lang="en-US" altLang="zh-TW" dirty="0" err="1"/>
              <a:t>configurational</a:t>
            </a:r>
            <a:r>
              <a:rPr lang="en-US" altLang="zh-TW" dirty="0"/>
              <a:t> dimension</a:t>
            </a:r>
            <a:r>
              <a:rPr lang="zh-TW" altLang="en-US" dirty="0"/>
              <a:t>） </a:t>
            </a:r>
            <a:r>
              <a:rPr lang="en-US" altLang="zh-TW" dirty="0"/>
              <a:t>(</a:t>
            </a:r>
            <a:r>
              <a:rPr lang="en-US" altLang="zh-TW" dirty="0" err="1"/>
              <a:t>Ricoeur</a:t>
            </a:r>
            <a:r>
              <a:rPr lang="en-US" altLang="zh-TW" dirty="0"/>
              <a:t> 1981)</a:t>
            </a:r>
          </a:p>
          <a:p>
            <a:pPr marL="400050" lvl="1" indent="0" eaLnBrk="1" hangingPunct="1">
              <a:lnSpc>
                <a:spcPts val="3200"/>
              </a:lnSpc>
              <a:spcBef>
                <a:spcPts val="0"/>
              </a:spcBef>
              <a:spcAft>
                <a:spcPts val="600"/>
              </a:spcAft>
              <a:buNone/>
            </a:pPr>
            <a:r>
              <a:rPr lang="zh-TW" altLang="en-US" dirty="0"/>
              <a:t>「全相式的掌握」 </a:t>
            </a:r>
            <a:r>
              <a:rPr lang="en-US" altLang="zh-TW" dirty="0"/>
              <a:t>(“seeing things together”) (Mink 1966)</a:t>
            </a:r>
          </a:p>
          <a:p>
            <a:pPr marL="400050" lvl="1" indent="0" eaLnBrk="1" hangingPunct="1">
              <a:lnSpc>
                <a:spcPts val="3200"/>
              </a:lnSpc>
              <a:spcBef>
                <a:spcPts val="600"/>
              </a:spcBef>
              <a:spcAft>
                <a:spcPts val="600"/>
              </a:spcAft>
              <a:buNone/>
            </a:pPr>
            <a:r>
              <a:rPr lang="zh-TW" altLang="en-US" dirty="0"/>
              <a:t>自然科學以因果法則來統攝事實，歷史則是把事實整合進</a:t>
            </a:r>
            <a:r>
              <a:rPr lang="zh-TW" altLang="en-US" dirty="0">
                <a:solidFill>
                  <a:srgbClr val="FF0000"/>
                </a:solidFill>
              </a:rPr>
              <a:t>情節 </a:t>
            </a:r>
            <a:r>
              <a:rPr lang="en-US" altLang="zh-TW" dirty="0">
                <a:solidFill>
                  <a:srgbClr val="FF0000"/>
                </a:solidFill>
              </a:rPr>
              <a:t>(plot) </a:t>
            </a:r>
            <a:r>
              <a:rPr lang="zh-TW" altLang="en-US" dirty="0"/>
              <a:t>裡。</a:t>
            </a:r>
          </a:p>
          <a:p>
            <a:pPr eaLnBrk="1" hangingPunct="1">
              <a:lnSpc>
                <a:spcPts val="3200"/>
              </a:lnSpc>
              <a:spcBef>
                <a:spcPts val="600"/>
              </a:spcBef>
              <a:spcAft>
                <a:spcPts val="600"/>
              </a:spcAft>
              <a:buFontTx/>
              <a:buNone/>
            </a:pPr>
            <a:r>
              <a:rPr lang="zh-TW" altLang="en-US" sz="2800" dirty="0"/>
              <a:t>	歷史不是法則式的，但仍不失為因果 </a:t>
            </a:r>
            <a:r>
              <a:rPr lang="en-US" altLang="zh-TW" sz="2800" dirty="0"/>
              <a:t>(one because of another)</a:t>
            </a:r>
          </a:p>
          <a:p>
            <a:pPr indent="0" eaLnBrk="1" hangingPunct="1">
              <a:lnSpc>
                <a:spcPts val="3200"/>
              </a:lnSpc>
              <a:spcBef>
                <a:spcPts val="0"/>
              </a:spcBef>
              <a:spcAft>
                <a:spcPts val="600"/>
              </a:spcAft>
              <a:buFontTx/>
              <a:buNone/>
            </a:pPr>
            <a:r>
              <a:rPr lang="zh-TW" altLang="en-US" sz="2800" dirty="0"/>
              <a:t>透過情節的整編 </a:t>
            </a:r>
            <a:r>
              <a:rPr lang="en-US" altLang="zh-TW" sz="2800" dirty="0"/>
              <a:t>(</a:t>
            </a:r>
            <a:r>
              <a:rPr lang="en-US" altLang="zh-TW" sz="2800" dirty="0" err="1"/>
              <a:t>emplotment</a:t>
            </a:r>
            <a:r>
              <a:rPr lang="en-US" altLang="zh-TW" sz="2800" dirty="0"/>
              <a:t>)</a:t>
            </a:r>
            <a:r>
              <a:rPr lang="zh-TW" altLang="en-US" sz="2800" dirty="0"/>
              <a:t>，歷史不再是流水帳式的記事──一件跟著一件，而是有著「</a:t>
            </a:r>
            <a:r>
              <a:rPr lang="zh-TW" altLang="en-US" sz="2800" dirty="0">
                <a:solidFill>
                  <a:srgbClr val="FF0000"/>
                </a:solidFill>
                <a:latin typeface="+mn-ea"/>
              </a:rPr>
              <a:t>前因後果</a:t>
            </a:r>
            <a:r>
              <a:rPr lang="zh-TW" altLang="en-US" sz="2800" dirty="0"/>
              <a:t>」的單一整體。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88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88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88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88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288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611560" y="908720"/>
            <a:ext cx="8424936" cy="4824536"/>
          </a:xfrm>
        </p:spPr>
        <p:txBody>
          <a:bodyPr/>
          <a:lstStyle/>
          <a:p>
            <a:pPr marL="0" eaLnBrk="1" hangingPunct="1">
              <a:lnSpc>
                <a:spcPts val="3600"/>
              </a:lnSpc>
              <a:spcBef>
                <a:spcPts val="600"/>
              </a:spcBef>
              <a:spcAft>
                <a:spcPts val="600"/>
              </a:spcAft>
              <a:buNone/>
            </a:pPr>
            <a:r>
              <a:rPr lang="zh-TW" altLang="en-US" sz="2800" dirty="0"/>
              <a:t>敘事或許也可以被視為使用一種特定證明方式的論述</a:t>
            </a:r>
            <a:r>
              <a:rPr lang="en-US" altLang="zh-TW" sz="2800" dirty="0"/>
              <a:t>(discourse of proof)</a:t>
            </a:r>
            <a:r>
              <a:rPr lang="zh-TW" altLang="en-US" sz="2800" dirty="0"/>
              <a:t>，目的在提供一種頗具說服力的說法，使得結局在總合考量先後發生的各個事件下，看起來就是個合理的結果。</a:t>
            </a:r>
            <a:endParaRPr lang="en-US" altLang="zh-TW" sz="2800" dirty="0"/>
          </a:p>
          <a:p>
            <a:pPr marL="0" eaLnBrk="1" hangingPunct="1">
              <a:lnSpc>
                <a:spcPts val="3600"/>
              </a:lnSpc>
              <a:spcBef>
                <a:spcPts val="600"/>
              </a:spcBef>
              <a:spcAft>
                <a:spcPts val="600"/>
              </a:spcAft>
              <a:buNone/>
            </a:pPr>
            <a:r>
              <a:rPr lang="zh-TW" altLang="en-US" sz="2800" dirty="0">
                <a:solidFill>
                  <a:srgbClr val="FF0000"/>
                </a:solidFill>
              </a:rPr>
              <a:t>看來「合情合理」就夠了嗎？</a:t>
            </a:r>
            <a:endParaRPr lang="en-US" altLang="zh-TW" sz="2800" dirty="0">
              <a:solidFill>
                <a:srgbClr val="FF0000"/>
              </a:solidFill>
            </a:endParaRPr>
          </a:p>
          <a:p>
            <a:pPr marL="0" eaLnBrk="1" hangingPunct="1">
              <a:lnSpc>
                <a:spcPts val="3000"/>
              </a:lnSpc>
              <a:spcBef>
                <a:spcPts val="0"/>
              </a:spcBef>
              <a:spcAft>
                <a:spcPts val="600"/>
              </a:spcAft>
              <a:buNone/>
            </a:pPr>
            <a:r>
              <a:rPr lang="en-US" altLang="zh-TW" sz="2800" dirty="0">
                <a:solidFill>
                  <a:srgbClr val="FF0000"/>
                </a:solidFill>
              </a:rPr>
              <a:t> “merely plausible rather than compelling” ? (Sewell)</a:t>
            </a:r>
          </a:p>
          <a:p>
            <a:pPr marL="0" eaLnBrk="1" hangingPunct="1">
              <a:lnSpc>
                <a:spcPts val="3200"/>
              </a:lnSpc>
              <a:spcBef>
                <a:spcPts val="600"/>
              </a:spcBef>
              <a:spcAft>
                <a:spcPts val="600"/>
              </a:spcAft>
              <a:buNone/>
            </a:pPr>
            <a:r>
              <a:rPr lang="en-US" altLang="zh-TW" sz="2800" dirty="0"/>
              <a:t>I am concerned with research design, and the critical examination and </a:t>
            </a:r>
            <a:r>
              <a:rPr lang="en-US" altLang="zh-TW" sz="2800" dirty="0">
                <a:solidFill>
                  <a:srgbClr val="FF0000"/>
                </a:solidFill>
              </a:rPr>
              <a:t>testing</a:t>
            </a:r>
            <a:r>
              <a:rPr lang="en-US" altLang="zh-TW" sz="2800" dirty="0"/>
              <a:t> of competing hypotheses, </a:t>
            </a:r>
            <a:r>
              <a:rPr lang="en-US" altLang="zh-TW" sz="2800" dirty="0">
                <a:solidFill>
                  <a:srgbClr val="FF0000"/>
                </a:solidFill>
              </a:rPr>
              <a:t>even those labeled as “interpretations.”</a:t>
            </a:r>
            <a:r>
              <a:rPr lang="en-US" altLang="zh-TW" sz="2800" dirty="0"/>
              <a:t> </a:t>
            </a:r>
            <a:r>
              <a:rPr lang="zh-TW" altLang="en-US" sz="2800" dirty="0"/>
              <a:t>（歷史人類學家 邵式柏 </a:t>
            </a:r>
            <a:r>
              <a:rPr lang="en-US" altLang="zh-TW" sz="2800" dirty="0"/>
              <a:t>John R. Shepherd</a:t>
            </a:r>
            <a:r>
              <a:rPr lang="zh-TW" altLang="en-US" sz="2800" dirty="0"/>
              <a:t>）</a:t>
            </a:r>
          </a:p>
        </p:txBody>
      </p:sp>
    </p:spTree>
    <p:extLst>
      <p:ext uri="{BB962C8B-B14F-4D97-AF65-F5344CB8AC3E}">
        <p14:creationId xmlns:p14="http://schemas.microsoft.com/office/powerpoint/2010/main" val="139668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539552" y="0"/>
            <a:ext cx="8496944" cy="6777372"/>
          </a:xfrm>
        </p:spPr>
        <p:txBody>
          <a:bodyPr/>
          <a:lstStyle/>
          <a:p>
            <a:pPr marL="0" eaLnBrk="1" hangingPunct="1">
              <a:lnSpc>
                <a:spcPts val="3200"/>
              </a:lnSpc>
              <a:spcBef>
                <a:spcPts val="600"/>
              </a:spcBef>
              <a:spcAft>
                <a:spcPts val="600"/>
              </a:spcAft>
              <a:buNone/>
            </a:pPr>
            <a:r>
              <a:rPr lang="zh-TW" altLang="en-US" sz="2800" dirty="0"/>
              <a:t>可檢證 </a:t>
            </a:r>
            <a:r>
              <a:rPr lang="en-US" altLang="zh-TW" sz="2800" dirty="0"/>
              <a:t>(testable) </a:t>
            </a:r>
            <a:r>
              <a:rPr lang="zh-TW" altLang="en-US" sz="2800" dirty="0"/>
              <a:t>、可否證 </a:t>
            </a:r>
            <a:r>
              <a:rPr lang="en-US" altLang="zh-TW" sz="2800" dirty="0"/>
              <a:t>(falsifiable) </a:t>
            </a:r>
            <a:r>
              <a:rPr lang="zh-TW" altLang="en-US" sz="2800" dirty="0"/>
              <a:t>、乃至於可以量化的敘事</a:t>
            </a:r>
          </a:p>
          <a:p>
            <a:pPr marL="0" eaLnBrk="1" hangingPunct="1">
              <a:lnSpc>
                <a:spcPts val="2800"/>
              </a:lnSpc>
              <a:spcBef>
                <a:spcPts val="600"/>
              </a:spcBef>
              <a:spcAft>
                <a:spcPts val="600"/>
              </a:spcAft>
              <a:buNone/>
            </a:pPr>
            <a:r>
              <a:rPr lang="zh-TW" altLang="en-US" sz="2800" dirty="0"/>
              <a:t>「因果敘事容許我們使用諸多真實發生的事件來檢測一系列的</a:t>
            </a:r>
            <a:r>
              <a:rPr lang="en-US" altLang="zh-TW" sz="2800" dirty="0"/>
              <a:t>『</a:t>
            </a:r>
            <a:r>
              <a:rPr lang="zh-TW" altLang="en-US" sz="2800" dirty="0"/>
              <a:t>情節假設</a:t>
            </a:r>
            <a:r>
              <a:rPr lang="en-US" altLang="zh-TW" sz="2800" dirty="0"/>
              <a:t>』</a:t>
            </a:r>
            <a:r>
              <a:rPr lang="zh-TW" altLang="en-US" sz="2800" dirty="0"/>
              <a:t>」</a:t>
            </a:r>
            <a:r>
              <a:rPr lang="en-US" altLang="zh-TW" sz="2800" dirty="0"/>
              <a:t>(Somers &amp; Gibson)</a:t>
            </a:r>
            <a:r>
              <a:rPr lang="zh-TW" altLang="en-US" sz="2800" dirty="0"/>
              <a:t>，挑選出一個最切合事件的敘事來。</a:t>
            </a:r>
          </a:p>
          <a:p>
            <a:pPr marL="0" eaLnBrk="1" hangingPunct="1">
              <a:lnSpc>
                <a:spcPts val="2800"/>
              </a:lnSpc>
              <a:spcBef>
                <a:spcPts val="600"/>
              </a:spcBef>
              <a:spcAft>
                <a:spcPts val="600"/>
              </a:spcAft>
              <a:buFontTx/>
              <a:buNone/>
            </a:pPr>
            <a:r>
              <a:rPr lang="zh-TW" altLang="en-US" sz="2800" dirty="0"/>
              <a:t>把競爭性的歷史敘事付諸檢證，看哪一套更能經得起經驗證據的考驗，差可類比於 </a:t>
            </a:r>
            <a:r>
              <a:rPr lang="en-US" altLang="zh-TW" sz="2800" dirty="0"/>
              <a:t>Karl Popper </a:t>
            </a:r>
            <a:r>
              <a:rPr lang="zh-TW" altLang="en-US" sz="2800" dirty="0"/>
              <a:t>的否證（</a:t>
            </a:r>
            <a:r>
              <a:rPr lang="en-US" altLang="zh-TW" sz="2800" dirty="0"/>
              <a:t>falsification</a:t>
            </a:r>
            <a:r>
              <a:rPr lang="zh-TW" altLang="en-US" sz="2800" dirty="0"/>
              <a:t>） </a:t>
            </a:r>
            <a:r>
              <a:rPr lang="en-US" altLang="zh-TW" sz="2800" dirty="0"/>
              <a:t>(Paul </a:t>
            </a:r>
            <a:r>
              <a:rPr lang="en-US" altLang="zh-TW" sz="2800" dirty="0" err="1"/>
              <a:t>Ricoeur</a:t>
            </a:r>
            <a:r>
              <a:rPr lang="en-US" altLang="zh-TW" sz="2800" dirty="0"/>
              <a:t> ) </a:t>
            </a:r>
            <a:r>
              <a:rPr lang="zh-TW" altLang="en-US" sz="2800" dirty="0"/>
              <a:t>。</a:t>
            </a:r>
            <a:endParaRPr lang="en-US" altLang="zh-TW" sz="2800" dirty="0"/>
          </a:p>
          <a:p>
            <a:pPr marL="0" eaLnBrk="1" hangingPunct="1">
              <a:lnSpc>
                <a:spcPts val="2800"/>
              </a:lnSpc>
              <a:spcBef>
                <a:spcPts val="600"/>
              </a:spcBef>
              <a:spcAft>
                <a:spcPts val="600"/>
              </a:spcAft>
              <a:buFontTx/>
              <a:buNone/>
            </a:pPr>
            <a:r>
              <a:rPr lang="en-US" altLang="zh-TW" sz="2800" dirty="0"/>
              <a:t>Popper</a:t>
            </a:r>
            <a:r>
              <a:rPr lang="zh-TW" altLang="en-US" sz="2800" dirty="0"/>
              <a:t>素樸的否證主義：理論是臆測的產物，科學無法證明 </a:t>
            </a:r>
            <a:r>
              <a:rPr lang="en-US" altLang="zh-TW" sz="2800" dirty="0"/>
              <a:t>(prove) </a:t>
            </a:r>
            <a:r>
              <a:rPr lang="zh-TW" altLang="en-US" sz="2800" dirty="0"/>
              <a:t>理論，但卻能反證 </a:t>
            </a:r>
            <a:r>
              <a:rPr lang="en-US" altLang="zh-TW" sz="2800" dirty="0"/>
              <a:t>(disprove)</a:t>
            </a:r>
            <a:r>
              <a:rPr lang="zh-TW" altLang="en-US" sz="2800" dirty="0"/>
              <a:t>，即能</a:t>
            </a:r>
            <a:r>
              <a:rPr lang="zh-TW" altLang="en-US" sz="2800" dirty="0">
                <a:solidFill>
                  <a:srgbClr val="FF0000"/>
                </a:solidFill>
              </a:rPr>
              <a:t>基於經驗事實以充分的邏輯確定性</a:t>
            </a:r>
            <a:r>
              <a:rPr lang="zh-TW" altLang="en-US" sz="2800" dirty="0"/>
              <a:t>來否定錯誤的理論。</a:t>
            </a:r>
          </a:p>
          <a:p>
            <a:pPr marL="0" eaLnBrk="1" hangingPunct="1">
              <a:lnSpc>
                <a:spcPts val="2800"/>
              </a:lnSpc>
              <a:spcBef>
                <a:spcPts val="600"/>
              </a:spcBef>
              <a:spcAft>
                <a:spcPts val="600"/>
              </a:spcAft>
              <a:buNone/>
            </a:pPr>
            <a:r>
              <a:rPr lang="zh-TW" altLang="en-US" sz="2800" dirty="0"/>
              <a:t>無需實驗證明的歷史推論：以自然科學達爾文的演化論為例</a:t>
            </a:r>
          </a:p>
          <a:p>
            <a:pPr marL="0" eaLnBrk="1" hangingPunct="1">
              <a:lnSpc>
                <a:spcPts val="2800"/>
              </a:lnSpc>
              <a:spcBef>
                <a:spcPts val="600"/>
              </a:spcBef>
              <a:spcAft>
                <a:spcPts val="600"/>
              </a:spcAft>
              <a:buFontTx/>
              <a:buNone/>
            </a:pPr>
            <a:r>
              <a:rPr lang="zh-TW" altLang="en-US" sz="2800" dirty="0"/>
              <a:t>來自演化生物學的歷史方法學：</a:t>
            </a:r>
            <a:r>
              <a:rPr lang="en-US" altLang="zh-TW" sz="2400" dirty="0"/>
              <a:t>Positive methods founded on narrative (Abbott)</a:t>
            </a:r>
          </a:p>
          <a:p>
            <a:pPr marL="400050" lvl="1" eaLnBrk="1" hangingPunct="1">
              <a:lnSpc>
                <a:spcPts val="2800"/>
              </a:lnSpc>
              <a:spcBef>
                <a:spcPts val="0"/>
              </a:spcBef>
              <a:spcAft>
                <a:spcPts val="0"/>
              </a:spcAft>
              <a:buFontTx/>
              <a:buNone/>
            </a:pPr>
            <a:r>
              <a:rPr lang="zh-TW" altLang="en-US" dirty="0"/>
              <a:t>根植於敘事的實證方法：膽敢「量化」的歷史敘事</a:t>
            </a:r>
          </a:p>
        </p:txBody>
      </p:sp>
    </p:spTree>
    <p:extLst>
      <p:ext uri="{BB962C8B-B14F-4D97-AF65-F5344CB8AC3E}">
        <p14:creationId xmlns:p14="http://schemas.microsoft.com/office/powerpoint/2010/main" val="279795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50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50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5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6739" name="Rectangle 3"/>
          <p:cNvSpPr>
            <a:spLocks noGrp="1" noChangeArrowheads="1"/>
          </p:cNvSpPr>
          <p:nvPr>
            <p:ph type="body" idx="1"/>
          </p:nvPr>
        </p:nvSpPr>
        <p:spPr>
          <a:xfrm>
            <a:off x="539552" y="188640"/>
            <a:ext cx="8568952" cy="6624736"/>
          </a:xfrm>
        </p:spPr>
        <p:txBody>
          <a:bodyPr/>
          <a:lstStyle/>
          <a:p>
            <a:pPr marL="0" indent="0">
              <a:lnSpc>
                <a:spcPts val="3600"/>
              </a:lnSpc>
              <a:spcBef>
                <a:spcPts val="600"/>
              </a:spcBef>
              <a:spcAft>
                <a:spcPts val="600"/>
              </a:spcAft>
              <a:buNone/>
            </a:pPr>
            <a:r>
              <a:rPr lang="zh-TW" altLang="en-US" dirty="0">
                <a:solidFill>
                  <a:srgbClr val="FF0000"/>
                </a:solidFill>
              </a:rPr>
              <a:t>歷史機遇</a:t>
            </a:r>
            <a:r>
              <a:rPr lang="zh-TW" altLang="en-US" dirty="0"/>
              <a:t>何在？</a:t>
            </a:r>
          </a:p>
          <a:p>
            <a:pPr marL="400050" lvl="1" indent="0">
              <a:lnSpc>
                <a:spcPts val="3600"/>
              </a:lnSpc>
              <a:spcBef>
                <a:spcPts val="0"/>
              </a:spcBef>
              <a:spcAft>
                <a:spcPts val="600"/>
              </a:spcAft>
              <a:buNone/>
            </a:pPr>
            <a:r>
              <a:rPr lang="zh-TW" altLang="en-US" dirty="0"/>
              <a:t>代表敘事者觀點的情節裡</a:t>
            </a:r>
            <a:r>
              <a:rPr lang="zh-TW" altLang="en-US" dirty="0">
                <a:solidFill>
                  <a:srgbClr val="FF0000"/>
                </a:solidFill>
              </a:rPr>
              <a:t>可有機遇存在的空間</a:t>
            </a:r>
            <a:r>
              <a:rPr lang="zh-TW" altLang="en-US" dirty="0"/>
              <a:t>？</a:t>
            </a:r>
            <a:endParaRPr lang="en-US" altLang="zh-TW" dirty="0"/>
          </a:p>
          <a:p>
            <a:pPr marL="0" indent="0">
              <a:lnSpc>
                <a:spcPts val="3600"/>
              </a:lnSpc>
              <a:spcBef>
                <a:spcPts val="0"/>
              </a:spcBef>
              <a:spcAft>
                <a:spcPts val="600"/>
              </a:spcAft>
              <a:buNone/>
            </a:pPr>
            <a:r>
              <a:rPr lang="zh-TW" altLang="en-US" sz="2800" dirty="0"/>
              <a:t>偷看了偵探小說的結局</a:t>
            </a:r>
            <a:endParaRPr lang="en-US" altLang="zh-TW" sz="2800" dirty="0"/>
          </a:p>
          <a:p>
            <a:pPr marL="400050" lvl="2" indent="0">
              <a:lnSpc>
                <a:spcPts val="3600"/>
              </a:lnSpc>
              <a:spcBef>
                <a:spcPts val="0"/>
              </a:spcBef>
              <a:spcAft>
                <a:spcPts val="600"/>
              </a:spcAft>
              <a:buNone/>
            </a:pPr>
            <a:r>
              <a:rPr lang="zh-TW" altLang="en-US" sz="2800" dirty="0"/>
              <a:t>知道結局後逆溯回去重講故事──</a:t>
            </a:r>
            <a:r>
              <a:rPr lang="zh-TW" altLang="en-US" sz="2800" dirty="0">
                <a:solidFill>
                  <a:srgbClr val="FF0000"/>
                </a:solidFill>
              </a:rPr>
              <a:t>倒帶重播</a:t>
            </a:r>
            <a:r>
              <a:rPr lang="zh-TW" altLang="en-US" sz="2800" dirty="0"/>
              <a:t>──的敘事者，可不知有什麼</a:t>
            </a:r>
            <a:r>
              <a:rPr lang="zh-TW" altLang="en-US" sz="2800" dirty="0">
                <a:solidFill>
                  <a:srgbClr val="FF0000"/>
                </a:solidFill>
              </a:rPr>
              <a:t>非所預期的結果</a:t>
            </a:r>
            <a:r>
              <a:rPr lang="zh-TW" altLang="en-US" sz="2800" dirty="0"/>
              <a:t>。</a:t>
            </a:r>
            <a:endParaRPr lang="en-US" altLang="zh-TW" sz="2800" dirty="0"/>
          </a:p>
          <a:p>
            <a:pPr marL="400050" lvl="2" indent="0">
              <a:lnSpc>
                <a:spcPts val="3600"/>
              </a:lnSpc>
              <a:spcBef>
                <a:spcPts val="0"/>
              </a:spcBef>
              <a:spcAft>
                <a:spcPts val="0"/>
              </a:spcAft>
              <a:buNone/>
            </a:pPr>
            <a:r>
              <a:rPr lang="zh-TW" altLang="en-US" sz="2800" dirty="0"/>
              <a:t>「</a:t>
            </a:r>
            <a:r>
              <a:rPr lang="zh-TW" altLang="en-US" sz="2800" dirty="0">
                <a:solidFill>
                  <a:srgbClr val="FF0000"/>
                </a:solidFill>
              </a:rPr>
              <a:t>倒帶重播，機遇不再</a:t>
            </a:r>
            <a:r>
              <a:rPr lang="zh-TW" altLang="en-US" sz="2800" dirty="0"/>
              <a:t>」</a:t>
            </a:r>
            <a:r>
              <a:rPr lang="en-US" altLang="zh-TW" sz="2800" dirty="0"/>
              <a:t> </a:t>
            </a:r>
          </a:p>
          <a:p>
            <a:pPr marL="400050" lvl="2" indent="0">
              <a:lnSpc>
                <a:spcPts val="3600"/>
              </a:lnSpc>
              <a:spcBef>
                <a:spcPts val="0"/>
              </a:spcBef>
              <a:spcAft>
                <a:spcPts val="0"/>
              </a:spcAft>
              <a:buNone/>
            </a:pPr>
            <a:r>
              <a:rPr lang="en-US" altLang="zh-TW" sz="2800" dirty="0"/>
              <a:t>“There are no contingencies going backwards” (Mink).</a:t>
            </a:r>
            <a:endParaRPr lang="zh-TW" altLang="en-US" sz="2800" dirty="0"/>
          </a:p>
          <a:p>
            <a:pPr marL="0" indent="0">
              <a:lnSpc>
                <a:spcPts val="3600"/>
              </a:lnSpc>
              <a:spcBef>
                <a:spcPts val="600"/>
              </a:spcBef>
              <a:spcAft>
                <a:spcPts val="600"/>
              </a:spcAft>
              <a:buNone/>
            </a:pPr>
            <a:r>
              <a:rPr lang="en-US" altLang="zh-TW" sz="2800" dirty="0"/>
              <a:t>“Teleological Temporality”(Sewell)</a:t>
            </a:r>
          </a:p>
          <a:p>
            <a:pPr marL="400050" lvl="1" indent="0">
              <a:lnSpc>
                <a:spcPts val="3600"/>
              </a:lnSpc>
              <a:spcBef>
                <a:spcPts val="0"/>
              </a:spcBef>
              <a:spcAft>
                <a:spcPts val="600"/>
              </a:spcAft>
              <a:buNone/>
            </a:pPr>
            <a:r>
              <a:rPr lang="zh-TW" altLang="en-US" dirty="0"/>
              <a:t>歷史過程</a:t>
            </a:r>
            <a:r>
              <a:rPr lang="zh-TW" altLang="en-US" dirty="0">
                <a:solidFill>
                  <a:srgbClr val="FF0000"/>
                </a:solidFill>
              </a:rPr>
              <a:t>被結果解釋掉了</a:t>
            </a:r>
            <a:r>
              <a:rPr lang="en-US" altLang="zh-TW" dirty="0">
                <a:solidFill>
                  <a:srgbClr val="FF0000"/>
                </a:solidFill>
              </a:rPr>
              <a:t>(explained away) </a:t>
            </a:r>
            <a:r>
              <a:rPr lang="zh-TW" altLang="en-US" dirty="0">
                <a:solidFill>
                  <a:srgbClr val="FF0000"/>
                </a:solidFill>
              </a:rPr>
              <a:t>？</a:t>
            </a:r>
            <a:endParaRPr lang="en-US" altLang="zh-TW" dirty="0">
              <a:solidFill>
                <a:srgbClr val="FF0000"/>
              </a:solidFill>
            </a:endParaRPr>
          </a:p>
          <a:p>
            <a:pPr marL="400050" lvl="1" indent="0">
              <a:lnSpc>
                <a:spcPts val="3600"/>
              </a:lnSpc>
              <a:spcBef>
                <a:spcPts val="0"/>
              </a:spcBef>
              <a:spcAft>
                <a:spcPts val="600"/>
              </a:spcAft>
              <a:buNone/>
            </a:pPr>
            <a:r>
              <a:rPr lang="zh-TW" altLang="en-US" dirty="0"/>
              <a:t>情節被轉化成為事先安排好的（預先決定的）秩序，歷史事件的時序只不過是某種主導性力量或法則自我開展的過程，而不是</a:t>
            </a:r>
            <a:r>
              <a:rPr lang="zh-TW" altLang="en-US" dirty="0">
                <a:solidFill>
                  <a:srgbClr val="FF0000"/>
                </a:solidFill>
              </a:rPr>
              <a:t>並未設定最終結果的一連串選擇所形成的因徑依賴 </a:t>
            </a:r>
            <a:r>
              <a:rPr lang="en-US" altLang="zh-TW" dirty="0">
                <a:solidFill>
                  <a:srgbClr val="FF0000"/>
                </a:solidFill>
              </a:rPr>
              <a:t>(path dependence) </a:t>
            </a:r>
            <a:r>
              <a:rPr lang="zh-TW" altLang="en-US" dirty="0">
                <a:solidFill>
                  <a:srgbClr val="FF0000"/>
                </a:solidFill>
              </a:rPr>
              <a:t>過程</a:t>
            </a:r>
            <a:r>
              <a:rPr lang="zh-TW" altLang="en-US" dirty="0"/>
              <a:t>。 </a:t>
            </a:r>
          </a:p>
        </p:txBody>
      </p:sp>
    </p:spTree>
    <p:extLst>
      <p:ext uri="{BB962C8B-B14F-4D97-AF65-F5344CB8AC3E}">
        <p14:creationId xmlns:p14="http://schemas.microsoft.com/office/powerpoint/2010/main" val="182746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73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67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67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6739">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16739">
                                            <p:txEl>
                                              <p:pRg st="5" end="5"/>
                                            </p:txEl>
                                          </p:spTgt>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6739">
                                            <p:txEl>
                                              <p:pRg st="6" end="6"/>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16739">
                                            <p:txEl>
                                              <p:pRg st="7" end="7"/>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1673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24931" name="Rectangle 3"/>
          <p:cNvSpPr>
            <a:spLocks noGrp="1" noChangeArrowheads="1"/>
          </p:cNvSpPr>
          <p:nvPr>
            <p:ph type="body" idx="1"/>
          </p:nvPr>
        </p:nvSpPr>
        <p:spPr>
          <a:xfrm>
            <a:off x="539552" y="188640"/>
            <a:ext cx="8496944" cy="6624736"/>
          </a:xfrm>
        </p:spPr>
        <p:txBody>
          <a:bodyPr/>
          <a:lstStyle/>
          <a:p>
            <a:pPr marL="0" indent="0">
              <a:lnSpc>
                <a:spcPts val="2600"/>
              </a:lnSpc>
              <a:spcBef>
                <a:spcPts val="600"/>
              </a:spcBef>
              <a:spcAft>
                <a:spcPts val="0"/>
              </a:spcAft>
              <a:buNone/>
            </a:pPr>
            <a:r>
              <a:rPr lang="zh-TW" altLang="en-US" sz="2000" dirty="0">
                <a:latin typeface="標楷體" panose="03000509000000000000" pitchFamily="65" charset="-120"/>
                <a:ea typeface="標楷體" panose="03000509000000000000" pitchFamily="65" charset="-120"/>
              </a:rPr>
              <a:t>邵式柏（</a:t>
            </a:r>
            <a:r>
              <a:rPr lang="en-US" altLang="zh-TW" sz="2000" dirty="0">
                <a:ea typeface="標楷體" panose="03000509000000000000" pitchFamily="65" charset="-120"/>
              </a:rPr>
              <a:t>John R. Shepherd</a:t>
            </a:r>
            <a:r>
              <a:rPr lang="zh-TW" altLang="en-US" sz="2000" dirty="0">
                <a:latin typeface="標楷體" panose="03000509000000000000" pitchFamily="65" charset="-120"/>
                <a:ea typeface="標楷體" panose="03000509000000000000" pitchFamily="65" charset="-120"/>
              </a:rPr>
              <a:t>）的解釋架構首重理性的國家行動，從這個視角出發所呈現的熟番地權演化，著墨於普同性的地方多於特異性，著墨於規劃設計的地方多於意外，著墨於漸進連續的累積多於突變。在邵式柏細緻的就其時間上的先後賦予位階秩序後，熟番地權演化就像進化的階梯一般，由下而上，由粗糙而成熟完美。</a:t>
            </a:r>
          </a:p>
          <a:p>
            <a:pPr marL="0" indent="0">
              <a:lnSpc>
                <a:spcPts val="2600"/>
              </a:lnSpc>
              <a:spcBef>
                <a:spcPts val="600"/>
              </a:spcBef>
              <a:spcAft>
                <a:spcPts val="0"/>
              </a:spcAft>
              <a:buNone/>
            </a:pPr>
            <a:r>
              <a:rPr lang="zh-TW" altLang="en-US" sz="2000" dirty="0">
                <a:latin typeface="標楷體" panose="03000509000000000000" pitchFamily="65" charset="-120"/>
                <a:ea typeface="標楷體" panose="03000509000000000000" pitchFamily="65" charset="-120"/>
              </a:rPr>
              <a:t>相對而言，筆者所感受到的歷史演化過程則比較像是在小鋼珠遊戲（柏青哥，</a:t>
            </a:r>
            <a:r>
              <a:rPr lang="en-US" altLang="zh-TW" sz="2000" dirty="0">
                <a:ea typeface="標楷體" panose="03000509000000000000" pitchFamily="65" charset="-120"/>
              </a:rPr>
              <a:t>pachinko, pinball game</a:t>
            </a:r>
            <a:r>
              <a:rPr lang="zh-TW" altLang="en-US" sz="2000" dirty="0">
                <a:latin typeface="標楷體" panose="03000509000000000000" pitchFamily="65" charset="-120"/>
                <a:ea typeface="標楷體" panose="03000509000000000000" pitchFamily="65" charset="-120"/>
              </a:rPr>
              <a:t>）裡，沿著上窄下寬的樹枝狀路徑，拾級而下。每一個選擇不僅是放棄了一些可能的替代機會，而且前一個選擇所決定的路徑往往限定了下一個選擇的可能路徑。從事一個選擇的同時已經排除了其他的選擇，也構成了其後選擇的限制條件。遊戲的結構（環境）並沒有給予選擇無盡的可能性。但這並沒有反過來意味著選擇是命定的。在諸多的可能性之間難以抉擇時，決定每每是機遇所促成的（當然也不要忘了加上無知與誤解），通常不是毫不猶豫、不會事後追悔的。然而，由於前後事件的因徑依賴，這個不可逆轉的連鎖反應並不是個可以漸次修正、自我調整而日趨完善的適應過程。因此，把時鐘撥回去，讓歷史重新再來，結果可能相當不同（同一個遊戲但不見得有相同的結果）。</a:t>
            </a:r>
          </a:p>
          <a:p>
            <a:pPr marL="0" indent="0">
              <a:lnSpc>
                <a:spcPts val="2600"/>
              </a:lnSpc>
              <a:spcBef>
                <a:spcPts val="600"/>
              </a:spcBef>
              <a:spcAft>
                <a:spcPts val="0"/>
              </a:spcAft>
              <a:buNone/>
            </a:pPr>
            <a:r>
              <a:rPr lang="zh-TW" altLang="en-US" sz="2000" dirty="0">
                <a:latin typeface="標楷體" panose="03000509000000000000" pitchFamily="65" charset="-120"/>
                <a:ea typeface="標楷體" panose="03000509000000000000" pitchFamily="65" charset="-120"/>
              </a:rPr>
              <a:t>當我們把清代臺灣歷史的影帶重播時，感受到的可能不是老式紀錄片所想要帶給我們的印象：讚嘆為政者英明又設想周到的設計，而是感嘆驚訝於事情怎麼會這樣子發展。 （</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番頭家</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結論）</a:t>
            </a:r>
          </a:p>
        </p:txBody>
      </p:sp>
    </p:spTree>
    <p:extLst>
      <p:ext uri="{BB962C8B-B14F-4D97-AF65-F5344CB8AC3E}">
        <p14:creationId xmlns:p14="http://schemas.microsoft.com/office/powerpoint/2010/main" val="2760544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93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49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6739" name="Rectangle 3"/>
          <p:cNvSpPr>
            <a:spLocks noGrp="1" noChangeArrowheads="1"/>
          </p:cNvSpPr>
          <p:nvPr>
            <p:ph type="body" idx="1"/>
          </p:nvPr>
        </p:nvSpPr>
        <p:spPr>
          <a:xfrm>
            <a:off x="539552" y="476672"/>
            <a:ext cx="8568952" cy="6264696"/>
          </a:xfrm>
        </p:spPr>
        <p:txBody>
          <a:bodyPr/>
          <a:lstStyle/>
          <a:p>
            <a:pPr marL="0" indent="0">
              <a:lnSpc>
                <a:spcPts val="4000"/>
              </a:lnSpc>
              <a:spcBef>
                <a:spcPts val="600"/>
              </a:spcBef>
              <a:spcAft>
                <a:spcPts val="600"/>
              </a:spcAft>
              <a:buNone/>
            </a:pPr>
            <a:r>
              <a:rPr lang="zh-TW" altLang="en-US" sz="2800" dirty="0">
                <a:solidFill>
                  <a:srgbClr val="FF0000"/>
                </a:solidFill>
              </a:rPr>
              <a:t>敘事情節</a:t>
            </a:r>
            <a:r>
              <a:rPr lang="zh-TW" altLang="en-US" sz="2800" dirty="0"/>
              <a:t>帶我們從開頭，經過中間的轉折，到最後的結局，理出分叉點上面臨的諸種客觀可能性 </a:t>
            </a:r>
            <a:r>
              <a:rPr lang="en-US" altLang="zh-TW" sz="2800" dirty="0"/>
              <a:t>(objective possibilities)</a:t>
            </a:r>
            <a:r>
              <a:rPr lang="zh-TW" altLang="en-US" sz="2800" dirty="0"/>
              <a:t>，交代了選擇的前後關連與連鎖反應。</a:t>
            </a:r>
            <a:endParaRPr lang="en-US" altLang="zh-TW" sz="2800" dirty="0"/>
          </a:p>
          <a:p>
            <a:pPr marL="0" indent="0">
              <a:lnSpc>
                <a:spcPts val="4000"/>
              </a:lnSpc>
              <a:spcBef>
                <a:spcPts val="600"/>
              </a:spcBef>
              <a:spcAft>
                <a:spcPts val="600"/>
              </a:spcAft>
              <a:buNone/>
            </a:pPr>
            <a:r>
              <a:rPr lang="zh-TW" altLang="en-US" sz="2800" dirty="0"/>
              <a:t>當我們透過故事回到</a:t>
            </a:r>
            <a:r>
              <a:rPr lang="zh-TW" altLang="en-US" sz="2800" dirty="0">
                <a:solidFill>
                  <a:srgbClr val="FF0000"/>
                </a:solidFill>
              </a:rPr>
              <a:t>過去的當下</a:t>
            </a:r>
            <a:r>
              <a:rPr lang="zh-TW" altLang="en-US" sz="2800" dirty="0"/>
              <a:t>，</a:t>
            </a:r>
            <a:r>
              <a:rPr lang="zh-TW" altLang="en-US" sz="2800" dirty="0">
                <a:solidFill>
                  <a:srgbClr val="FF0000"/>
                </a:solidFill>
              </a:rPr>
              <a:t>機遇</a:t>
            </a:r>
            <a:r>
              <a:rPr lang="zh-TW" altLang="en-US" sz="2800" dirty="0"/>
              <a:t>又重新被帶進來了，但卻以不同的面貌呈現。敘事者重述時注入了</a:t>
            </a:r>
            <a:r>
              <a:rPr lang="zh-TW" altLang="en-US" sz="2800" dirty="0">
                <a:solidFill>
                  <a:srgbClr val="FF0000"/>
                </a:solidFill>
              </a:rPr>
              <a:t>知性的好奇</a:t>
            </a:r>
            <a:r>
              <a:rPr lang="zh-TW" altLang="en-US" sz="2800" dirty="0"/>
              <a:t>，重新開啟曾經</a:t>
            </a:r>
            <a:r>
              <a:rPr lang="zh-TW" altLang="en-US" sz="2800" dirty="0">
                <a:solidFill>
                  <a:srgbClr val="FF0000"/>
                </a:solidFill>
              </a:rPr>
              <a:t>錯過的機會及失落的可能選擇 </a:t>
            </a:r>
            <a:r>
              <a:rPr lang="en-US" altLang="zh-TW" sz="2800" dirty="0">
                <a:solidFill>
                  <a:srgbClr val="FF0000"/>
                </a:solidFill>
              </a:rPr>
              <a:t>(alternatives)</a:t>
            </a:r>
            <a:r>
              <a:rPr lang="zh-TW" altLang="en-US" sz="2800" dirty="0"/>
              <a:t>，</a:t>
            </a:r>
            <a:r>
              <a:rPr lang="zh-TW" altLang="en-US" sz="2800" dirty="0">
                <a:solidFill>
                  <a:srgbClr val="FF0000"/>
                </a:solidFill>
              </a:rPr>
              <a:t>可能性又再度對我們開放</a:t>
            </a:r>
            <a:r>
              <a:rPr lang="zh-TW" altLang="en-US" sz="2800" dirty="0"/>
              <a:t>。</a:t>
            </a:r>
            <a:endParaRPr lang="en-US" altLang="zh-TW" sz="2800" dirty="0"/>
          </a:p>
          <a:p>
            <a:pPr marL="0" indent="0">
              <a:lnSpc>
                <a:spcPts val="4000"/>
              </a:lnSpc>
              <a:spcBef>
                <a:spcPts val="600"/>
              </a:spcBef>
              <a:spcAft>
                <a:spcPts val="600"/>
              </a:spcAft>
              <a:buNone/>
            </a:pPr>
            <a:r>
              <a:rPr lang="zh-TW" altLang="zh-TW" sz="2800" dirty="0"/>
              <a:t>第一度（或當時人）聽到時</a:t>
            </a:r>
            <a:r>
              <a:rPr lang="zh-TW" altLang="zh-TW" sz="2800" dirty="0">
                <a:solidFill>
                  <a:srgbClr val="FF0000"/>
                </a:solidFill>
              </a:rPr>
              <a:t>懸疑、焦慮</a:t>
            </a:r>
            <a:r>
              <a:rPr lang="zh-TW" altLang="zh-TW" sz="2800" dirty="0"/>
              <a:t>的感受轉化為第二度（或現代人）聽到時的</a:t>
            </a:r>
            <a:r>
              <a:rPr lang="zh-TW" altLang="zh-TW" sz="2800" dirty="0">
                <a:solidFill>
                  <a:srgbClr val="FF0000"/>
                </a:solidFill>
              </a:rPr>
              <a:t>知性好奇</a:t>
            </a:r>
            <a:r>
              <a:rPr lang="zh-TW" altLang="zh-TW" sz="2800" dirty="0"/>
              <a:t>，但還是有驚奇，仍不減其震撼，</a:t>
            </a:r>
            <a:r>
              <a:rPr lang="zh-TW" altLang="zh-TW" sz="2800" dirty="0">
                <a:solidFill>
                  <a:srgbClr val="FF0000"/>
                </a:solidFill>
              </a:rPr>
              <a:t>機遇的空間又再度被打開了</a:t>
            </a:r>
            <a:r>
              <a:rPr lang="zh-TW" altLang="zh-TW" sz="2800" dirty="0"/>
              <a:t>，而與我們的生命經驗連結並豐富之。</a:t>
            </a:r>
            <a:endParaRPr lang="zh-TW" altLang="en-US" sz="2800" dirty="0"/>
          </a:p>
        </p:txBody>
      </p:sp>
    </p:spTree>
    <p:extLst>
      <p:ext uri="{BB962C8B-B14F-4D97-AF65-F5344CB8AC3E}">
        <p14:creationId xmlns:p14="http://schemas.microsoft.com/office/powerpoint/2010/main" val="289245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73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67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7763" name="Rectangle 3"/>
          <p:cNvSpPr>
            <a:spLocks noGrp="1" noChangeArrowheads="1"/>
          </p:cNvSpPr>
          <p:nvPr>
            <p:ph type="body" idx="1"/>
          </p:nvPr>
        </p:nvSpPr>
        <p:spPr>
          <a:xfrm>
            <a:off x="611560" y="689248"/>
            <a:ext cx="8496944" cy="5479504"/>
          </a:xfrm>
        </p:spPr>
        <p:txBody>
          <a:bodyPr/>
          <a:lstStyle/>
          <a:p>
            <a:pPr>
              <a:lnSpc>
                <a:spcPts val="3600"/>
              </a:lnSpc>
              <a:spcBef>
                <a:spcPts val="600"/>
              </a:spcBef>
              <a:spcAft>
                <a:spcPts val="600"/>
              </a:spcAft>
              <a:buNone/>
            </a:pPr>
            <a:r>
              <a:rPr lang="zh-TW" altLang="en-US" dirty="0"/>
              <a:t>歷史一詞的雙重含意 （</a:t>
            </a:r>
            <a:r>
              <a:rPr lang="zh-TW" altLang="en-US" dirty="0">
                <a:solidFill>
                  <a:srgbClr val="FF0000"/>
                </a:solidFill>
              </a:rPr>
              <a:t>再釐清</a:t>
            </a:r>
            <a:r>
              <a:rPr lang="zh-TW" altLang="en-US" dirty="0"/>
              <a:t>）</a:t>
            </a:r>
          </a:p>
          <a:p>
            <a:pPr marL="0" indent="0">
              <a:lnSpc>
                <a:spcPts val="3600"/>
              </a:lnSpc>
              <a:spcBef>
                <a:spcPts val="600"/>
              </a:spcBef>
              <a:spcAft>
                <a:spcPts val="600"/>
              </a:spcAft>
              <a:buFontTx/>
              <a:buNone/>
            </a:pPr>
            <a:r>
              <a:rPr lang="zh-TW" altLang="en-US" sz="2800" dirty="0">
                <a:solidFill>
                  <a:srgbClr val="FF0000"/>
                </a:solidFill>
              </a:rPr>
              <a:t>社會科學</a:t>
            </a:r>
            <a:r>
              <a:rPr lang="zh-TW" altLang="en-US" sz="2800" dirty="0"/>
              <a:t>的歷史：</a:t>
            </a:r>
          </a:p>
          <a:p>
            <a:pPr marL="400050" lvl="1" indent="0">
              <a:lnSpc>
                <a:spcPts val="3600"/>
              </a:lnSpc>
              <a:spcBef>
                <a:spcPts val="0"/>
              </a:spcBef>
              <a:spcAft>
                <a:spcPts val="600"/>
              </a:spcAft>
              <a:buFontTx/>
              <a:buNone/>
            </a:pPr>
            <a:r>
              <a:rPr lang="zh-TW" altLang="en-US" dirty="0"/>
              <a:t>視歷史為一種探究 </a:t>
            </a:r>
            <a:r>
              <a:rPr lang="en-US" altLang="zh-TW" dirty="0"/>
              <a:t>(inquiry)</a:t>
            </a:r>
            <a:r>
              <a:rPr lang="zh-TW" altLang="en-US" dirty="0"/>
              <a:t>，其目的在</a:t>
            </a:r>
            <a:r>
              <a:rPr lang="zh-TW" altLang="en-US" dirty="0">
                <a:solidFill>
                  <a:srgbClr val="FF0000"/>
                </a:solidFill>
              </a:rPr>
              <a:t>解釋</a:t>
            </a:r>
            <a:r>
              <a:rPr lang="en-US" altLang="zh-TW" dirty="0">
                <a:solidFill>
                  <a:srgbClr val="FF0000"/>
                </a:solidFill>
              </a:rPr>
              <a:t>(explanation)</a:t>
            </a:r>
            <a:r>
              <a:rPr lang="zh-TW" altLang="en-US" dirty="0"/>
              <a:t>，興趣在</a:t>
            </a:r>
            <a:r>
              <a:rPr lang="zh-TW" altLang="en-US" dirty="0">
                <a:solidFill>
                  <a:srgbClr val="FF0000"/>
                </a:solidFill>
              </a:rPr>
              <a:t>事實 </a:t>
            </a:r>
            <a:r>
              <a:rPr lang="en-US" altLang="zh-TW" dirty="0">
                <a:solidFill>
                  <a:srgbClr val="FF0000"/>
                </a:solidFill>
              </a:rPr>
              <a:t>(facts)</a:t>
            </a:r>
            <a:r>
              <a:rPr lang="zh-TW" altLang="en-US" dirty="0"/>
              <a:t>，在方法的程序上尋求客觀與證實 </a:t>
            </a:r>
            <a:r>
              <a:rPr lang="en-US" altLang="zh-TW" dirty="0"/>
              <a:t>(objectivity and proof) </a:t>
            </a:r>
            <a:r>
              <a:rPr lang="zh-TW" altLang="en-US" dirty="0"/>
              <a:t>。</a:t>
            </a:r>
          </a:p>
          <a:p>
            <a:pPr marL="0" indent="0">
              <a:lnSpc>
                <a:spcPts val="3600"/>
              </a:lnSpc>
              <a:spcBef>
                <a:spcPts val="600"/>
              </a:spcBef>
              <a:spcAft>
                <a:spcPts val="600"/>
              </a:spcAft>
              <a:buFontTx/>
              <a:buNone/>
            </a:pPr>
            <a:r>
              <a:rPr lang="zh-TW" altLang="en-US" sz="2800" dirty="0">
                <a:solidFill>
                  <a:srgbClr val="FF0000"/>
                </a:solidFill>
              </a:rPr>
              <a:t>人文</a:t>
            </a:r>
            <a:r>
              <a:rPr lang="zh-TW" altLang="en-US" sz="2800" dirty="0"/>
              <a:t>的歷史：</a:t>
            </a:r>
          </a:p>
          <a:p>
            <a:pPr marL="400050" lvl="1" indent="0">
              <a:lnSpc>
                <a:spcPts val="3600"/>
              </a:lnSpc>
              <a:spcBef>
                <a:spcPts val="0"/>
              </a:spcBef>
              <a:spcAft>
                <a:spcPts val="600"/>
              </a:spcAft>
              <a:buFontTx/>
              <a:buNone/>
            </a:pPr>
            <a:r>
              <a:rPr lang="zh-TW" altLang="en-US" dirty="0"/>
              <a:t>視歷史為敘事 </a:t>
            </a:r>
            <a:r>
              <a:rPr lang="en-US" altLang="zh-TW" dirty="0"/>
              <a:t>(narrative)</a:t>
            </a:r>
            <a:r>
              <a:rPr lang="zh-TW" altLang="en-US" dirty="0"/>
              <a:t>，其目的在</a:t>
            </a:r>
            <a:r>
              <a:rPr lang="zh-TW" altLang="en-US" dirty="0">
                <a:solidFill>
                  <a:srgbClr val="FF0000"/>
                </a:solidFill>
              </a:rPr>
              <a:t>理解 </a:t>
            </a:r>
            <a:r>
              <a:rPr lang="en-US" altLang="zh-TW" dirty="0">
                <a:solidFill>
                  <a:srgbClr val="FF0000"/>
                </a:solidFill>
              </a:rPr>
              <a:t>(understanding)</a:t>
            </a:r>
            <a:r>
              <a:rPr lang="zh-TW" altLang="en-US" dirty="0"/>
              <a:t>，興趣在</a:t>
            </a:r>
            <a:r>
              <a:rPr lang="zh-TW" altLang="en-US" dirty="0">
                <a:solidFill>
                  <a:srgbClr val="FF0000"/>
                </a:solidFill>
              </a:rPr>
              <a:t>溝通 </a:t>
            </a:r>
            <a:r>
              <a:rPr lang="en-US" altLang="zh-TW" dirty="0">
                <a:solidFill>
                  <a:srgbClr val="FF0000"/>
                </a:solidFill>
              </a:rPr>
              <a:t>(communication)</a:t>
            </a:r>
            <a:r>
              <a:rPr lang="zh-TW" altLang="en-US" dirty="0"/>
              <a:t>，在方法上尋求達成通盤契合的綜合以及與綜觀全局的判斷 。</a:t>
            </a:r>
          </a:p>
        </p:txBody>
      </p:sp>
    </p:spTree>
    <p:extLst>
      <p:ext uri="{BB962C8B-B14F-4D97-AF65-F5344CB8AC3E}">
        <p14:creationId xmlns:p14="http://schemas.microsoft.com/office/powerpoint/2010/main" val="389759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776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776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776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77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25955" name="Rectangle 3"/>
          <p:cNvSpPr>
            <a:spLocks noGrp="1" noChangeArrowheads="1"/>
          </p:cNvSpPr>
          <p:nvPr>
            <p:ph type="body" idx="1"/>
          </p:nvPr>
        </p:nvSpPr>
        <p:spPr>
          <a:xfrm>
            <a:off x="611560" y="620688"/>
            <a:ext cx="8640960" cy="5904656"/>
          </a:xfrm>
        </p:spPr>
        <p:txBody>
          <a:bodyPr/>
          <a:lstStyle/>
          <a:p>
            <a:pPr marL="0" indent="0">
              <a:lnSpc>
                <a:spcPts val="3600"/>
              </a:lnSpc>
              <a:spcBef>
                <a:spcPts val="600"/>
              </a:spcBef>
              <a:spcAft>
                <a:spcPts val="600"/>
              </a:spcAft>
              <a:buNone/>
            </a:pPr>
            <a:r>
              <a:rPr lang="zh-TW" altLang="en-US" dirty="0"/>
              <a:t>結合＝社會科學的「</a:t>
            </a:r>
            <a:r>
              <a:rPr lang="zh-TW" altLang="en-US" dirty="0">
                <a:solidFill>
                  <a:srgbClr val="FF0000"/>
                </a:solidFill>
              </a:rPr>
              <a:t>偵訊</a:t>
            </a:r>
            <a:r>
              <a:rPr lang="zh-TW" altLang="en-US" dirty="0"/>
              <a:t>」</a:t>
            </a:r>
          </a:p>
          <a:p>
            <a:pPr marL="0" indent="0">
              <a:lnSpc>
                <a:spcPts val="3600"/>
              </a:lnSpc>
              <a:spcBef>
                <a:spcPts val="600"/>
              </a:spcBef>
              <a:spcAft>
                <a:spcPts val="600"/>
              </a:spcAft>
              <a:buNone/>
            </a:pPr>
            <a:r>
              <a:rPr lang="zh-TW" altLang="en-US" sz="2800" dirty="0">
                <a:solidFill>
                  <a:srgbClr val="FF0000"/>
                </a:solidFill>
              </a:rPr>
              <a:t>渾然不分 </a:t>
            </a:r>
            <a:r>
              <a:rPr lang="en-US" altLang="zh-TW" sz="2800" dirty="0"/>
              <a:t>(Giddens)</a:t>
            </a:r>
            <a:r>
              <a:rPr lang="zh-TW" altLang="en-US" sz="2800" dirty="0"/>
              <a:t> ？</a:t>
            </a:r>
            <a:r>
              <a:rPr lang="en-US" altLang="zh-TW" sz="2800" dirty="0"/>
              <a:t>NO</a:t>
            </a:r>
            <a:r>
              <a:rPr lang="zh-TW" altLang="en-US" sz="2800" dirty="0"/>
              <a:t>！</a:t>
            </a:r>
            <a:endParaRPr lang="en-US" altLang="zh-TW" sz="2800" dirty="0"/>
          </a:p>
          <a:p>
            <a:pPr marL="400050" lvl="1" indent="0">
              <a:lnSpc>
                <a:spcPts val="3200"/>
              </a:lnSpc>
              <a:spcBef>
                <a:spcPts val="0"/>
              </a:spcBef>
              <a:spcAft>
                <a:spcPts val="600"/>
              </a:spcAft>
              <a:buNone/>
            </a:pPr>
            <a:r>
              <a:rPr lang="zh-TW" altLang="en-US" dirty="0"/>
              <a:t>在接受 「時間拒絕缺席」及「結構化」概念的前提下，歷史學與社會學方法不分。</a:t>
            </a:r>
            <a:endParaRPr lang="en-US" altLang="zh-TW" dirty="0"/>
          </a:p>
          <a:p>
            <a:pPr marL="400050" lvl="1" indent="0">
              <a:lnSpc>
                <a:spcPts val="3200"/>
              </a:lnSpc>
              <a:spcBef>
                <a:spcPts val="0"/>
              </a:spcBef>
              <a:spcAft>
                <a:spcPts val="600"/>
              </a:spcAft>
              <a:buNone/>
            </a:pPr>
            <a:r>
              <a:rPr lang="zh-TW" altLang="en-US" dirty="0"/>
              <a:t>一個尚未在知識方法上落實的存有論。</a:t>
            </a:r>
          </a:p>
          <a:p>
            <a:pPr marL="0" indent="0">
              <a:lnSpc>
                <a:spcPts val="3600"/>
              </a:lnSpc>
              <a:spcBef>
                <a:spcPts val="600"/>
              </a:spcBef>
              <a:spcAft>
                <a:spcPts val="600"/>
              </a:spcAft>
              <a:buNone/>
            </a:pPr>
            <a:r>
              <a:rPr lang="zh-TW" altLang="en-US" sz="2800" dirty="0">
                <a:solidFill>
                  <a:srgbClr val="FF0000"/>
                </a:solidFill>
              </a:rPr>
              <a:t>先分後合</a:t>
            </a:r>
            <a:r>
              <a:rPr lang="zh-TW" altLang="en-US" sz="2800" dirty="0"/>
              <a:t>： 「新敘事」</a:t>
            </a:r>
            <a:r>
              <a:rPr lang="en-US" altLang="zh-TW" sz="2800" dirty="0"/>
              <a:t>(Abrams)</a:t>
            </a:r>
          </a:p>
          <a:p>
            <a:pPr marL="400050" lvl="1" indent="0">
              <a:lnSpc>
                <a:spcPts val="3200"/>
              </a:lnSpc>
              <a:spcBef>
                <a:spcPts val="0"/>
              </a:spcBef>
              <a:spcAft>
                <a:spcPts val="600"/>
              </a:spcAft>
              <a:buNone/>
            </a:pPr>
            <a:r>
              <a:rPr lang="zh-TW" altLang="en-US" dirty="0"/>
              <a:t>被社會科學「儘力偵訊過」</a:t>
            </a:r>
            <a:r>
              <a:rPr lang="en-US" altLang="zh-TW" dirty="0"/>
              <a:t>(actively interrogated) </a:t>
            </a:r>
            <a:r>
              <a:rPr lang="zh-TW" altLang="en-US" dirty="0"/>
              <a:t>的敘事，或者兩者間不斷地「交互訊答」</a:t>
            </a:r>
            <a:r>
              <a:rPr lang="en-US" altLang="zh-TW" dirty="0"/>
              <a:t>(mutual interrogation) </a:t>
            </a:r>
            <a:r>
              <a:rPr lang="zh-TW" altLang="en-US" dirty="0"/>
              <a:t>。</a:t>
            </a:r>
          </a:p>
        </p:txBody>
      </p:sp>
    </p:spTree>
    <p:extLst>
      <p:ext uri="{BB962C8B-B14F-4D97-AF65-F5344CB8AC3E}">
        <p14:creationId xmlns:p14="http://schemas.microsoft.com/office/powerpoint/2010/main" val="76260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95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595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5955">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95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95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6626" name="內容版面配置區 2"/>
          <p:cNvSpPr>
            <a:spLocks noGrp="1"/>
          </p:cNvSpPr>
          <p:nvPr>
            <p:ph idx="1"/>
          </p:nvPr>
        </p:nvSpPr>
        <p:spPr>
          <a:xfrm>
            <a:off x="685800" y="166328"/>
            <a:ext cx="8278688" cy="6525344"/>
          </a:xfrm>
        </p:spPr>
        <p:txBody>
          <a:bodyPr/>
          <a:lstStyle/>
          <a:p>
            <a:pPr marL="0" indent="0" eaLnBrk="1" hangingPunct="1">
              <a:lnSpc>
                <a:spcPts val="3600"/>
              </a:lnSpc>
              <a:spcBef>
                <a:spcPts val="600"/>
              </a:spcBef>
              <a:spcAft>
                <a:spcPts val="600"/>
              </a:spcAft>
              <a:buNone/>
            </a:pPr>
            <a:r>
              <a:rPr lang="zh-TW" altLang="en-US" sz="2400" dirty="0"/>
              <a:t>在敘事進行當中，解釋的介入無疑像是個不受歡迎的外來者，打破讀者「</a:t>
            </a:r>
            <a:r>
              <a:rPr lang="zh-TW" altLang="en-US" sz="2400" dirty="0">
                <a:solidFill>
                  <a:srgbClr val="FF0000"/>
                </a:solidFill>
              </a:rPr>
              <a:t>一廂情願</a:t>
            </a:r>
            <a:r>
              <a:rPr lang="zh-TW" altLang="en-US" sz="2400" dirty="0"/>
              <a:t>」的跟隨，對故事的進展構成礙手礙腳的「侵擾」，並頤指氣使地予以「糾正」。就此，敘事與解釋兩者看來氣味大不相投。</a:t>
            </a:r>
            <a:endParaRPr lang="en-US" altLang="zh-TW" sz="2400" dirty="0"/>
          </a:p>
          <a:p>
            <a:pPr marL="0" indent="0" eaLnBrk="1" hangingPunct="1">
              <a:lnSpc>
                <a:spcPts val="3600"/>
              </a:lnSpc>
              <a:spcBef>
                <a:spcPts val="600"/>
              </a:spcBef>
              <a:spcAft>
                <a:spcPts val="600"/>
              </a:spcAft>
              <a:buNone/>
            </a:pPr>
            <a:r>
              <a:rPr lang="zh-TW" altLang="en-US" sz="2400" dirty="0"/>
              <a:t>但是，反過來說，在難以應付質疑而說不下去的情況下，要讓聽眾能有信心繼續跟隨故事，也不得不忍受解釋的入侵。單憑直覺而立即的理解──聽來「</a:t>
            </a:r>
            <a:r>
              <a:rPr lang="zh-TW" altLang="en-US" sz="2400" dirty="0">
                <a:solidFill>
                  <a:srgbClr val="FF0000"/>
                </a:solidFill>
              </a:rPr>
              <a:t>合情合理</a:t>
            </a:r>
            <a:r>
              <a:rPr lang="zh-TW" altLang="en-US" sz="2400" dirty="0"/>
              <a:t>」</a:t>
            </a:r>
            <a:r>
              <a:rPr lang="en-US" altLang="zh-TW" sz="2400" dirty="0"/>
              <a:t>(</a:t>
            </a:r>
            <a:r>
              <a:rPr lang="en-US" altLang="zh-TW" sz="2400" dirty="0">
                <a:solidFill>
                  <a:srgbClr val="FF0000"/>
                </a:solidFill>
              </a:rPr>
              <a:t>plausible</a:t>
            </a:r>
            <a:r>
              <a:rPr lang="en-US" altLang="zh-TW" sz="2400" dirty="0"/>
              <a:t>)</a:t>
            </a:r>
            <a:r>
              <a:rPr lang="zh-TW" altLang="en-US" sz="2400" dirty="0"/>
              <a:t>──來支持故事的推展是不足的。</a:t>
            </a:r>
            <a:endParaRPr lang="en-US" altLang="zh-TW" sz="2400" dirty="0"/>
          </a:p>
          <a:p>
            <a:pPr marL="0" indent="0" eaLnBrk="1" hangingPunct="1">
              <a:lnSpc>
                <a:spcPts val="3600"/>
              </a:lnSpc>
              <a:spcBef>
                <a:spcPts val="600"/>
              </a:spcBef>
              <a:spcAft>
                <a:spcPts val="600"/>
              </a:spcAft>
              <a:buNone/>
            </a:pPr>
            <a:r>
              <a:rPr lang="zh-TW" altLang="en-US" sz="2400" dirty="0"/>
              <a:t>深思熟慮的聽眾會批判性地跟隨故事。一旦質疑出現，不管有多煩厭，講者還是得停下來接受檢查，必須「</a:t>
            </a:r>
            <a:r>
              <a:rPr lang="zh-TW" altLang="en-US" sz="2400" dirty="0">
                <a:solidFill>
                  <a:srgbClr val="FF0000"/>
                </a:solidFill>
              </a:rPr>
              <a:t>信而有徵</a:t>
            </a:r>
            <a:r>
              <a:rPr lang="zh-TW" altLang="en-US" sz="2400" dirty="0"/>
              <a:t>」才能繼續。</a:t>
            </a:r>
            <a:endParaRPr lang="en-US" altLang="zh-TW" sz="2400" dirty="0"/>
          </a:p>
          <a:p>
            <a:pPr marL="0" indent="0" eaLnBrk="1" hangingPunct="1">
              <a:lnSpc>
                <a:spcPts val="3600"/>
              </a:lnSpc>
              <a:spcBef>
                <a:spcPts val="600"/>
              </a:spcBef>
              <a:spcAft>
                <a:spcPts val="600"/>
              </a:spcAft>
              <a:buNone/>
            </a:pPr>
            <a:r>
              <a:rPr lang="zh-TW" altLang="en-US" sz="2400" dirty="0"/>
              <a:t>這種我戲稱為「</a:t>
            </a:r>
            <a:r>
              <a:rPr lang="zh-TW" altLang="en-US" sz="2400" dirty="0">
                <a:solidFill>
                  <a:srgbClr val="FF0000"/>
                </a:solidFill>
              </a:rPr>
              <a:t>檢查哨</a:t>
            </a:r>
            <a:r>
              <a:rPr lang="zh-TW" altLang="en-US" sz="2400" dirty="0"/>
              <a:t>」的質疑，也多少節制了故事可以</a:t>
            </a:r>
            <a:r>
              <a:rPr lang="zh-TW" altLang="en-US" sz="2400" dirty="0">
                <a:solidFill>
                  <a:srgbClr val="FF0000"/>
                </a:solidFill>
              </a:rPr>
              <a:t>隨心所欲</a:t>
            </a:r>
            <a:r>
              <a:rPr lang="zh-TW" altLang="en-US" sz="2400" dirty="0"/>
              <a:t>的空間。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8547" name="Rectangle 3"/>
          <p:cNvSpPr>
            <a:spLocks noGrp="1" noChangeArrowheads="1"/>
          </p:cNvSpPr>
          <p:nvPr>
            <p:ph type="body" idx="1"/>
          </p:nvPr>
        </p:nvSpPr>
        <p:spPr>
          <a:xfrm>
            <a:off x="575048" y="0"/>
            <a:ext cx="8461448" cy="6858000"/>
          </a:xfrm>
        </p:spPr>
        <p:txBody>
          <a:bodyPr/>
          <a:lstStyle/>
          <a:p>
            <a:pPr marL="0" indent="0" eaLnBrk="1" hangingPunct="1">
              <a:lnSpc>
                <a:spcPts val="3200"/>
              </a:lnSpc>
              <a:spcBef>
                <a:spcPts val="0"/>
              </a:spcBef>
              <a:spcAft>
                <a:spcPts val="0"/>
              </a:spcAft>
              <a:buNone/>
            </a:pPr>
            <a:r>
              <a:rPr lang="en-US" altLang="zh-TW" dirty="0"/>
              <a:t>Not only </a:t>
            </a:r>
            <a:r>
              <a:rPr lang="en-US" altLang="zh-TW" dirty="0">
                <a:solidFill>
                  <a:srgbClr val="FF0000"/>
                </a:solidFill>
              </a:rPr>
              <a:t>Plausible</a:t>
            </a:r>
            <a:r>
              <a:rPr lang="en-US" altLang="zh-TW" dirty="0"/>
              <a:t> but </a:t>
            </a:r>
            <a:r>
              <a:rPr lang="en-US" altLang="zh-TW" dirty="0">
                <a:solidFill>
                  <a:srgbClr val="FF0000"/>
                </a:solidFill>
              </a:rPr>
              <a:t>Compelling</a:t>
            </a:r>
          </a:p>
          <a:p>
            <a:pPr marL="0" indent="0" eaLnBrk="1" hangingPunct="1">
              <a:lnSpc>
                <a:spcPts val="3200"/>
              </a:lnSpc>
              <a:spcBef>
                <a:spcPts val="0"/>
              </a:spcBef>
              <a:spcAft>
                <a:spcPts val="0"/>
              </a:spcAft>
              <a:buNone/>
            </a:pPr>
            <a:r>
              <a:rPr lang="zh-TW" altLang="en-US" sz="2800" dirty="0">
                <a:solidFill>
                  <a:srgbClr val="FF0000"/>
                </a:solidFill>
              </a:rPr>
              <a:t>不只合情合理，而且不得不接受</a:t>
            </a:r>
            <a:endParaRPr lang="en-US" altLang="zh-TW" sz="2800" dirty="0">
              <a:solidFill>
                <a:srgbClr val="FF0000"/>
              </a:solidFill>
            </a:endParaRPr>
          </a:p>
          <a:p>
            <a:pPr marL="0" indent="0" eaLnBrk="1" hangingPunct="1">
              <a:lnSpc>
                <a:spcPts val="3200"/>
              </a:lnSpc>
              <a:spcBef>
                <a:spcPts val="600"/>
              </a:spcBef>
              <a:spcAft>
                <a:spcPts val="600"/>
              </a:spcAft>
              <a:buNone/>
            </a:pPr>
            <a:r>
              <a:rPr lang="zh-TW" altLang="en-US" dirty="0">
                <a:solidFill>
                  <a:srgbClr val="FF0000"/>
                </a:solidFill>
                <a:latin typeface="標楷體" panose="03000509000000000000" pitchFamily="65" charset="-120"/>
                <a:ea typeface="標楷體" panose="03000509000000000000" pitchFamily="65" charset="-120"/>
              </a:rPr>
              <a:t>然後呢？</a:t>
            </a:r>
            <a:endParaRPr lang="en-US" altLang="zh-TW" dirty="0">
              <a:solidFill>
                <a:srgbClr val="FF0000"/>
              </a:solidFill>
              <a:latin typeface="標楷體" panose="03000509000000000000" pitchFamily="65" charset="-120"/>
              <a:ea typeface="標楷體" panose="03000509000000000000" pitchFamily="65" charset="-120"/>
            </a:endParaRPr>
          </a:p>
          <a:p>
            <a:pPr marL="0" indent="0" eaLnBrk="1" hangingPunct="1">
              <a:lnSpc>
                <a:spcPts val="3200"/>
              </a:lnSpc>
              <a:spcBef>
                <a:spcPts val="0"/>
              </a:spcBef>
              <a:spcAft>
                <a:spcPts val="600"/>
              </a:spcAft>
              <a:buNone/>
            </a:pPr>
            <a:r>
              <a:rPr lang="zh-TW" altLang="en-US" sz="2800" dirty="0"/>
              <a:t>滿足人類</a:t>
            </a:r>
            <a:r>
              <a:rPr lang="zh-TW" altLang="en-US" sz="2800" dirty="0">
                <a:solidFill>
                  <a:srgbClr val="FF0000"/>
                </a:solidFill>
              </a:rPr>
              <a:t>跟故事</a:t>
            </a:r>
            <a:r>
              <a:rPr lang="zh-TW" altLang="en-US" sz="2800" dirty="0"/>
              <a:t>的天性 </a:t>
            </a:r>
            <a:r>
              <a:rPr lang="en-US" altLang="zh-TW" sz="2800" dirty="0"/>
              <a:t>(story-following)</a:t>
            </a:r>
          </a:p>
          <a:p>
            <a:pPr marL="400050" lvl="1" indent="0" eaLnBrk="1" hangingPunct="1">
              <a:lnSpc>
                <a:spcPts val="3000"/>
              </a:lnSpc>
              <a:spcBef>
                <a:spcPts val="0"/>
              </a:spcBef>
              <a:spcAft>
                <a:spcPts val="600"/>
              </a:spcAft>
              <a:buNone/>
            </a:pPr>
            <a:r>
              <a:rPr lang="zh-TW" altLang="en-US" dirty="0"/>
              <a:t>作為一個好的</a:t>
            </a:r>
            <a:r>
              <a:rPr lang="zh-TW" altLang="en-US" dirty="0">
                <a:solidFill>
                  <a:srgbClr val="FF0000"/>
                </a:solidFill>
              </a:rPr>
              <a:t>作家</a:t>
            </a:r>
            <a:endParaRPr lang="en-US" altLang="zh-TW" dirty="0"/>
          </a:p>
          <a:p>
            <a:pPr marL="400050" lvl="1" indent="0" eaLnBrk="1" hangingPunct="1">
              <a:lnSpc>
                <a:spcPts val="3000"/>
              </a:lnSpc>
              <a:spcBef>
                <a:spcPts val="0"/>
              </a:spcBef>
              <a:spcAft>
                <a:spcPts val="600"/>
              </a:spcAft>
              <a:buNone/>
            </a:pPr>
            <a:r>
              <a:rPr lang="zh-TW" altLang="en-US" dirty="0"/>
              <a:t>如果讀者過於一廂情願地跟隨故事，幾乎任何故事都可以</a:t>
            </a:r>
            <a:r>
              <a:rPr lang="zh-TW" altLang="en-US" dirty="0">
                <a:solidFill>
                  <a:srgbClr val="FF0000"/>
                </a:solidFill>
              </a:rPr>
              <a:t>自圓其說</a:t>
            </a:r>
            <a:r>
              <a:rPr lang="zh-TW" altLang="en-US" dirty="0"/>
              <a:t>。</a:t>
            </a:r>
          </a:p>
          <a:p>
            <a:pPr marL="0" indent="0" eaLnBrk="1" hangingPunct="1">
              <a:lnSpc>
                <a:spcPts val="3200"/>
              </a:lnSpc>
              <a:spcBef>
                <a:spcPts val="0"/>
              </a:spcBef>
              <a:spcAft>
                <a:spcPts val="600"/>
              </a:spcAft>
              <a:buNone/>
            </a:pPr>
            <a:r>
              <a:rPr lang="zh-TW" altLang="en-US" dirty="0">
                <a:solidFill>
                  <a:srgbClr val="FF0000"/>
                </a:solidFill>
                <a:latin typeface="標楷體" panose="03000509000000000000" pitchFamily="65" charset="-120"/>
                <a:ea typeface="標楷體" panose="03000509000000000000" pitchFamily="65" charset="-120"/>
              </a:rPr>
              <a:t>為什麼？</a:t>
            </a:r>
            <a:endParaRPr lang="en-US" altLang="zh-TW" dirty="0">
              <a:solidFill>
                <a:srgbClr val="FF0000"/>
              </a:solidFill>
              <a:latin typeface="標楷體" panose="03000509000000000000" pitchFamily="65" charset="-120"/>
              <a:ea typeface="標楷體" panose="03000509000000000000" pitchFamily="65" charset="-120"/>
            </a:endParaRPr>
          </a:p>
          <a:p>
            <a:pPr marL="0" indent="0" eaLnBrk="1" hangingPunct="1">
              <a:lnSpc>
                <a:spcPts val="3200"/>
              </a:lnSpc>
              <a:spcBef>
                <a:spcPts val="0"/>
              </a:spcBef>
              <a:spcAft>
                <a:spcPts val="600"/>
              </a:spcAft>
              <a:buNone/>
            </a:pPr>
            <a:r>
              <a:rPr lang="zh-TW" altLang="en-US" sz="2800" dirty="0"/>
              <a:t>堅持學術</a:t>
            </a:r>
            <a:r>
              <a:rPr lang="zh-TW" altLang="en-US" sz="2800" dirty="0">
                <a:solidFill>
                  <a:srgbClr val="FF0000"/>
                </a:solidFill>
              </a:rPr>
              <a:t>批判的精神 </a:t>
            </a:r>
            <a:r>
              <a:rPr lang="en-US" altLang="zh-TW" sz="2800" dirty="0"/>
              <a:t>(for a critical reason)</a:t>
            </a:r>
          </a:p>
          <a:p>
            <a:pPr marL="400050" lvl="1" indent="0" eaLnBrk="1" hangingPunct="1">
              <a:lnSpc>
                <a:spcPts val="3000"/>
              </a:lnSpc>
              <a:spcBef>
                <a:spcPts val="0"/>
              </a:spcBef>
              <a:spcAft>
                <a:spcPts val="600"/>
              </a:spcAft>
              <a:buNone/>
            </a:pPr>
            <a:r>
              <a:rPr lang="zh-TW" altLang="en-US" dirty="0"/>
              <a:t>作為一個好的</a:t>
            </a:r>
            <a:r>
              <a:rPr lang="zh-TW" altLang="en-US" dirty="0">
                <a:solidFill>
                  <a:srgbClr val="FF0000"/>
                </a:solidFill>
              </a:rPr>
              <a:t>學者</a:t>
            </a:r>
            <a:endParaRPr lang="en-US" altLang="zh-TW" dirty="0"/>
          </a:p>
          <a:p>
            <a:pPr marL="400050" lvl="1" indent="0" eaLnBrk="1" hangingPunct="1">
              <a:lnSpc>
                <a:spcPts val="3000"/>
              </a:lnSpc>
              <a:spcBef>
                <a:spcPts val="0"/>
              </a:spcBef>
              <a:spcAft>
                <a:spcPts val="600"/>
              </a:spcAft>
              <a:buNone/>
            </a:pPr>
            <a:r>
              <a:rPr lang="zh-TW" altLang="en-US" dirty="0"/>
              <a:t>接受社會科學論證作為</a:t>
            </a:r>
            <a:r>
              <a:rPr lang="zh-TW" altLang="en-US" dirty="0">
                <a:solidFill>
                  <a:srgbClr val="FF0000"/>
                </a:solidFill>
              </a:rPr>
              <a:t>檢查哨</a:t>
            </a:r>
            <a:endParaRPr lang="en-US" altLang="zh-TW" dirty="0">
              <a:solidFill>
                <a:srgbClr val="FF0000"/>
              </a:solidFill>
            </a:endParaRPr>
          </a:p>
          <a:p>
            <a:pPr marL="0" indent="0" eaLnBrk="1" hangingPunct="1">
              <a:lnSpc>
                <a:spcPts val="3200"/>
              </a:lnSpc>
              <a:spcBef>
                <a:spcPts val="600"/>
              </a:spcBef>
              <a:spcAft>
                <a:spcPts val="600"/>
              </a:spcAft>
              <a:buFontTx/>
              <a:buNone/>
            </a:pPr>
            <a:r>
              <a:rPr lang="zh-TW" altLang="en-US" sz="2800" dirty="0"/>
              <a:t>由於在說故事時不請自來的介入，社會科學論證變成一個無法避開的討厭鬼，史家只得想盡辦法把它融入他的歷史寫作裡。</a:t>
            </a:r>
            <a:endParaRPr lang="en-US" altLang="zh-TW" sz="2800" dirty="0"/>
          </a:p>
          <a:p>
            <a:pPr marL="0" indent="0" eaLnBrk="1" hangingPunct="1">
              <a:lnSpc>
                <a:spcPts val="3200"/>
              </a:lnSpc>
              <a:spcBef>
                <a:spcPts val="0"/>
              </a:spcBef>
              <a:spcAft>
                <a:spcPts val="600"/>
              </a:spcAft>
              <a:buNone/>
            </a:pPr>
            <a:r>
              <a:rPr lang="zh-TW" altLang="en-US" sz="2800" dirty="0"/>
              <a:t>史家要練就「船過水無痕」的寫作功力</a:t>
            </a:r>
            <a:endParaRPr lang="en-US" altLang="zh-TW"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54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54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54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854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854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854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8547">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8547">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8547">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854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5475" name="Rectangle 3"/>
          <p:cNvSpPr>
            <a:spLocks noGrp="1" noChangeArrowheads="1"/>
          </p:cNvSpPr>
          <p:nvPr>
            <p:ph type="body" idx="1"/>
          </p:nvPr>
        </p:nvSpPr>
        <p:spPr>
          <a:xfrm>
            <a:off x="539552" y="260648"/>
            <a:ext cx="8568952" cy="6480720"/>
          </a:xfrm>
        </p:spPr>
        <p:txBody>
          <a:bodyPr/>
          <a:lstStyle/>
          <a:p>
            <a:pPr>
              <a:lnSpc>
                <a:spcPts val="3600"/>
              </a:lnSpc>
              <a:spcBef>
                <a:spcPts val="0"/>
              </a:spcBef>
              <a:spcAft>
                <a:spcPts val="600"/>
              </a:spcAft>
              <a:buNone/>
              <a:defRPr/>
            </a:pPr>
            <a:r>
              <a:rPr lang="zh-TW" altLang="en-US" dirty="0"/>
              <a:t>社會科學與歷史的分家 </a:t>
            </a:r>
          </a:p>
          <a:p>
            <a:pPr>
              <a:lnSpc>
                <a:spcPts val="3200"/>
              </a:lnSpc>
              <a:spcBef>
                <a:spcPts val="600"/>
              </a:spcBef>
              <a:spcAft>
                <a:spcPts val="600"/>
              </a:spcAft>
              <a:buFontTx/>
              <a:buNone/>
              <a:defRPr/>
            </a:pPr>
            <a:r>
              <a:rPr lang="zh-TW" altLang="en-US" sz="2800" dirty="0"/>
              <a:t>漸行漸遠？還是可以分而復合？</a:t>
            </a:r>
          </a:p>
          <a:p>
            <a:pPr marL="0" indent="0">
              <a:lnSpc>
                <a:spcPts val="3200"/>
              </a:lnSpc>
              <a:spcBef>
                <a:spcPts val="600"/>
              </a:spcBef>
              <a:spcAft>
                <a:spcPts val="600"/>
              </a:spcAft>
              <a:buFontTx/>
              <a:buNone/>
              <a:defRPr/>
            </a:pPr>
            <a:r>
              <a:rPr lang="zh-TW" altLang="en-US" sz="2800" dirty="0"/>
              <a:t>對社會學歷史研究的</a:t>
            </a:r>
            <a:r>
              <a:rPr lang="zh-TW" altLang="en-US" sz="2800" dirty="0">
                <a:solidFill>
                  <a:srgbClr val="FF0000"/>
                </a:solidFill>
              </a:rPr>
              <a:t>（負面）刻板印象</a:t>
            </a:r>
          </a:p>
          <a:p>
            <a:pPr marL="457200" lvl="1" indent="0">
              <a:lnSpc>
                <a:spcPts val="3200"/>
              </a:lnSpc>
              <a:spcBef>
                <a:spcPts val="0"/>
              </a:spcBef>
              <a:spcAft>
                <a:spcPts val="600"/>
              </a:spcAft>
              <a:buNone/>
              <a:defRPr/>
            </a:pPr>
            <a:r>
              <a:rPr lang="zh-TW" altLang="en-US" dirty="0"/>
              <a:t>把社會學的理論與方法運用到</a:t>
            </a:r>
            <a:r>
              <a:rPr lang="zh-TW" altLang="en-US" dirty="0">
                <a:solidFill>
                  <a:srgbClr val="FF0000"/>
                </a:solidFill>
              </a:rPr>
              <a:t>過去</a:t>
            </a:r>
            <a:r>
              <a:rPr lang="zh-TW" altLang="en-US" dirty="0"/>
              <a:t>的材料上 </a:t>
            </a:r>
          </a:p>
          <a:p>
            <a:pPr marL="457200" lvl="1" indent="0">
              <a:lnSpc>
                <a:spcPts val="3200"/>
              </a:lnSpc>
              <a:spcBef>
                <a:spcPts val="0"/>
              </a:spcBef>
              <a:spcAft>
                <a:spcPts val="600"/>
              </a:spcAft>
              <a:buNone/>
              <a:defRPr/>
            </a:pPr>
            <a:r>
              <a:rPr lang="zh-TW" altLang="en-US" dirty="0">
                <a:solidFill>
                  <a:srgbClr val="FF0000"/>
                </a:solidFill>
              </a:rPr>
              <a:t>選擇性的取用</a:t>
            </a:r>
            <a:r>
              <a:rPr lang="zh-TW" altLang="en-US" dirty="0"/>
              <a:t>史料來檢證運作化了的理論假設，以呈顯一般法則的力量，並增益及豐富大理論 </a:t>
            </a:r>
            <a:r>
              <a:rPr lang="en-US" altLang="zh-TW" dirty="0"/>
              <a:t>(grand theory) </a:t>
            </a:r>
            <a:r>
              <a:rPr lang="zh-TW" altLang="en-US" dirty="0"/>
              <a:t>的內涵。</a:t>
            </a:r>
          </a:p>
          <a:p>
            <a:pPr marL="457200" lvl="1" indent="0">
              <a:lnSpc>
                <a:spcPts val="3200"/>
              </a:lnSpc>
              <a:spcBef>
                <a:spcPts val="0"/>
              </a:spcBef>
              <a:spcAft>
                <a:spcPts val="600"/>
              </a:spcAft>
              <a:buNone/>
              <a:defRPr/>
            </a:pPr>
            <a:r>
              <a:rPr lang="zh-TW" altLang="en-US" dirty="0"/>
              <a:t>「非歷史的 </a:t>
            </a:r>
            <a:r>
              <a:rPr lang="en-US" altLang="zh-TW" dirty="0"/>
              <a:t>(ahistorical)</a:t>
            </a:r>
            <a:r>
              <a:rPr lang="zh-TW" altLang="en-US" dirty="0"/>
              <a:t>」（貶抑歷史的）歷史研究 </a:t>
            </a:r>
          </a:p>
          <a:p>
            <a:pPr marL="0" indent="0">
              <a:lnSpc>
                <a:spcPts val="3200"/>
              </a:lnSpc>
              <a:spcBef>
                <a:spcPts val="600"/>
              </a:spcBef>
              <a:spcAft>
                <a:spcPts val="600"/>
              </a:spcAft>
              <a:buFontTx/>
              <a:buNone/>
              <a:defRPr/>
            </a:pPr>
            <a:r>
              <a:rPr lang="zh-TW" altLang="en-US" sz="2800" dirty="0"/>
              <a:t>對我個人的歷史研究</a:t>
            </a:r>
            <a:r>
              <a:rPr lang="zh-TW" altLang="en-US" sz="2800" dirty="0">
                <a:solidFill>
                  <a:srgbClr val="FF0000"/>
                </a:solidFill>
              </a:rPr>
              <a:t>因「學科」而異的刻板印象</a:t>
            </a:r>
          </a:p>
          <a:p>
            <a:pPr marL="457200" lvl="1" indent="0">
              <a:lnSpc>
                <a:spcPts val="3200"/>
              </a:lnSpc>
              <a:spcBef>
                <a:spcPts val="0"/>
              </a:spcBef>
              <a:spcAft>
                <a:spcPts val="600"/>
              </a:spcAft>
              <a:buNone/>
              <a:defRPr/>
            </a:pPr>
            <a:r>
              <a:rPr lang="zh-TW" altLang="zh-TW" dirty="0"/>
              <a:t>在公開演講</a:t>
            </a:r>
            <a:r>
              <a:rPr lang="zh-TW" altLang="en-US" dirty="0"/>
              <a:t>岸裡社案例研究</a:t>
            </a:r>
            <a:r>
              <a:rPr lang="zh-TW" altLang="zh-TW" dirty="0"/>
              <a:t>的場合</a:t>
            </a:r>
            <a:r>
              <a:rPr lang="zh-TW" altLang="en-US" dirty="0"/>
              <a:t>被同所社會學</a:t>
            </a:r>
            <a:r>
              <a:rPr lang="zh-TW" altLang="zh-TW" dirty="0"/>
              <a:t>同儕質問：「</a:t>
            </a:r>
            <a:r>
              <a:rPr lang="zh-TW" altLang="zh-TW" dirty="0">
                <a:solidFill>
                  <a:srgbClr val="FF0000"/>
                </a:solidFill>
              </a:rPr>
              <a:t>這在什麼意義上叫做社會學？</a:t>
            </a:r>
            <a:r>
              <a:rPr lang="zh-TW" altLang="zh-TW" dirty="0"/>
              <a:t>」</a:t>
            </a:r>
            <a:endParaRPr lang="zh-TW" altLang="en-US" dirty="0"/>
          </a:p>
          <a:p>
            <a:pPr marL="457200" lvl="1" indent="0" eaLnBrk="1" hangingPunct="1">
              <a:lnSpc>
                <a:spcPts val="3200"/>
              </a:lnSpc>
              <a:spcBef>
                <a:spcPts val="0"/>
              </a:spcBef>
              <a:spcAft>
                <a:spcPts val="600"/>
              </a:spcAft>
              <a:buNone/>
              <a:defRPr/>
            </a:pPr>
            <a:r>
              <a:rPr lang="zh-TW" altLang="en-US" dirty="0"/>
              <a:t>被</a:t>
            </a:r>
            <a:r>
              <a:rPr lang="en-US" altLang="zh-TW" dirty="0"/>
              <a:t>《</a:t>
            </a:r>
            <a:r>
              <a:rPr lang="zh-TW" altLang="en-US" dirty="0"/>
              <a:t>臺灣史研究</a:t>
            </a:r>
            <a:r>
              <a:rPr lang="en-US" altLang="zh-TW" dirty="0"/>
              <a:t>》</a:t>
            </a:r>
            <a:r>
              <a:rPr lang="zh-TW" altLang="en-US" dirty="0"/>
              <a:t>退稿的經驗：「與本刊性質不合」（</a:t>
            </a:r>
            <a:r>
              <a:rPr lang="zh-TW" altLang="en-US" dirty="0">
                <a:solidFill>
                  <a:srgbClr val="FF0000"/>
                </a:solidFill>
              </a:rPr>
              <a:t>使用太多的數字與圖表</a:t>
            </a:r>
            <a:r>
              <a:rPr lang="zh-TW" altLang="en-US" dirty="0"/>
              <a:t>，不夠「人文」）</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4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4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54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547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547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547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547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547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188640"/>
            <a:ext cx="8496944" cy="6624736"/>
          </a:xfrm>
        </p:spPr>
        <p:txBody>
          <a:bodyPr/>
          <a:lstStyle/>
          <a:p>
            <a:pPr marL="0" indent="0">
              <a:lnSpc>
                <a:spcPts val="3200"/>
              </a:lnSpc>
              <a:spcBef>
                <a:spcPts val="600"/>
              </a:spcBef>
              <a:spcAft>
                <a:spcPts val="600"/>
              </a:spcAft>
              <a:buNone/>
            </a:pPr>
            <a:r>
              <a:rPr lang="zh-TW" altLang="en-US" dirty="0">
                <a:solidFill>
                  <a:srgbClr val="FF0000"/>
                </a:solidFill>
              </a:rPr>
              <a:t>歷史寫作</a:t>
            </a:r>
            <a:r>
              <a:rPr lang="zh-TW" altLang="en-US" dirty="0"/>
              <a:t>的</a:t>
            </a:r>
            <a:r>
              <a:rPr lang="zh-TW" altLang="en-US" dirty="0">
                <a:solidFill>
                  <a:srgbClr val="FF0000"/>
                </a:solidFill>
              </a:rPr>
              <a:t>功力</a:t>
            </a:r>
          </a:p>
          <a:p>
            <a:pPr marL="0" indent="0">
              <a:lnSpc>
                <a:spcPts val="3200"/>
              </a:lnSpc>
              <a:spcBef>
                <a:spcPts val="600"/>
              </a:spcBef>
              <a:spcAft>
                <a:spcPts val="600"/>
              </a:spcAft>
              <a:buNone/>
            </a:pPr>
            <a:r>
              <a:rPr lang="zh-TW" altLang="en-US" sz="2800" dirty="0">
                <a:latin typeface="Times New Roman" panose="02020603050405020304" pitchFamily="18" charset="0"/>
                <a:cs typeface="Times New Roman" panose="02020603050405020304" pitchFamily="18" charset="0"/>
              </a:rPr>
              <a:t>歷史學家 </a:t>
            </a:r>
            <a:r>
              <a:rPr lang="en-US" altLang="zh-TW" sz="2800" dirty="0">
                <a:latin typeface="Times New Roman" panose="02020603050405020304" pitchFamily="18" charset="0"/>
                <a:cs typeface="Times New Roman" panose="02020603050405020304" pitchFamily="18" charset="0"/>
              </a:rPr>
              <a:t>Geoffrey R. Elton </a:t>
            </a:r>
            <a:r>
              <a:rPr lang="zh-TW" altLang="en-US" sz="2800" dirty="0">
                <a:latin typeface="Times New Roman" panose="02020603050405020304" pitchFamily="18" charset="0"/>
                <a:cs typeface="Times New Roman" panose="02020603050405020304" pitchFamily="18" charset="0"/>
              </a:rPr>
              <a:t>在其影響深遠的歷史研究實作之著作 </a:t>
            </a:r>
            <a:r>
              <a:rPr lang="en-US" altLang="zh-TW" sz="2800" i="1" dirty="0">
                <a:latin typeface="Times New Roman" panose="02020603050405020304" pitchFamily="18" charset="0"/>
                <a:cs typeface="Times New Roman" panose="02020603050405020304" pitchFamily="18" charset="0"/>
              </a:rPr>
              <a:t>The Practice of History </a:t>
            </a:r>
            <a:r>
              <a:rPr lang="zh-TW" altLang="en-US" sz="2800" dirty="0">
                <a:latin typeface="Times New Roman" panose="02020603050405020304" pitchFamily="18" charset="0"/>
                <a:cs typeface="Times New Roman" panose="02020603050405020304" pitchFamily="18" charset="0"/>
              </a:rPr>
              <a:t>一書中呼應了 </a:t>
            </a:r>
            <a:r>
              <a:rPr lang="en-US" altLang="zh-TW" sz="2800" dirty="0">
                <a:latin typeface="Times New Roman" panose="02020603050405020304" pitchFamily="18" charset="0"/>
                <a:cs typeface="Times New Roman" panose="02020603050405020304" pitchFamily="18" charset="0"/>
              </a:rPr>
              <a:t>Abrams </a:t>
            </a:r>
            <a:r>
              <a:rPr lang="zh-TW" altLang="en-US" sz="2800" dirty="0">
                <a:latin typeface="Times New Roman" panose="02020603050405020304" pitchFamily="18" charset="0"/>
                <a:cs typeface="Times New Roman" panose="02020603050405020304" pitchFamily="18" charset="0"/>
              </a:rPr>
              <a:t>結合敘事與社會科學分析的立場。</a:t>
            </a:r>
            <a:endParaRPr lang="en-US" altLang="zh-TW" sz="2800" dirty="0">
              <a:latin typeface="Times New Roman" panose="02020603050405020304" pitchFamily="18" charset="0"/>
              <a:cs typeface="Times New Roman" panose="02020603050405020304" pitchFamily="18" charset="0"/>
            </a:endParaRPr>
          </a:p>
          <a:p>
            <a:pPr marL="0" indent="0">
              <a:lnSpc>
                <a:spcPts val="3200"/>
              </a:lnSpc>
              <a:spcBef>
                <a:spcPts val="600"/>
              </a:spcBef>
              <a:spcAft>
                <a:spcPts val="600"/>
              </a:spcAft>
              <a:buNone/>
            </a:pPr>
            <a:r>
              <a:rPr lang="zh-TW" altLang="en-US" sz="2800" dirty="0">
                <a:latin typeface="Times New Roman" panose="02020603050405020304" pitchFamily="18" charset="0"/>
                <a:cs typeface="Times New Roman" panose="02020603050405020304" pitchFamily="18" charset="0"/>
              </a:rPr>
              <a:t>但他特別叮嚀，面對社會科學論證這個突兀、礙手礙腳的東西，好的歷史寫作為避免妨礙敘事的流暢進行，不免興起專章另行處理之念，然除非萬不得已，仍應待之如怪異的</a:t>
            </a:r>
            <a:r>
              <a:rPr lang="zh-TW" altLang="en-US" sz="2800" dirty="0">
                <a:solidFill>
                  <a:srgbClr val="FF0000"/>
                </a:solidFill>
                <a:latin typeface="Times New Roman" panose="02020603050405020304" pitchFamily="18" charset="0"/>
                <a:cs typeface="Times New Roman" panose="02020603050405020304" pitchFamily="18" charset="0"/>
              </a:rPr>
              <a:t>冰河漂石</a:t>
            </a:r>
            <a:r>
              <a:rPr lang="zh-TW" altLang="en-US" sz="2800" dirty="0">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(erratic boulders)</a:t>
            </a:r>
            <a:r>
              <a:rPr lang="zh-TW" altLang="en-US" sz="2800" dirty="0">
                <a:latin typeface="Times New Roman" panose="02020603050405020304" pitchFamily="18" charset="0"/>
                <a:cs typeface="Times New Roman" panose="02020603050405020304" pitchFamily="18" charset="0"/>
              </a:rPr>
              <a:t> ，在敘事之流裡舉重若輕、緩緩行進而不覺其速。</a:t>
            </a:r>
          </a:p>
          <a:p>
            <a:pPr marL="0" indent="0">
              <a:lnSpc>
                <a:spcPts val="3200"/>
              </a:lnSpc>
              <a:spcBef>
                <a:spcPts val="600"/>
              </a:spcBef>
              <a:spcAft>
                <a:spcPts val="600"/>
              </a:spcAft>
              <a:buNone/>
            </a:pPr>
            <a:r>
              <a:rPr lang="zh-TW" altLang="en-US" sz="2800" dirty="0">
                <a:latin typeface="Times New Roman" panose="02020603050405020304" pitchFamily="18" charset="0"/>
                <a:cs typeface="Times New Roman" panose="02020603050405020304" pitchFamily="18" charset="0"/>
              </a:rPr>
              <a:t>就這個標準而言，</a:t>
            </a:r>
            <a:r>
              <a:rPr lang="en-US" altLang="zh-TW" sz="2800" dirty="0">
                <a:latin typeface="Times New Roman" panose="02020603050405020304" pitchFamily="18" charset="0"/>
                <a:cs typeface="Times New Roman" panose="02020603050405020304" pitchFamily="18" charset="0"/>
              </a:rPr>
              <a:t>《</a:t>
            </a:r>
            <a:r>
              <a:rPr lang="zh-TW" altLang="en-US" sz="2800" dirty="0">
                <a:latin typeface="Times New Roman" panose="02020603050405020304" pitchFamily="18" charset="0"/>
                <a:cs typeface="Times New Roman" panose="02020603050405020304" pitchFamily="18" charset="0"/>
              </a:rPr>
              <a:t>番頭家</a:t>
            </a:r>
            <a:r>
              <a:rPr lang="en-US" altLang="zh-TW" sz="2800" dirty="0">
                <a:latin typeface="Times New Roman" panose="02020603050405020304" pitchFamily="18" charset="0"/>
                <a:cs typeface="Times New Roman" panose="02020603050405020304" pitchFamily="18" charset="0"/>
              </a:rPr>
              <a:t>》</a:t>
            </a:r>
            <a:r>
              <a:rPr lang="zh-TW" altLang="en-US" sz="2800" dirty="0">
                <a:latin typeface="Times New Roman" panose="02020603050405020304" pitchFamily="18" charset="0"/>
                <a:cs typeface="Times New Roman" panose="02020603050405020304" pitchFamily="18" charset="0"/>
              </a:rPr>
              <a:t>先「夾敘夾論」不成，再「</a:t>
            </a:r>
            <a:r>
              <a:rPr lang="zh-TW" altLang="en-US" sz="2800" dirty="0">
                <a:solidFill>
                  <a:srgbClr val="FF0000"/>
                </a:solidFill>
                <a:latin typeface="Times New Roman" panose="02020603050405020304" pitchFamily="18" charset="0"/>
                <a:cs typeface="Times New Roman" panose="02020603050405020304" pitchFamily="18" charset="0"/>
              </a:rPr>
              <a:t>敘先論後</a:t>
            </a:r>
            <a:r>
              <a:rPr lang="zh-TW" altLang="en-US" sz="2800" dirty="0">
                <a:latin typeface="Times New Roman" panose="02020603050405020304" pitchFamily="18" charset="0"/>
                <a:cs typeface="Times New Roman" panose="02020603050405020304" pitchFamily="18" charset="0"/>
              </a:rPr>
              <a:t>」分成前後兩部，分明是個失敗的歷史寫作。</a:t>
            </a:r>
            <a:endParaRPr lang="en-US" altLang="zh-TW" sz="2800" dirty="0">
              <a:latin typeface="Times New Roman" panose="02020603050405020304" pitchFamily="18" charset="0"/>
              <a:cs typeface="Times New Roman" panose="02020603050405020304" pitchFamily="18" charset="0"/>
            </a:endParaRPr>
          </a:p>
          <a:p>
            <a:pPr marL="0" indent="0">
              <a:lnSpc>
                <a:spcPts val="3200"/>
              </a:lnSpc>
              <a:spcBef>
                <a:spcPts val="600"/>
              </a:spcBef>
              <a:spcAft>
                <a:spcPts val="600"/>
              </a:spcAft>
              <a:buNone/>
            </a:pPr>
            <a:r>
              <a:rPr lang="zh-TW" altLang="en-US" sz="2800" dirty="0">
                <a:latin typeface="Times New Roman" panose="02020603050405020304" pitchFamily="18" charset="0"/>
                <a:cs typeface="Times New Roman" panose="02020603050405020304" pitchFamily="18" charset="0"/>
              </a:rPr>
              <a:t>就同樣的標準而言，</a:t>
            </a:r>
            <a:r>
              <a:rPr lang="en-US" altLang="zh-TW" sz="2800" dirty="0">
                <a:latin typeface="Times New Roman" panose="02020603050405020304" pitchFamily="18" charset="0"/>
                <a:cs typeface="Times New Roman" panose="02020603050405020304" pitchFamily="18" charset="0"/>
              </a:rPr>
              <a:t> 《</a:t>
            </a:r>
            <a:r>
              <a:rPr lang="zh-TW" altLang="en-US" sz="2800" dirty="0">
                <a:latin typeface="Times New Roman" panose="02020603050405020304" pitchFamily="18" charset="0"/>
                <a:cs typeface="Times New Roman" panose="02020603050405020304" pitchFamily="18" charset="0"/>
              </a:rPr>
              <a:t>熟番與奸民</a:t>
            </a:r>
            <a:r>
              <a:rPr lang="en-US" altLang="zh-TW" sz="2800" dirty="0">
                <a:latin typeface="Times New Roman" panose="02020603050405020304" pitchFamily="18" charset="0"/>
                <a:cs typeface="Times New Roman" panose="02020603050405020304" pitchFamily="18" charset="0"/>
              </a:rPr>
              <a:t>》</a:t>
            </a:r>
            <a:r>
              <a:rPr lang="zh-TW" altLang="en-US" sz="2800" dirty="0">
                <a:latin typeface="Times New Roman" panose="02020603050405020304" pitchFamily="18" charset="0"/>
                <a:cs typeface="Times New Roman" panose="02020603050405020304" pitchFamily="18" charset="0"/>
              </a:rPr>
              <a:t>在歷史寫作上已能「</a:t>
            </a:r>
            <a:r>
              <a:rPr lang="zh-TW" altLang="en-US" sz="2800" dirty="0">
                <a:solidFill>
                  <a:srgbClr val="FF0000"/>
                </a:solidFill>
                <a:latin typeface="Times New Roman" panose="02020603050405020304" pitchFamily="18" charset="0"/>
                <a:cs typeface="Times New Roman" panose="02020603050405020304" pitchFamily="18" charset="0"/>
              </a:rPr>
              <a:t>夾敘夾論</a:t>
            </a:r>
            <a:r>
              <a:rPr lang="zh-TW" altLang="en-US" sz="2800" dirty="0">
                <a:latin typeface="Times New Roman" panose="02020603050405020304" pitchFamily="18" charset="0"/>
                <a:cs typeface="Times New Roman" panose="02020603050405020304" pitchFamily="18" charset="0"/>
              </a:rPr>
              <a:t>」，是不是個比較成功的歷史寫作？</a:t>
            </a:r>
          </a:p>
        </p:txBody>
      </p:sp>
    </p:spTree>
    <p:extLst>
      <p:ext uri="{BB962C8B-B14F-4D97-AF65-F5344CB8AC3E}">
        <p14:creationId xmlns:p14="http://schemas.microsoft.com/office/powerpoint/2010/main" val="8755391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29027" name="Rectangle 3"/>
          <p:cNvSpPr>
            <a:spLocks noGrp="1" noChangeArrowheads="1"/>
          </p:cNvSpPr>
          <p:nvPr>
            <p:ph type="body" idx="1"/>
          </p:nvPr>
        </p:nvSpPr>
        <p:spPr>
          <a:xfrm>
            <a:off x="685800" y="404664"/>
            <a:ext cx="8278688" cy="5832648"/>
          </a:xfrm>
        </p:spPr>
        <p:txBody>
          <a:bodyPr/>
          <a:lstStyle/>
          <a:p>
            <a:pPr algn="ctr" eaLnBrk="1" hangingPunct="1">
              <a:lnSpc>
                <a:spcPts val="3600"/>
              </a:lnSpc>
              <a:spcBef>
                <a:spcPts val="600"/>
              </a:spcBef>
              <a:spcAft>
                <a:spcPts val="600"/>
              </a:spcAft>
              <a:buNone/>
            </a:pPr>
            <a:r>
              <a:rPr lang="zh-TW" altLang="en-US" sz="3600" dirty="0"/>
              <a:t>解釋愈多，理解愈深</a:t>
            </a:r>
            <a:endParaRPr lang="en-US" altLang="zh-TW" sz="3600" dirty="0"/>
          </a:p>
          <a:p>
            <a:pPr marL="0" indent="0" eaLnBrk="1" hangingPunct="1">
              <a:lnSpc>
                <a:spcPts val="4000"/>
              </a:lnSpc>
              <a:spcBef>
                <a:spcPts val="1200"/>
              </a:spcBef>
              <a:spcAft>
                <a:spcPts val="600"/>
              </a:spcAft>
              <a:buFontTx/>
              <a:buNone/>
            </a:pPr>
            <a:r>
              <a:rPr lang="zh-TW" altLang="en-US" dirty="0"/>
              <a:t>敘事可以包納社會科學的解釋，而社會科學可以校正敘事。</a:t>
            </a:r>
            <a:endParaRPr lang="en-US" altLang="zh-TW" dirty="0"/>
          </a:p>
          <a:p>
            <a:pPr marL="0" indent="0" eaLnBrk="1" hangingPunct="1">
              <a:lnSpc>
                <a:spcPts val="4000"/>
              </a:lnSpc>
              <a:spcBef>
                <a:spcPts val="600"/>
              </a:spcBef>
              <a:spcAft>
                <a:spcPts val="600"/>
              </a:spcAft>
              <a:buFontTx/>
              <a:buNone/>
            </a:pPr>
            <a:r>
              <a:rPr lang="zh-TW" altLang="en-US" dirty="0"/>
              <a:t>敘事可以豐富化社會科學的解釋，而社會科學可以分析性地發展敘事的理解。</a:t>
            </a:r>
            <a:endParaRPr lang="en-US" altLang="zh-TW" dirty="0"/>
          </a:p>
          <a:p>
            <a:pPr marL="0" indent="0" eaLnBrk="1" hangingPunct="1">
              <a:lnSpc>
                <a:spcPts val="4000"/>
              </a:lnSpc>
              <a:spcBef>
                <a:spcPts val="600"/>
              </a:spcBef>
              <a:spcAft>
                <a:spcPts val="600"/>
              </a:spcAft>
              <a:buFontTx/>
              <a:buNone/>
            </a:pPr>
            <a:r>
              <a:rPr lang="zh-TW" altLang="en-US" dirty="0"/>
              <a:t>更堅實的證明與更清晰的概念幫忙講出更好的故事，帶來更好的理解。</a:t>
            </a:r>
            <a:endParaRPr lang="en-US" altLang="zh-TW" dirty="0"/>
          </a:p>
          <a:p>
            <a:pPr marL="0" indent="0" eaLnBrk="1" hangingPunct="1">
              <a:lnSpc>
                <a:spcPts val="4000"/>
              </a:lnSpc>
              <a:spcBef>
                <a:spcPts val="600"/>
              </a:spcBef>
              <a:spcAft>
                <a:spcPts val="600"/>
              </a:spcAft>
              <a:buFontTx/>
              <a:buNone/>
            </a:pPr>
            <a:r>
              <a:rPr lang="zh-TW" altLang="en-US" dirty="0">
                <a:solidFill>
                  <a:srgbClr val="FF0000"/>
                </a:solidFill>
              </a:rPr>
              <a:t>解釋愈多，理解愈深。</a:t>
            </a:r>
            <a:endParaRPr lang="en-US" altLang="zh-TW" dirty="0">
              <a:solidFill>
                <a:srgbClr val="FF0000"/>
              </a:solidFill>
            </a:endParaRPr>
          </a:p>
          <a:p>
            <a:pPr marL="0" indent="0" eaLnBrk="1" hangingPunct="1">
              <a:lnSpc>
                <a:spcPts val="4000"/>
              </a:lnSpc>
              <a:spcBef>
                <a:spcPts val="600"/>
              </a:spcBef>
              <a:spcAft>
                <a:spcPts val="600"/>
              </a:spcAft>
              <a:buFontTx/>
              <a:buNone/>
            </a:pPr>
            <a:r>
              <a:rPr lang="en-US" altLang="zh-TW" dirty="0">
                <a:solidFill>
                  <a:srgbClr val="FF0000"/>
                </a:solidFill>
              </a:rPr>
              <a:t>Explain more, understand better.</a:t>
            </a:r>
            <a:endParaRPr lang="zh-TW" altLang="en-US" dirty="0">
              <a:solidFill>
                <a:srgbClr val="FF0000"/>
              </a:solidFill>
            </a:endParaRPr>
          </a:p>
        </p:txBody>
      </p:sp>
    </p:spTree>
    <p:extLst>
      <p:ext uri="{BB962C8B-B14F-4D97-AF65-F5344CB8AC3E}">
        <p14:creationId xmlns:p14="http://schemas.microsoft.com/office/powerpoint/2010/main" val="33623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0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902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902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902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90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1"/>
            <a:ext cx="8568952" cy="6833507"/>
          </a:xfrm>
        </p:spPr>
        <p:txBody>
          <a:bodyPr/>
          <a:lstStyle/>
          <a:p>
            <a:pPr marL="0" indent="0">
              <a:lnSpc>
                <a:spcPts val="3200"/>
              </a:lnSpc>
              <a:spcBef>
                <a:spcPts val="0"/>
              </a:spcBef>
              <a:spcAft>
                <a:spcPts val="600"/>
              </a:spcAft>
              <a:buNone/>
            </a:pPr>
            <a:r>
              <a:rPr lang="zh-TW" altLang="en-US" sz="2800" dirty="0">
                <a:latin typeface="Times New Roman" panose="02020603050405020304" pitchFamily="18" charset="0"/>
                <a:cs typeface="Times New Roman" panose="02020603050405020304" pitchFamily="18" charset="0"/>
              </a:rPr>
              <a:t>歷史寫作的</a:t>
            </a:r>
            <a:r>
              <a:rPr lang="zh-TW" altLang="en-US" sz="2800" dirty="0">
                <a:solidFill>
                  <a:srgbClr val="FF0000"/>
                </a:solidFill>
                <a:latin typeface="Times New Roman" panose="02020603050405020304" pitchFamily="18" charset="0"/>
                <a:cs typeface="Times New Roman" panose="02020603050405020304" pitchFamily="18" charset="0"/>
              </a:rPr>
              <a:t>深層關懷</a:t>
            </a:r>
            <a:endParaRPr lang="en-US" altLang="zh-TW" sz="2800" dirty="0">
              <a:solidFill>
                <a:srgbClr val="FF0000"/>
              </a:solidFill>
              <a:latin typeface="Times New Roman" panose="02020603050405020304" pitchFamily="18" charset="0"/>
              <a:cs typeface="Times New Roman" panose="02020603050405020304" pitchFamily="18" charset="0"/>
            </a:endParaRPr>
          </a:p>
          <a:p>
            <a:pPr marL="0" indent="0">
              <a:lnSpc>
                <a:spcPts val="2600"/>
              </a:lnSpc>
              <a:spcBef>
                <a:spcPts val="0"/>
              </a:spcBef>
              <a:spcAft>
                <a:spcPts val="600"/>
              </a:spcAft>
              <a:buNone/>
            </a:pPr>
            <a:r>
              <a:rPr lang="zh-TW" altLang="en-US" sz="2400" dirty="0">
                <a:solidFill>
                  <a:srgbClr val="FF0000"/>
                </a:solidFill>
                <a:latin typeface="+mn-ea"/>
                <a:cs typeface="Times New Roman" panose="02020603050405020304" pitchFamily="18" charset="0"/>
              </a:rPr>
              <a:t>從文本回到行動 </a:t>
            </a:r>
            <a:r>
              <a:rPr lang="en-US" altLang="zh-TW" sz="2400" dirty="0">
                <a:solidFill>
                  <a:srgbClr val="FF0000"/>
                </a:solidFill>
                <a:latin typeface="Times New Roman" panose="02020603050405020304" pitchFamily="18" charset="0"/>
                <a:cs typeface="Times New Roman" panose="02020603050405020304" pitchFamily="18" charset="0"/>
              </a:rPr>
              <a:t>(From Text to Action </a:t>
            </a:r>
            <a:r>
              <a:rPr lang="en-US" altLang="zh-TW" sz="2400" dirty="0" err="1">
                <a:solidFill>
                  <a:srgbClr val="FF0000"/>
                </a:solidFill>
                <a:latin typeface="Times New Roman" panose="02020603050405020304" pitchFamily="18" charset="0"/>
                <a:cs typeface="Times New Roman" panose="02020603050405020304" pitchFamily="18" charset="0"/>
              </a:rPr>
              <a:t>Ricoeur</a:t>
            </a:r>
            <a:r>
              <a:rPr lang="en-US" altLang="zh-TW" sz="2400" dirty="0">
                <a:solidFill>
                  <a:srgbClr val="FF0000"/>
                </a:solidFill>
                <a:latin typeface="Times New Roman" panose="02020603050405020304" pitchFamily="18" charset="0"/>
                <a:cs typeface="Times New Roman" panose="02020603050405020304" pitchFamily="18" charset="0"/>
              </a:rPr>
              <a:t>)</a:t>
            </a:r>
          </a:p>
          <a:p>
            <a:pPr marL="400050" lvl="1" indent="0">
              <a:lnSpc>
                <a:spcPts val="2600"/>
              </a:lnSpc>
              <a:spcBef>
                <a:spcPts val="0"/>
              </a:spcBef>
              <a:spcAft>
                <a:spcPts val="600"/>
              </a:spcAft>
              <a:buNone/>
            </a:pPr>
            <a:r>
              <a:rPr lang="zh-TW" altLang="en-US" sz="2400" dirty="0">
                <a:latin typeface="+mn-ea"/>
                <a:cs typeface="Times New Roman" panose="02020603050405020304" pitchFamily="18" charset="0"/>
              </a:rPr>
              <a:t>文本取消了互動，擁有它自己的生命，所有文本都</a:t>
            </a:r>
            <a:r>
              <a:rPr lang="zh-TW" altLang="en-US" sz="2400" dirty="0">
                <a:solidFill>
                  <a:srgbClr val="FF0000"/>
                </a:solidFill>
                <a:latin typeface="+mn-ea"/>
                <a:cs typeface="Times New Roman" panose="02020603050405020304" pitchFamily="18" charset="0"/>
              </a:rPr>
              <a:t>別有居心</a:t>
            </a:r>
            <a:endParaRPr lang="en-US" altLang="zh-TW" sz="2400" dirty="0">
              <a:solidFill>
                <a:srgbClr val="FF0000"/>
              </a:solidFill>
              <a:latin typeface="+mn-ea"/>
              <a:cs typeface="Times New Roman" panose="02020603050405020304" pitchFamily="18" charset="0"/>
            </a:endParaRPr>
          </a:p>
          <a:p>
            <a:pPr marL="400050" lvl="1" indent="0">
              <a:lnSpc>
                <a:spcPts val="2600"/>
              </a:lnSpc>
              <a:spcBef>
                <a:spcPts val="0"/>
              </a:spcBef>
              <a:spcAft>
                <a:spcPts val="600"/>
              </a:spcAft>
              <a:buNone/>
            </a:pPr>
            <a:r>
              <a:rPr lang="zh-TW" altLang="en-US" sz="2400" dirty="0">
                <a:latin typeface="標楷體" panose="03000509000000000000" pitchFamily="65" charset="-120"/>
                <a:ea typeface="標楷體" panose="03000509000000000000" pitchFamily="65" charset="-120"/>
                <a:cs typeface="Times New Roman" panose="02020603050405020304" pitchFamily="18" charset="0"/>
              </a:rPr>
              <a:t>文本鐫刻的是多種交互決定之力量運作下所產生的多變意義與效果，絕非單因或給定的，相反地是多因與爭競的，鎖在無法擺脫的鬥爭關係裡。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(Bennett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1982: 235)</a:t>
            </a:r>
          </a:p>
          <a:p>
            <a:pPr marL="400050" lvl="1" indent="0">
              <a:lnSpc>
                <a:spcPts val="2600"/>
              </a:lnSpc>
              <a:spcBef>
                <a:spcPts val="0"/>
              </a:spcBef>
              <a:spcAft>
                <a:spcPts val="600"/>
              </a:spcAft>
              <a:buNone/>
            </a:pPr>
            <a:r>
              <a:rPr lang="zh-TW" altLang="en-US" sz="2400" dirty="0">
                <a:latin typeface="Times New Roman" panose="02020603050405020304" pitchFamily="18" charset="0"/>
                <a:cs typeface="Times New Roman" panose="02020603050405020304" pitchFamily="18" charset="0"/>
              </a:rPr>
              <a:t>面對逝者，特別是那些含冤以沒的人，後人心中不免有所虧欠。唯有透過歷史敘事的文本，</a:t>
            </a:r>
            <a:r>
              <a:rPr lang="zh-TW" altLang="en-US" sz="2400" dirty="0">
                <a:solidFill>
                  <a:srgbClr val="FF0000"/>
                </a:solidFill>
                <a:latin typeface="Times New Roman" panose="02020603050405020304" pitchFamily="18" charset="0"/>
                <a:cs typeface="Times New Roman" panose="02020603050405020304" pitchFamily="18" charset="0"/>
              </a:rPr>
              <a:t>復歸本真的互動</a:t>
            </a:r>
            <a:r>
              <a:rPr lang="zh-TW" altLang="en-US" sz="2400" dirty="0">
                <a:latin typeface="Times New Roman" panose="02020603050405020304" pitchFamily="18" charset="0"/>
                <a:cs typeface="Times New Roman" panose="02020603050405020304" pitchFamily="18" charset="0"/>
              </a:rPr>
              <a:t>，才能還給他們一個公道。</a:t>
            </a:r>
            <a:endParaRPr lang="en-US" altLang="zh-TW" sz="2400" dirty="0">
              <a:latin typeface="Times New Roman" panose="02020603050405020304" pitchFamily="18" charset="0"/>
              <a:cs typeface="Times New Roman" panose="02020603050405020304" pitchFamily="18" charset="0"/>
            </a:endParaRPr>
          </a:p>
          <a:p>
            <a:pPr marL="400050" lvl="1" indent="0">
              <a:lnSpc>
                <a:spcPts val="2600"/>
              </a:lnSpc>
              <a:spcBef>
                <a:spcPts val="0"/>
              </a:spcBef>
              <a:spcAft>
                <a:spcPts val="600"/>
              </a:spcAft>
              <a:buNone/>
            </a:pPr>
            <a:r>
              <a:rPr lang="zh-TW" altLang="en-US" sz="2400" dirty="0">
                <a:latin typeface="Times New Roman" panose="02020603050405020304" pitchFamily="18" charset="0"/>
                <a:cs typeface="Times New Roman" panose="02020603050405020304" pitchFamily="18" charset="0"/>
              </a:rPr>
              <a:t>既沒有辦法起古人於地下，也沒有辦法代替亡者說話。唯一能做的不過是嘗試問出更好的問題，藉此或許得以讓他們透過史料文本說出自己</a:t>
            </a:r>
            <a:r>
              <a:rPr lang="zh-TW" altLang="en-US" sz="2400" dirty="0">
                <a:solidFill>
                  <a:srgbClr val="FF0000"/>
                </a:solidFill>
                <a:latin typeface="Times New Roman" panose="02020603050405020304" pitchFamily="18" charset="0"/>
                <a:cs typeface="Times New Roman" panose="02020603050405020304" pitchFamily="18" charset="0"/>
              </a:rPr>
              <a:t>真正的生命故事</a:t>
            </a:r>
            <a:r>
              <a:rPr lang="zh-TW" altLang="en-US" sz="2400" dirty="0">
                <a:latin typeface="Times New Roman" panose="02020603050405020304" pitchFamily="18" charset="0"/>
                <a:cs typeface="Times New Roman" panose="02020603050405020304" pitchFamily="18" charset="0"/>
              </a:rPr>
              <a:t>來。</a:t>
            </a:r>
            <a:endParaRPr lang="en-US" altLang="zh-TW" sz="2400" dirty="0">
              <a:latin typeface="Times New Roman" panose="02020603050405020304" pitchFamily="18" charset="0"/>
              <a:cs typeface="Times New Roman" panose="02020603050405020304" pitchFamily="18" charset="0"/>
            </a:endParaRPr>
          </a:p>
          <a:p>
            <a:pPr marL="0" indent="0">
              <a:lnSpc>
                <a:spcPts val="2600"/>
              </a:lnSpc>
              <a:spcBef>
                <a:spcPts val="600"/>
              </a:spcBef>
              <a:spcAft>
                <a:spcPts val="0"/>
              </a:spcAft>
              <a:buNone/>
            </a:pPr>
            <a:r>
              <a:rPr lang="zh-TW" altLang="en-US" sz="2400" dirty="0">
                <a:solidFill>
                  <a:srgbClr val="FF0000"/>
                </a:solidFill>
                <a:latin typeface="+mn-ea"/>
                <a:cs typeface="Times New Roman" panose="02020603050405020304" pitchFamily="18" charset="0"/>
              </a:rPr>
              <a:t>講出等著被說的生命故事來！</a:t>
            </a:r>
            <a:r>
              <a:rPr lang="en-US" altLang="zh-TW" sz="2400" dirty="0">
                <a:solidFill>
                  <a:srgbClr val="FF0000"/>
                </a:solidFill>
                <a:latin typeface="Times New Roman" panose="02020603050405020304" pitchFamily="18" charset="0"/>
                <a:cs typeface="Times New Roman" panose="02020603050405020304" pitchFamily="18" charset="0"/>
              </a:rPr>
              <a:t>(Life in Quest of Narrative </a:t>
            </a:r>
            <a:r>
              <a:rPr lang="en-US" altLang="zh-TW" sz="2400" dirty="0" err="1">
                <a:solidFill>
                  <a:srgbClr val="FF0000"/>
                </a:solidFill>
                <a:latin typeface="Times New Roman" panose="02020603050405020304" pitchFamily="18" charset="0"/>
                <a:cs typeface="Times New Roman" panose="02020603050405020304" pitchFamily="18" charset="0"/>
              </a:rPr>
              <a:t>Ricoeur</a:t>
            </a:r>
            <a:r>
              <a:rPr lang="en-US" altLang="zh-TW" sz="2400" dirty="0">
                <a:solidFill>
                  <a:srgbClr val="FF0000"/>
                </a:solidFill>
                <a:latin typeface="Times New Roman" panose="02020603050405020304" pitchFamily="18" charset="0"/>
                <a:cs typeface="Times New Roman" panose="02020603050405020304" pitchFamily="18" charset="0"/>
              </a:rPr>
              <a:t>)</a:t>
            </a:r>
          </a:p>
          <a:p>
            <a:pPr marL="400050" lvl="1" indent="0">
              <a:lnSpc>
                <a:spcPts val="2600"/>
              </a:lnSpc>
              <a:spcBef>
                <a:spcPts val="600"/>
              </a:spcBef>
              <a:spcAft>
                <a:spcPts val="600"/>
              </a:spcAft>
              <a:buNone/>
            </a:pPr>
            <a:r>
              <a:rPr lang="zh-TW" altLang="en-US" sz="2400" dirty="0">
                <a:latin typeface="Times New Roman" panose="02020603050405020304" pitchFamily="18" charset="0"/>
                <a:cs typeface="Times New Roman" panose="02020603050405020304" pitchFamily="18" charset="0"/>
              </a:rPr>
              <a:t>對逝去者的負債（虧欠）帶來物歸原主（返真）的責任</a:t>
            </a:r>
            <a:endParaRPr lang="en-US" altLang="zh-TW" sz="2400" dirty="0">
              <a:latin typeface="Times New Roman" panose="02020603050405020304" pitchFamily="18" charset="0"/>
              <a:cs typeface="Times New Roman" panose="02020603050405020304" pitchFamily="18" charset="0"/>
            </a:endParaRPr>
          </a:p>
          <a:p>
            <a:pPr marL="400050" lvl="1" indent="0">
              <a:lnSpc>
                <a:spcPts val="2600"/>
              </a:lnSpc>
              <a:spcBef>
                <a:spcPts val="0"/>
              </a:spcBef>
              <a:spcAft>
                <a:spcPts val="600"/>
              </a:spcAft>
              <a:buNone/>
            </a:pPr>
            <a:r>
              <a:rPr lang="zh-TW" altLang="en-US" sz="2400" dirty="0">
                <a:latin typeface="Times New Roman" panose="02020603050405020304" pitchFamily="18" charset="0"/>
                <a:cs typeface="Times New Roman" panose="02020603050405020304" pitchFamily="18" charset="0"/>
              </a:rPr>
              <a:t>生命不只坐待文學之光來照亮之，生命本身就構成敘事無可迴避的要求。</a:t>
            </a:r>
            <a:endParaRPr lang="en-US" altLang="zh-TW" sz="2400" dirty="0">
              <a:latin typeface="Times New Roman" panose="02020603050405020304" pitchFamily="18" charset="0"/>
              <a:cs typeface="Times New Roman" panose="02020603050405020304" pitchFamily="18" charset="0"/>
            </a:endParaRPr>
          </a:p>
          <a:p>
            <a:pPr marL="400050" lvl="1" indent="0">
              <a:lnSpc>
                <a:spcPts val="2600"/>
              </a:lnSpc>
              <a:spcBef>
                <a:spcPts val="0"/>
              </a:spcBef>
              <a:spcAft>
                <a:spcPts val="600"/>
              </a:spcAft>
              <a:buNone/>
            </a:pPr>
            <a:r>
              <a:rPr lang="zh-TW" altLang="en-US" sz="2400" dirty="0">
                <a:latin typeface="Times New Roman" panose="02020603050405020304" pitchFamily="18" charset="0"/>
                <a:cs typeface="Times New Roman" panose="02020603050405020304" pitchFamily="18" charset="0"/>
              </a:rPr>
              <a:t>講出等著被說的生命故事來！特別是那些無法發聲、沒有歷史又含冤九泉的底層弱勢者的生命故事來。</a:t>
            </a:r>
            <a:endParaRPr lang="en-US" altLang="zh-TW"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176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28003" name="Rectangle 3"/>
          <p:cNvSpPr>
            <a:spLocks noGrp="1" noChangeArrowheads="1"/>
          </p:cNvSpPr>
          <p:nvPr>
            <p:ph type="body" idx="1"/>
          </p:nvPr>
        </p:nvSpPr>
        <p:spPr>
          <a:xfrm>
            <a:off x="539552" y="22312"/>
            <a:ext cx="8568952" cy="6813376"/>
          </a:xfrm>
        </p:spPr>
        <p:txBody>
          <a:bodyPr>
            <a:noAutofit/>
          </a:bodyPr>
          <a:lstStyle/>
          <a:p>
            <a:pPr marL="0" indent="0" eaLnBrk="1" hangingPunct="1">
              <a:lnSpc>
                <a:spcPts val="3200"/>
              </a:lnSpc>
              <a:spcBef>
                <a:spcPts val="0"/>
              </a:spcBef>
              <a:spcAft>
                <a:spcPts val="600"/>
              </a:spcAft>
              <a:buFontTx/>
              <a:buNone/>
              <a:defRPr/>
            </a:pPr>
            <a:r>
              <a:rPr lang="zh-TW" altLang="en-US" dirty="0"/>
              <a:t>跨學科歷史研究法的</a:t>
            </a:r>
            <a:r>
              <a:rPr lang="zh-TW" altLang="en-US" dirty="0">
                <a:solidFill>
                  <a:srgbClr val="FF0000"/>
                </a:solidFill>
              </a:rPr>
              <a:t>專業實作</a:t>
            </a:r>
            <a:endParaRPr lang="en-US" altLang="zh-TW" dirty="0">
              <a:solidFill>
                <a:srgbClr val="FF0000"/>
              </a:solidFill>
            </a:endParaRPr>
          </a:p>
          <a:p>
            <a:pPr marL="400050" lvl="1" indent="0" eaLnBrk="1" hangingPunct="1">
              <a:lnSpc>
                <a:spcPts val="3000"/>
              </a:lnSpc>
              <a:spcBef>
                <a:spcPts val="0"/>
              </a:spcBef>
              <a:spcAft>
                <a:spcPts val="600"/>
              </a:spcAft>
              <a:buFontTx/>
              <a:buNone/>
              <a:defRPr/>
            </a:pPr>
            <a:r>
              <a:rPr lang="zh-TW" altLang="en-US" dirty="0"/>
              <a:t>透過</a:t>
            </a:r>
            <a:r>
              <a:rPr lang="zh-TW" altLang="en-US" dirty="0">
                <a:solidFill>
                  <a:srgbClr val="FF0000"/>
                </a:solidFill>
              </a:rPr>
              <a:t>敘事</a:t>
            </a:r>
            <a:r>
              <a:rPr lang="zh-TW" altLang="en-US" dirty="0"/>
              <a:t>與</a:t>
            </a:r>
            <a:r>
              <a:rPr lang="zh-TW" altLang="en-US" dirty="0">
                <a:solidFill>
                  <a:srgbClr val="FF0000"/>
                </a:solidFill>
              </a:rPr>
              <a:t>社會科學</a:t>
            </a:r>
            <a:r>
              <a:rPr lang="zh-TW" altLang="en-US" dirty="0"/>
              <a:t>的結合，幫忙講出</a:t>
            </a:r>
            <a:r>
              <a:rPr lang="zh-TW" altLang="en-US" dirty="0">
                <a:solidFill>
                  <a:srgbClr val="FF0000"/>
                </a:solidFill>
              </a:rPr>
              <a:t>更好的故事</a:t>
            </a:r>
            <a:r>
              <a:rPr lang="zh-TW" altLang="en-US" dirty="0"/>
              <a:t>或</a:t>
            </a:r>
            <a:r>
              <a:rPr lang="zh-TW" altLang="en-US" dirty="0">
                <a:solidFill>
                  <a:srgbClr val="FF0000"/>
                </a:solidFill>
              </a:rPr>
              <a:t>等著被說出的故事</a:t>
            </a:r>
            <a:r>
              <a:rPr lang="zh-TW" altLang="en-US" dirty="0"/>
              <a:t>來。</a:t>
            </a:r>
          </a:p>
          <a:p>
            <a:pPr marL="0" indent="0" eaLnBrk="1" hangingPunct="1">
              <a:lnSpc>
                <a:spcPts val="3200"/>
              </a:lnSpc>
              <a:spcBef>
                <a:spcPts val="0"/>
              </a:spcBef>
              <a:spcAft>
                <a:spcPts val="0"/>
              </a:spcAft>
              <a:buNone/>
              <a:defRPr/>
            </a:pPr>
            <a:r>
              <a:rPr lang="zh-TW" altLang="en-US" sz="2800" dirty="0">
                <a:solidFill>
                  <a:srgbClr val="FF0000"/>
                </a:solidFill>
              </a:rPr>
              <a:t>法庭斷案 </a:t>
            </a:r>
            <a:r>
              <a:rPr lang="zh-TW" altLang="en-US" sz="2800" dirty="0"/>
              <a:t>：解開羅生門</a:t>
            </a:r>
            <a:endParaRPr lang="en-US" altLang="zh-TW" sz="2800" dirty="0"/>
          </a:p>
          <a:p>
            <a:pPr marL="400050" lvl="1" indent="0" eaLnBrk="1" hangingPunct="1">
              <a:lnSpc>
                <a:spcPts val="3200"/>
              </a:lnSpc>
              <a:spcBef>
                <a:spcPts val="0"/>
              </a:spcBef>
              <a:spcAft>
                <a:spcPts val="600"/>
              </a:spcAft>
              <a:buNone/>
              <a:defRPr/>
            </a:pPr>
            <a:r>
              <a:rPr lang="zh-TW" altLang="en-US" dirty="0"/>
              <a:t>法官之目的在排除不合格的故事，也就是論理不清、證據不明的說詞，最後在判決書裡替當事者確認一個經得起證據考驗、切合事理又論理明晰的版本。 </a:t>
            </a:r>
          </a:p>
          <a:p>
            <a:pPr marL="0" indent="0" eaLnBrk="1" hangingPunct="1">
              <a:lnSpc>
                <a:spcPts val="3200"/>
              </a:lnSpc>
              <a:spcBef>
                <a:spcPts val="0"/>
              </a:spcBef>
              <a:spcAft>
                <a:spcPts val="0"/>
              </a:spcAft>
              <a:buNone/>
              <a:defRPr/>
            </a:pPr>
            <a:r>
              <a:rPr lang="zh-TW" altLang="en-US" sz="2800" dirty="0">
                <a:solidFill>
                  <a:srgbClr val="FF0000"/>
                </a:solidFill>
              </a:rPr>
              <a:t>心理分析</a:t>
            </a:r>
            <a:r>
              <a:rPr lang="zh-TW" altLang="en-US" sz="2800" dirty="0"/>
              <a:t>：追尋自我</a:t>
            </a:r>
            <a:endParaRPr lang="en-US" altLang="zh-TW" sz="2800" dirty="0"/>
          </a:p>
          <a:p>
            <a:pPr marL="400050" lvl="1" indent="0" eaLnBrk="1" hangingPunct="1">
              <a:lnSpc>
                <a:spcPts val="3200"/>
              </a:lnSpc>
              <a:spcBef>
                <a:spcPts val="0"/>
              </a:spcBef>
              <a:spcAft>
                <a:spcPts val="600"/>
              </a:spcAft>
              <a:buFontTx/>
              <a:buNone/>
              <a:defRPr/>
            </a:pPr>
            <a:r>
              <a:rPr lang="zh-TW" altLang="en-US" dirty="0"/>
              <a:t>心理分析師作為深思熟慮的聽眾（讀者），不斷提醒講者面對事實，不容含混夾帶、自欺欺人。他的專業所提供的是批判性的干預，但此介入所扮演的角色是功能性的：輔佐當事者講出一個深刻反省過的個人故事。</a:t>
            </a:r>
            <a:endParaRPr lang="en-US" altLang="zh-TW" dirty="0"/>
          </a:p>
          <a:p>
            <a:pPr marL="0" indent="0" eaLnBrk="1" hangingPunct="1">
              <a:lnSpc>
                <a:spcPts val="3200"/>
              </a:lnSpc>
              <a:spcBef>
                <a:spcPts val="0"/>
              </a:spcBef>
              <a:spcAft>
                <a:spcPts val="0"/>
              </a:spcAft>
              <a:buNone/>
              <a:defRPr/>
            </a:pPr>
            <a:r>
              <a:rPr lang="zh-TW" altLang="en-US" sz="2800" dirty="0">
                <a:solidFill>
                  <a:srgbClr val="FF0000"/>
                </a:solidFill>
              </a:rPr>
              <a:t>建構主體性史觀</a:t>
            </a:r>
            <a:r>
              <a:rPr lang="zh-TW" altLang="en-US" sz="2800" dirty="0"/>
              <a:t>：集體的心理分析</a:t>
            </a:r>
          </a:p>
          <a:p>
            <a:pPr marL="400050" lvl="1" indent="0" eaLnBrk="1" hangingPunct="1">
              <a:lnSpc>
                <a:spcPts val="3200"/>
              </a:lnSpc>
              <a:spcBef>
                <a:spcPts val="0"/>
              </a:spcBef>
              <a:spcAft>
                <a:spcPts val="600"/>
              </a:spcAft>
              <a:buFontTx/>
              <a:buNone/>
              <a:defRPr/>
            </a:pPr>
            <a:r>
              <a:rPr lang="zh-TW" altLang="en-US" dirty="0"/>
              <a:t>講出我們自己的故事，回答「</a:t>
            </a:r>
            <a:r>
              <a:rPr lang="zh-TW" altLang="en-US" dirty="0">
                <a:solidFill>
                  <a:srgbClr val="FF0000"/>
                </a:solidFill>
              </a:rPr>
              <a:t>我是誰</a:t>
            </a:r>
            <a:r>
              <a:rPr lang="zh-TW" altLang="en-US" dirty="0"/>
              <a:t>」的問題──社會大我的自我追尋。</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00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800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800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800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800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800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80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28003" name="Rectangle 3"/>
          <p:cNvSpPr>
            <a:spLocks noGrp="1" noChangeArrowheads="1"/>
          </p:cNvSpPr>
          <p:nvPr>
            <p:ph type="body" idx="1"/>
          </p:nvPr>
        </p:nvSpPr>
        <p:spPr>
          <a:xfrm>
            <a:off x="719572" y="908720"/>
            <a:ext cx="7704856" cy="5184576"/>
          </a:xfrm>
        </p:spPr>
        <p:txBody>
          <a:bodyPr>
            <a:noAutofit/>
          </a:bodyPr>
          <a:lstStyle/>
          <a:p>
            <a:pPr marL="0" indent="0" eaLnBrk="1" hangingPunct="1">
              <a:lnSpc>
                <a:spcPts val="3600"/>
              </a:lnSpc>
              <a:spcBef>
                <a:spcPts val="600"/>
              </a:spcBef>
              <a:spcAft>
                <a:spcPts val="600"/>
              </a:spcAft>
              <a:buFontTx/>
              <a:buNone/>
              <a:defRPr/>
            </a:pPr>
            <a:r>
              <a:rPr lang="zh-TW" altLang="en-US" sz="2800" dirty="0">
                <a:latin typeface="標楷體" panose="03000509000000000000" pitchFamily="65" charset="-120"/>
                <a:ea typeface="標楷體" panose="03000509000000000000" pitchFamily="65" charset="-120"/>
              </a:rPr>
              <a:t>個人的學術志業主要在探究臺灣社會的存在及其意義，講白些，就是透過說我們自己的故事，來回答我們是誰。</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熟番與奸民</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序言</a:t>
            </a:r>
            <a:r>
              <a:rPr lang="en-US" altLang="zh-TW" sz="2800" dirty="0">
                <a:latin typeface="標楷體" panose="03000509000000000000" pitchFamily="65" charset="-120"/>
                <a:ea typeface="標楷體" panose="03000509000000000000" pitchFamily="65" charset="-120"/>
              </a:rPr>
              <a:t>)</a:t>
            </a:r>
          </a:p>
          <a:p>
            <a:pPr marL="0" indent="0" eaLnBrk="1" hangingPunct="1">
              <a:lnSpc>
                <a:spcPts val="3600"/>
              </a:lnSpc>
              <a:spcBef>
                <a:spcPts val="600"/>
              </a:spcBef>
              <a:spcAft>
                <a:spcPts val="600"/>
              </a:spcAft>
              <a:buFontTx/>
              <a:buNone/>
              <a:defRPr/>
            </a:pPr>
            <a:r>
              <a:rPr lang="zh-TW" altLang="en-US" sz="2800" dirty="0">
                <a:latin typeface="標楷體" panose="03000509000000000000" pitchFamily="65" charset="-120"/>
                <a:ea typeface="標楷體" panose="03000509000000000000" pitchFamily="65" charset="-120"/>
              </a:rPr>
              <a:t>作為此學術勞作一部分的</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番頭家</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與</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熟番與奸民</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這兩本書，透過分析清代臺灣治理實作的體制 </a:t>
            </a:r>
            <a:r>
              <a:rPr lang="en-US" altLang="zh-TW" sz="2800" dirty="0">
                <a:latin typeface="標楷體" panose="03000509000000000000" pitchFamily="65" charset="-120"/>
                <a:ea typeface="標楷體" panose="03000509000000000000" pitchFamily="65" charset="-120"/>
              </a:rPr>
              <a:t>(regime of practice)</a:t>
            </a:r>
            <a:r>
              <a:rPr lang="zh-TW" altLang="en-US" sz="2800" dirty="0">
                <a:latin typeface="標楷體" panose="03000509000000000000" pitchFamily="65" charset="-120"/>
                <a:ea typeface="標楷體" panose="03000509000000000000" pitchFamily="65" charset="-120"/>
              </a:rPr>
              <a:t>，建構一個以外來國家權力與在地臺灣社會間之互動作為主軸的大歷史，試圖為臺灣社會變遷提供一主體性史觀。</a:t>
            </a:r>
            <a:endParaRPr lang="en-US" altLang="zh-TW"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00559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00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539750" y="2708275"/>
            <a:ext cx="8229600" cy="1368425"/>
          </a:xfrm>
        </p:spPr>
        <p:txBody>
          <a:bodyPr/>
          <a:lstStyle/>
          <a:p>
            <a:r>
              <a:rPr lang="zh-TW" altLang="en-US"/>
              <a:t>結束</a:t>
            </a:r>
            <a:br>
              <a:rPr lang="en-US" altLang="zh-TW"/>
            </a:br>
            <a:r>
              <a:rPr lang="zh-TW" altLang="en-US"/>
              <a:t>敬請指正</a:t>
            </a:r>
          </a:p>
        </p:txBody>
      </p:sp>
    </p:spTree>
    <p:extLst>
      <p:ext uri="{BB962C8B-B14F-4D97-AF65-F5344CB8AC3E}">
        <p14:creationId xmlns:p14="http://schemas.microsoft.com/office/powerpoint/2010/main" val="41361816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6499" name="Rectangle 3"/>
          <p:cNvSpPr>
            <a:spLocks noGrp="1" noChangeArrowheads="1"/>
          </p:cNvSpPr>
          <p:nvPr>
            <p:ph type="body" idx="1"/>
          </p:nvPr>
        </p:nvSpPr>
        <p:spPr>
          <a:xfrm>
            <a:off x="539552" y="44624"/>
            <a:ext cx="8568952" cy="6768752"/>
          </a:xfrm>
        </p:spPr>
        <p:txBody>
          <a:bodyPr/>
          <a:lstStyle/>
          <a:p>
            <a:pPr>
              <a:lnSpc>
                <a:spcPts val="3600"/>
              </a:lnSpc>
              <a:spcBef>
                <a:spcPts val="600"/>
              </a:spcBef>
              <a:spcAft>
                <a:spcPts val="600"/>
              </a:spcAft>
              <a:buNone/>
            </a:pPr>
            <a:r>
              <a:rPr lang="zh-TW" altLang="en-US" dirty="0"/>
              <a:t>學科</a:t>
            </a:r>
            <a:r>
              <a:rPr lang="zh-TW" altLang="en-US"/>
              <a:t>的「相互嘲諷</a:t>
            </a:r>
            <a:r>
              <a:rPr lang="zh-TW" altLang="en-US" dirty="0"/>
              <a:t>」</a:t>
            </a:r>
            <a:endParaRPr lang="en-US" altLang="zh-TW" dirty="0"/>
          </a:p>
          <a:p>
            <a:pPr marL="0" lvl="1" indent="0">
              <a:lnSpc>
                <a:spcPts val="3100"/>
              </a:lnSpc>
              <a:spcBef>
                <a:spcPts val="0"/>
              </a:spcBef>
              <a:spcAft>
                <a:spcPts val="600"/>
              </a:spcAft>
              <a:buNone/>
            </a:pPr>
            <a:r>
              <a:rPr lang="zh-TW" altLang="en-US" dirty="0"/>
              <a:t>分歧出在社會科學試圖</a:t>
            </a:r>
            <a:r>
              <a:rPr lang="zh-TW" altLang="en-US" dirty="0">
                <a:solidFill>
                  <a:srgbClr val="FF0000"/>
                </a:solidFill>
              </a:rPr>
              <a:t>將歷史理論化 </a:t>
            </a:r>
            <a:r>
              <a:rPr lang="en-US" altLang="zh-TW" dirty="0">
                <a:solidFill>
                  <a:srgbClr val="FF0000"/>
                </a:solidFill>
              </a:rPr>
              <a:t>(theorizing history)</a:t>
            </a:r>
            <a:r>
              <a:rPr lang="zh-TW" altLang="en-US" dirty="0">
                <a:solidFill>
                  <a:srgbClr val="FF0000"/>
                </a:solidFill>
              </a:rPr>
              <a:t> </a:t>
            </a:r>
            <a:r>
              <a:rPr lang="zh-TW" altLang="en-US" dirty="0"/>
              <a:t>的意圖</a:t>
            </a:r>
          </a:p>
          <a:p>
            <a:pPr>
              <a:lnSpc>
                <a:spcPts val="3600"/>
              </a:lnSpc>
              <a:spcBef>
                <a:spcPts val="600"/>
              </a:spcBef>
              <a:spcAft>
                <a:spcPts val="600"/>
              </a:spcAft>
              <a:buFontTx/>
              <a:buNone/>
            </a:pPr>
            <a:r>
              <a:rPr lang="zh-TW" altLang="en-US" sz="2800" dirty="0">
                <a:solidFill>
                  <a:srgbClr val="FF0000"/>
                </a:solidFill>
              </a:rPr>
              <a:t>雞同鴨講</a:t>
            </a:r>
          </a:p>
          <a:p>
            <a:pPr marL="400050" lvl="1" indent="0">
              <a:lnSpc>
                <a:spcPts val="3000"/>
              </a:lnSpc>
              <a:spcBef>
                <a:spcPts val="0"/>
              </a:spcBef>
              <a:spcAft>
                <a:spcPts val="600"/>
              </a:spcAft>
              <a:buNone/>
            </a:pPr>
            <a:r>
              <a:rPr lang="zh-TW" altLang="en-US" dirty="0"/>
              <a:t>只重因果架構與概念 </a:t>
            </a:r>
            <a:r>
              <a:rPr lang="en-US" altLang="zh-TW" dirty="0"/>
              <a:t>VS </a:t>
            </a:r>
            <a:r>
              <a:rPr lang="zh-TW" altLang="en-US" dirty="0"/>
              <a:t>只會還原事件發生的先後次序</a:t>
            </a:r>
          </a:p>
          <a:p>
            <a:pPr marL="400050" lvl="1" indent="0">
              <a:lnSpc>
                <a:spcPts val="3000"/>
              </a:lnSpc>
              <a:spcBef>
                <a:spcPts val="0"/>
              </a:spcBef>
              <a:spcAft>
                <a:spcPts val="600"/>
              </a:spcAft>
              <a:buNone/>
            </a:pPr>
            <a:r>
              <a:rPr lang="zh-TW" altLang="en-US" dirty="0"/>
              <a:t>削足適履 </a:t>
            </a:r>
            <a:r>
              <a:rPr lang="en-US" altLang="zh-TW" dirty="0"/>
              <a:t>VS </a:t>
            </a:r>
            <a:r>
              <a:rPr lang="zh-TW" altLang="en-US" dirty="0"/>
              <a:t>只會說故事  </a:t>
            </a:r>
          </a:p>
          <a:p>
            <a:pPr marL="0" indent="0">
              <a:lnSpc>
                <a:spcPts val="3600"/>
              </a:lnSpc>
              <a:spcBef>
                <a:spcPts val="600"/>
              </a:spcBef>
              <a:spcAft>
                <a:spcPts val="600"/>
              </a:spcAft>
              <a:buNone/>
            </a:pPr>
            <a:r>
              <a:rPr lang="zh-TW" altLang="en-US" sz="2800" dirty="0">
                <a:solidFill>
                  <a:srgbClr val="FF0000"/>
                </a:solidFill>
              </a:rPr>
              <a:t>普同化</a:t>
            </a:r>
            <a:r>
              <a:rPr lang="en-US" altLang="zh-TW" sz="2800" dirty="0"/>
              <a:t>VS</a:t>
            </a:r>
            <a:r>
              <a:rPr lang="zh-TW" altLang="en-US" sz="2800" dirty="0">
                <a:solidFill>
                  <a:srgbClr val="FF0000"/>
                </a:solidFill>
              </a:rPr>
              <a:t>特殊化</a:t>
            </a:r>
            <a:endParaRPr lang="en-US" altLang="zh-TW" sz="2800" dirty="0">
              <a:solidFill>
                <a:srgbClr val="FF0000"/>
              </a:solidFill>
            </a:endParaRPr>
          </a:p>
          <a:p>
            <a:pPr marL="400050" lvl="1" indent="0">
              <a:lnSpc>
                <a:spcPts val="3200"/>
              </a:lnSpc>
              <a:spcBef>
                <a:spcPts val="0"/>
              </a:spcBef>
              <a:spcAft>
                <a:spcPts val="600"/>
              </a:spcAft>
              <a:buNone/>
            </a:pPr>
            <a:r>
              <a:rPr lang="zh-TW" altLang="en-US" dirty="0"/>
              <a:t>相對於社會科學「普同化」的理論取向，歷史學家</a:t>
            </a:r>
            <a:r>
              <a:rPr lang="zh-TW" altLang="en-US" dirty="0">
                <a:solidFill>
                  <a:srgbClr val="FF0000"/>
                </a:solidFill>
              </a:rPr>
              <a:t>比較傾向</a:t>
            </a:r>
            <a:r>
              <a:rPr lang="zh-TW" altLang="en-US" dirty="0"/>
              <a:t>於以「特殊化」的方式處理史料。 </a:t>
            </a:r>
          </a:p>
          <a:p>
            <a:pPr marL="0" indent="0">
              <a:lnSpc>
                <a:spcPts val="3600"/>
              </a:lnSpc>
              <a:spcBef>
                <a:spcPts val="600"/>
              </a:spcBef>
              <a:spcAft>
                <a:spcPts val="600"/>
              </a:spcAft>
              <a:buNone/>
            </a:pPr>
            <a:r>
              <a:rPr lang="zh-TW" altLang="en-US" sz="2800" dirty="0">
                <a:solidFill>
                  <a:srgbClr val="FF0000"/>
                </a:solidFill>
              </a:rPr>
              <a:t>各取所需</a:t>
            </a:r>
            <a:r>
              <a:rPr lang="zh-TW" altLang="en-US" sz="2800" dirty="0"/>
              <a:t>的歷史研究實作</a:t>
            </a:r>
            <a:endParaRPr lang="en-US" altLang="zh-TW" sz="2800" dirty="0"/>
          </a:p>
          <a:p>
            <a:pPr marL="400050" lvl="1" indent="0">
              <a:lnSpc>
                <a:spcPts val="3200"/>
              </a:lnSpc>
              <a:spcBef>
                <a:spcPts val="0"/>
              </a:spcBef>
              <a:spcAft>
                <a:spcPts val="600"/>
              </a:spcAft>
              <a:buNone/>
            </a:pPr>
            <a:r>
              <a:rPr lang="zh-TW" altLang="en-US" dirty="0"/>
              <a:t>如果說社會學家</a:t>
            </a:r>
            <a:r>
              <a:rPr lang="zh-TW" altLang="en-US" dirty="0">
                <a:solidFill>
                  <a:srgbClr val="FF0000"/>
                </a:solidFill>
              </a:rPr>
              <a:t>「粗魯」地「取用」</a:t>
            </a:r>
            <a:r>
              <a:rPr lang="zh-TW" altLang="en-US" dirty="0"/>
              <a:t>了歷史的材料，反過來說，歷史學家或許可以說是略嫌</a:t>
            </a:r>
            <a:r>
              <a:rPr lang="zh-TW" altLang="en-US" dirty="0">
                <a:solidFill>
                  <a:srgbClr val="FF0000"/>
                </a:solidFill>
              </a:rPr>
              <a:t>「粗率」地「挪用」</a:t>
            </a:r>
            <a:r>
              <a:rPr lang="zh-TW" altLang="en-US" dirty="0"/>
              <a:t>了社會學的理論。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49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4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649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649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649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649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649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649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9571" name="Rectangle 3"/>
          <p:cNvSpPr>
            <a:spLocks noGrp="1" noChangeArrowheads="1"/>
          </p:cNvSpPr>
          <p:nvPr>
            <p:ph type="body" idx="1"/>
          </p:nvPr>
        </p:nvSpPr>
        <p:spPr>
          <a:xfrm>
            <a:off x="539552" y="260648"/>
            <a:ext cx="8568952" cy="6408712"/>
          </a:xfrm>
        </p:spPr>
        <p:txBody>
          <a:bodyPr/>
          <a:lstStyle/>
          <a:p>
            <a:pPr marL="0" indent="0">
              <a:lnSpc>
                <a:spcPts val="3600"/>
              </a:lnSpc>
              <a:spcBef>
                <a:spcPts val="600"/>
              </a:spcBef>
              <a:spcAft>
                <a:spcPts val="600"/>
              </a:spcAft>
              <a:buNone/>
            </a:pPr>
            <a:r>
              <a:rPr lang="zh-TW" altLang="en-US" dirty="0"/>
              <a:t>歷史的</a:t>
            </a:r>
            <a:r>
              <a:rPr lang="zh-TW" altLang="en-US" dirty="0">
                <a:solidFill>
                  <a:srgbClr val="FF0000"/>
                </a:solidFill>
              </a:rPr>
              <a:t>還原</a:t>
            </a:r>
            <a:r>
              <a:rPr lang="zh-TW" altLang="en-US" dirty="0"/>
              <a:t>或是</a:t>
            </a:r>
            <a:r>
              <a:rPr lang="zh-TW" altLang="en-US" dirty="0">
                <a:solidFill>
                  <a:srgbClr val="FF0000"/>
                </a:solidFill>
              </a:rPr>
              <a:t>重建</a:t>
            </a:r>
            <a:r>
              <a:rPr lang="zh-TW" altLang="en-US" dirty="0"/>
              <a:t>？（理論與材料的問題）</a:t>
            </a:r>
          </a:p>
          <a:p>
            <a:pPr marL="0" indent="0">
              <a:lnSpc>
                <a:spcPts val="3600"/>
              </a:lnSpc>
              <a:spcBef>
                <a:spcPts val="600"/>
              </a:spcBef>
              <a:spcAft>
                <a:spcPts val="600"/>
              </a:spcAft>
              <a:buNone/>
            </a:pPr>
            <a:r>
              <a:rPr lang="zh-TW" altLang="en-US" sz="2800" dirty="0">
                <a:solidFill>
                  <a:srgbClr val="FF0000"/>
                </a:solidFill>
              </a:rPr>
              <a:t>還原歷史</a:t>
            </a:r>
            <a:r>
              <a:rPr lang="zh-TW" altLang="en-US" sz="2800" dirty="0"/>
              <a:t>的弔詭：聚寶盆的童話</a:t>
            </a:r>
          </a:p>
          <a:p>
            <a:pPr marL="457200" lvl="1" indent="0">
              <a:lnSpc>
                <a:spcPts val="3200"/>
              </a:lnSpc>
              <a:spcBef>
                <a:spcPts val="0"/>
              </a:spcBef>
              <a:spcAft>
                <a:spcPts val="600"/>
              </a:spcAft>
              <a:buNone/>
            </a:pPr>
            <a:r>
              <a:rPr lang="zh-TW" altLang="en-US" dirty="0"/>
              <a:t>歷史學家們對資料蒐集的興趣通常遠超過於邏輯的說服</a:t>
            </a:r>
          </a:p>
          <a:p>
            <a:pPr marL="457200" lvl="1" indent="0">
              <a:lnSpc>
                <a:spcPts val="3200"/>
              </a:lnSpc>
              <a:spcBef>
                <a:spcPts val="0"/>
              </a:spcBef>
              <a:spcAft>
                <a:spcPts val="600"/>
              </a:spcAft>
              <a:buNone/>
            </a:pPr>
            <a:r>
              <a:rPr lang="zh-TW" altLang="en-US" dirty="0"/>
              <a:t>還是面對現實吧！找出適切的理論以避免迷失在錯綜複雜的史料裡不克自拔</a:t>
            </a:r>
          </a:p>
          <a:p>
            <a:pPr marL="0" indent="0">
              <a:lnSpc>
                <a:spcPts val="3600"/>
              </a:lnSpc>
              <a:spcBef>
                <a:spcPts val="600"/>
              </a:spcBef>
              <a:spcAft>
                <a:spcPts val="600"/>
              </a:spcAft>
              <a:buNone/>
            </a:pPr>
            <a:r>
              <a:rPr lang="zh-TW" altLang="en-US" sz="2800" dirty="0">
                <a:solidFill>
                  <a:srgbClr val="FF0000"/>
                </a:solidFill>
              </a:rPr>
              <a:t>重建歷史</a:t>
            </a:r>
            <a:r>
              <a:rPr lang="zh-TW" altLang="en-US" sz="2800" dirty="0"/>
              <a:t>一定會牽涉到材料的策略性選擇 </a:t>
            </a:r>
          </a:p>
          <a:p>
            <a:pPr marL="400050" lvl="2" indent="0">
              <a:lnSpc>
                <a:spcPts val="3600"/>
              </a:lnSpc>
              <a:spcBef>
                <a:spcPts val="0"/>
              </a:spcBef>
              <a:spcAft>
                <a:spcPts val="600"/>
              </a:spcAft>
              <a:buNone/>
            </a:pPr>
            <a:r>
              <a:rPr lang="zh-TW" altLang="en-US" sz="2800" dirty="0"/>
              <a:t>理論幫忙問出更好的問題：選出確切相關的材料</a:t>
            </a:r>
          </a:p>
          <a:p>
            <a:pPr marL="400050" lvl="2" indent="0">
              <a:lnSpc>
                <a:spcPts val="3600"/>
              </a:lnSpc>
              <a:spcBef>
                <a:spcPts val="0"/>
              </a:spcBef>
              <a:spcAft>
                <a:spcPts val="600"/>
              </a:spcAft>
              <a:buNone/>
            </a:pPr>
            <a:r>
              <a:rPr lang="en-US" altLang="zh-TW" sz="2800" dirty="0"/>
              <a:t>establish phenomenon</a:t>
            </a:r>
            <a:r>
              <a:rPr lang="zh-TW" altLang="en-US" sz="2800" dirty="0"/>
              <a:t>：準備好理論操演的材料</a:t>
            </a:r>
          </a:p>
          <a:p>
            <a:pPr marL="0" indent="0">
              <a:lnSpc>
                <a:spcPts val="3600"/>
              </a:lnSpc>
              <a:spcBef>
                <a:spcPts val="600"/>
              </a:spcBef>
              <a:spcAft>
                <a:spcPts val="600"/>
              </a:spcAft>
              <a:buFontTx/>
              <a:buNone/>
            </a:pPr>
            <a:r>
              <a:rPr lang="zh-TW" altLang="en-US" sz="2800" dirty="0">
                <a:solidFill>
                  <a:srgbClr val="FF0000"/>
                </a:solidFill>
              </a:rPr>
              <a:t>往好的方面想</a:t>
            </a:r>
            <a:r>
              <a:rPr lang="zh-TW" altLang="en-US" sz="2800" dirty="0"/>
              <a:t>，歷史學研究提供社會科學很多的原始材料以供利用。</a:t>
            </a:r>
            <a:r>
              <a:rPr lang="zh-TW" altLang="en-US" sz="2800" dirty="0">
                <a:solidFill>
                  <a:srgbClr val="FF0000"/>
                </a:solidFill>
              </a:rPr>
              <a:t>往壞的方面想</a:t>
            </a:r>
            <a:r>
              <a:rPr lang="zh-TW" altLang="en-US" sz="2800" dirty="0"/>
              <a:t>，他們提供的多是些不相干或不好用的材料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5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95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957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957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957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957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95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0595" name="Rectangle 3"/>
          <p:cNvSpPr>
            <a:spLocks noGrp="1" noChangeArrowheads="1"/>
          </p:cNvSpPr>
          <p:nvPr>
            <p:ph type="body" idx="1"/>
          </p:nvPr>
        </p:nvSpPr>
        <p:spPr>
          <a:xfrm>
            <a:off x="539552" y="548680"/>
            <a:ext cx="8496944" cy="5688632"/>
          </a:xfrm>
        </p:spPr>
        <p:txBody>
          <a:bodyPr/>
          <a:lstStyle/>
          <a:p>
            <a:pPr marL="0" indent="0">
              <a:lnSpc>
                <a:spcPts val="3600"/>
              </a:lnSpc>
              <a:spcBef>
                <a:spcPts val="600"/>
              </a:spcBef>
              <a:spcAft>
                <a:spcPts val="600"/>
              </a:spcAft>
              <a:buNone/>
            </a:pPr>
            <a:r>
              <a:rPr lang="zh-TW" altLang="en-US" dirty="0"/>
              <a:t>理論工具箱</a:t>
            </a:r>
          </a:p>
          <a:p>
            <a:pPr marL="0" indent="0">
              <a:lnSpc>
                <a:spcPts val="3600"/>
              </a:lnSpc>
              <a:spcBef>
                <a:spcPts val="600"/>
              </a:spcBef>
              <a:spcAft>
                <a:spcPts val="600"/>
              </a:spcAft>
              <a:buNone/>
            </a:pPr>
            <a:r>
              <a:rPr lang="zh-TW" altLang="en-US" sz="2800" dirty="0"/>
              <a:t>「一件不好用的工具在手，</a:t>
            </a:r>
            <a:r>
              <a:rPr lang="zh-TW" altLang="en-US" sz="2800" dirty="0">
                <a:solidFill>
                  <a:srgbClr val="FF0000"/>
                </a:solidFill>
              </a:rPr>
              <a:t>總比沒有工具好 </a:t>
            </a:r>
            <a:r>
              <a:rPr lang="zh-TW" altLang="en-US" sz="2800" dirty="0"/>
              <a:t>」</a:t>
            </a:r>
            <a:r>
              <a:rPr lang="en-US" altLang="zh-TW" sz="2800" dirty="0"/>
              <a:t>(Tilly)</a:t>
            </a:r>
          </a:p>
          <a:p>
            <a:pPr marL="0" indent="0">
              <a:lnSpc>
                <a:spcPts val="3600"/>
              </a:lnSpc>
              <a:spcBef>
                <a:spcPts val="600"/>
              </a:spcBef>
              <a:spcAft>
                <a:spcPts val="600"/>
              </a:spcAft>
              <a:buNone/>
            </a:pPr>
            <a:r>
              <a:rPr lang="zh-TW" altLang="en-US" sz="2800" dirty="0"/>
              <a:t>社會科學理論工具的倉庫</a:t>
            </a:r>
          </a:p>
          <a:p>
            <a:pPr marL="400050" lvl="1" indent="0">
              <a:lnSpc>
                <a:spcPts val="3600"/>
              </a:lnSpc>
              <a:spcBef>
                <a:spcPts val="600"/>
              </a:spcBef>
              <a:spcAft>
                <a:spcPts val="600"/>
              </a:spcAft>
              <a:buNone/>
            </a:pPr>
            <a:r>
              <a:rPr lang="zh-TW" altLang="en-US" dirty="0"/>
              <a:t>只能用「</a:t>
            </a:r>
            <a:r>
              <a:rPr lang="zh-TW" altLang="en-US" dirty="0">
                <a:solidFill>
                  <a:srgbClr val="FF0000"/>
                </a:solidFill>
              </a:rPr>
              <a:t>正字標記</a:t>
            </a:r>
            <a:r>
              <a:rPr lang="zh-TW" altLang="en-US" dirty="0"/>
              <a:t>」的社會學理論工具？</a:t>
            </a:r>
          </a:p>
          <a:p>
            <a:pPr marL="400050" lvl="1" indent="0">
              <a:lnSpc>
                <a:spcPts val="3600"/>
              </a:lnSpc>
              <a:spcBef>
                <a:spcPts val="600"/>
              </a:spcBef>
              <a:spcAft>
                <a:spcPts val="600"/>
              </a:spcAft>
              <a:buNone/>
            </a:pPr>
            <a:r>
              <a:rPr lang="zh-TW" altLang="en-US" dirty="0"/>
              <a:t>還是自己發明的工具比較好？</a:t>
            </a:r>
            <a:endParaRPr lang="en-US" altLang="zh-TW" dirty="0"/>
          </a:p>
          <a:p>
            <a:pPr marL="400050" lvl="1" indent="0">
              <a:lnSpc>
                <a:spcPts val="3600"/>
              </a:lnSpc>
              <a:spcBef>
                <a:spcPts val="600"/>
              </a:spcBef>
              <a:spcAft>
                <a:spcPts val="600"/>
              </a:spcAft>
              <a:buNone/>
            </a:pPr>
            <a:r>
              <a:rPr lang="zh-TW" altLang="en-US" dirty="0"/>
              <a:t>難不成要無中生有？</a:t>
            </a:r>
          </a:p>
          <a:p>
            <a:pPr marL="0" indent="0">
              <a:lnSpc>
                <a:spcPts val="3600"/>
              </a:lnSpc>
              <a:spcBef>
                <a:spcPts val="600"/>
              </a:spcBef>
              <a:spcAft>
                <a:spcPts val="600"/>
              </a:spcAft>
              <a:buNone/>
            </a:pPr>
            <a:r>
              <a:rPr lang="zh-TW" altLang="en-US" sz="2800" dirty="0">
                <a:solidFill>
                  <a:srgbClr val="FF0000"/>
                </a:solidFill>
              </a:rPr>
              <a:t>木匠與建築師</a:t>
            </a:r>
          </a:p>
          <a:p>
            <a:pPr>
              <a:lnSpc>
                <a:spcPts val="3200"/>
              </a:lnSpc>
              <a:spcBef>
                <a:spcPts val="0"/>
              </a:spcBef>
              <a:spcAft>
                <a:spcPts val="600"/>
              </a:spcAft>
              <a:buFontTx/>
              <a:buNone/>
            </a:pPr>
            <a:r>
              <a:rPr lang="en-US" altLang="zh-TW" dirty="0"/>
              <a:t>	</a:t>
            </a:r>
            <a:r>
              <a:rPr lang="zh-TW" altLang="en-US" sz="2800" dirty="0"/>
              <a:t>建構理論一如木匠做工，</a:t>
            </a:r>
            <a:r>
              <a:rPr lang="zh-TW" altLang="en-US" sz="2800" dirty="0">
                <a:solidFill>
                  <a:srgbClr val="FF0000"/>
                </a:solidFill>
              </a:rPr>
              <a:t>邊做邊調尺規墨斗</a:t>
            </a:r>
            <a:r>
              <a:rPr lang="zh-TW" altLang="en-US" sz="2800" dirty="0"/>
              <a:t>，而不是如建築師，</a:t>
            </a:r>
            <a:r>
              <a:rPr lang="zh-TW" altLang="en-US" sz="2800" dirty="0">
                <a:solidFill>
                  <a:srgbClr val="FF0000"/>
                </a:solidFill>
              </a:rPr>
              <a:t>先設計好再按圖施工 </a:t>
            </a:r>
            <a:r>
              <a:rPr lang="en-US" altLang="zh-TW" sz="2800" dirty="0"/>
              <a:t>(Stinchcombe)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59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59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059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059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059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059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059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31075" name="Rectangle 3"/>
          <p:cNvSpPr>
            <a:spLocks noGrp="1" noChangeArrowheads="1"/>
          </p:cNvSpPr>
          <p:nvPr>
            <p:ph type="body" idx="1"/>
          </p:nvPr>
        </p:nvSpPr>
        <p:spPr>
          <a:xfrm>
            <a:off x="539552" y="620688"/>
            <a:ext cx="8568952" cy="5616624"/>
          </a:xfrm>
        </p:spPr>
        <p:txBody>
          <a:bodyPr/>
          <a:lstStyle/>
          <a:p>
            <a:pPr marL="0" indent="0" eaLnBrk="1" hangingPunct="1">
              <a:lnSpc>
                <a:spcPts val="3200"/>
              </a:lnSpc>
              <a:spcBef>
                <a:spcPts val="600"/>
              </a:spcBef>
              <a:spcAft>
                <a:spcPts val="600"/>
              </a:spcAft>
              <a:buNone/>
            </a:pPr>
            <a:r>
              <a:rPr lang="en-US" altLang="zh-TW" sz="2400" dirty="0">
                <a:latin typeface="Times New Roman" panose="02020603050405020304" pitchFamily="18" charset="0"/>
                <a:ea typeface="標楷體" pitchFamily="65" charset="-120"/>
                <a:cs typeface="Times New Roman" panose="02020603050405020304" pitchFamily="18" charset="0"/>
              </a:rPr>
              <a:t>Tocqueville</a:t>
            </a:r>
            <a:r>
              <a:rPr lang="zh-TW" altLang="en-US" sz="2400" dirty="0">
                <a:latin typeface="Times New Roman" panose="02020603050405020304" pitchFamily="18" charset="0"/>
                <a:ea typeface="標楷體" pitchFamily="65" charset="-120"/>
                <a:cs typeface="Times New Roman" panose="02020603050405020304" pitchFamily="18" charset="0"/>
              </a:rPr>
              <a:t> </a:t>
            </a:r>
            <a:r>
              <a:rPr lang="zh-TW" altLang="en-US" sz="2400" dirty="0">
                <a:latin typeface="新細明體" panose="02020500000000000000" pitchFamily="18" charset="-120"/>
                <a:ea typeface="新細明體" panose="02020500000000000000" pitchFamily="18" charset="-120"/>
                <a:cs typeface="Times New Roman" panose="02020603050405020304" pitchFamily="18" charset="0"/>
              </a:rPr>
              <a:t>說：</a:t>
            </a:r>
          </a:p>
          <a:p>
            <a:pPr marL="0" indent="0" eaLnBrk="1" hangingPunct="1">
              <a:lnSpc>
                <a:spcPts val="3200"/>
              </a:lnSpc>
              <a:spcBef>
                <a:spcPts val="600"/>
              </a:spcBef>
              <a:spcAft>
                <a:spcPts val="600"/>
              </a:spcAft>
              <a:buNone/>
            </a:pPr>
            <a:r>
              <a:rPr lang="zh-TW" altLang="en-US" sz="2400" dirty="0">
                <a:latin typeface="Times New Roman" panose="02020603050405020304" pitchFamily="18" charset="0"/>
                <a:ea typeface="標楷體" pitchFamily="65" charset="-120"/>
                <a:cs typeface="Times New Roman" panose="02020603050405020304" pitchFamily="18" charset="0"/>
              </a:rPr>
              <a:t>對我而言，那種</a:t>
            </a:r>
            <a:r>
              <a:rPr lang="zh-TW" altLang="en-US" sz="2400" dirty="0">
                <a:solidFill>
                  <a:srgbClr val="FF0000"/>
                </a:solidFill>
                <a:latin typeface="Times New Roman" panose="02020603050405020304" pitchFamily="18" charset="0"/>
                <a:ea typeface="標楷體" pitchFamily="65" charset="-120"/>
                <a:cs typeface="Times New Roman" panose="02020603050405020304" pitchFamily="18" charset="0"/>
              </a:rPr>
              <a:t>絕對的理論體系</a:t>
            </a:r>
            <a:r>
              <a:rPr lang="zh-TW" altLang="en-US" sz="2400" dirty="0">
                <a:latin typeface="Times New Roman" panose="02020603050405020304" pitchFamily="18" charset="0"/>
                <a:ea typeface="標楷體" pitchFamily="65" charset="-120"/>
                <a:cs typeface="Times New Roman" panose="02020603050405020304" pitchFamily="18" charset="0"/>
              </a:rPr>
              <a:t>令人憎惡，它讓歷史事件只能依附於命運鎖鍊所連結起來的偉大首要原因，而成功的</a:t>
            </a:r>
            <a:r>
              <a:rPr lang="zh-TW" altLang="en-US" sz="2400" dirty="0">
                <a:solidFill>
                  <a:srgbClr val="FF0000"/>
                </a:solidFill>
                <a:latin typeface="Times New Roman" panose="02020603050405020304" pitchFamily="18" charset="0"/>
                <a:ea typeface="標楷體" pitchFamily="65" charset="-120"/>
                <a:cs typeface="Times New Roman" panose="02020603050405020304" pitchFamily="18" charset="0"/>
              </a:rPr>
              <a:t>將人從人類的歷史裡逐出</a:t>
            </a:r>
            <a:r>
              <a:rPr lang="zh-TW" altLang="en-US" sz="2400" dirty="0">
                <a:latin typeface="Times New Roman" panose="02020603050405020304" pitchFamily="18" charset="0"/>
                <a:ea typeface="標楷體" pitchFamily="65" charset="-120"/>
                <a:cs typeface="Times New Roman" panose="02020603050405020304" pitchFamily="18" charset="0"/>
              </a:rPr>
              <a:t>。</a:t>
            </a:r>
            <a:r>
              <a:rPr lang="en-US" altLang="zh-TW" sz="2400" dirty="0">
                <a:latin typeface="Times New Roman" panose="02020603050405020304" pitchFamily="18" charset="0"/>
                <a:ea typeface="標楷體" pitchFamily="65" charset="-120"/>
                <a:cs typeface="Times New Roman" panose="02020603050405020304" pitchFamily="18" charset="0"/>
              </a:rPr>
              <a:t>……</a:t>
            </a:r>
            <a:r>
              <a:rPr lang="zh-TW" altLang="en-US" sz="2400" dirty="0">
                <a:latin typeface="Times New Roman" panose="02020603050405020304" pitchFamily="18" charset="0"/>
                <a:ea typeface="標楷體" pitchFamily="65" charset="-120"/>
                <a:cs typeface="Times New Roman" panose="02020603050405020304" pitchFamily="18" charset="0"/>
              </a:rPr>
              <a:t>不要理那些發明燦爛輝煌的理論來掩飾自己的空泛與取巧的作者，我相信許多重要的歷史事件只能用</a:t>
            </a:r>
            <a:r>
              <a:rPr lang="zh-TW" altLang="en-US" sz="2400" dirty="0">
                <a:solidFill>
                  <a:srgbClr val="FF0000"/>
                </a:solidFill>
                <a:latin typeface="Times New Roman" panose="02020603050405020304" pitchFamily="18" charset="0"/>
                <a:ea typeface="標楷體" pitchFamily="65" charset="-120"/>
                <a:cs typeface="Times New Roman" panose="02020603050405020304" pitchFamily="18" charset="0"/>
              </a:rPr>
              <a:t>意外</a:t>
            </a:r>
            <a:r>
              <a:rPr lang="zh-TW" altLang="en-US" sz="2400" dirty="0">
                <a:latin typeface="Times New Roman" panose="02020603050405020304" pitchFamily="18" charset="0"/>
                <a:ea typeface="標楷體" pitchFamily="65" charset="-120"/>
                <a:cs typeface="Times New Roman" panose="02020603050405020304" pitchFamily="18" charset="0"/>
              </a:rPr>
              <a:t>的情況來說明，還有很多根本就</a:t>
            </a:r>
            <a:r>
              <a:rPr lang="zh-TW" altLang="en-US" sz="2400" dirty="0">
                <a:solidFill>
                  <a:srgbClr val="FF0000"/>
                </a:solidFill>
                <a:latin typeface="Times New Roman" panose="02020603050405020304" pitchFamily="18" charset="0"/>
                <a:ea typeface="標楷體" pitchFamily="65" charset="-120"/>
                <a:cs typeface="Times New Roman" panose="02020603050405020304" pitchFamily="18" charset="0"/>
              </a:rPr>
              <a:t>無從解釋</a:t>
            </a:r>
            <a:r>
              <a:rPr lang="zh-TW" altLang="en-US" sz="2400" dirty="0">
                <a:latin typeface="Times New Roman" panose="02020603050405020304" pitchFamily="18" charset="0"/>
                <a:ea typeface="標楷體" pitchFamily="65" charset="-120"/>
                <a:cs typeface="Times New Roman" panose="02020603050405020304" pitchFamily="18" charset="0"/>
              </a:rPr>
              <a:t>。</a:t>
            </a:r>
            <a:endParaRPr lang="en-US" altLang="zh-TW" sz="2400" dirty="0">
              <a:latin typeface="Times New Roman" panose="02020603050405020304" pitchFamily="18" charset="0"/>
              <a:ea typeface="標楷體" pitchFamily="65" charset="-120"/>
              <a:cs typeface="Times New Roman" panose="02020603050405020304" pitchFamily="18" charset="0"/>
            </a:endParaRPr>
          </a:p>
          <a:p>
            <a:pPr marL="0" indent="0" eaLnBrk="1" hangingPunct="1">
              <a:lnSpc>
                <a:spcPts val="3200"/>
              </a:lnSpc>
              <a:spcBef>
                <a:spcPts val="600"/>
              </a:spcBef>
              <a:spcAft>
                <a:spcPts val="600"/>
              </a:spcAft>
              <a:buNone/>
            </a:pPr>
            <a:r>
              <a:rPr lang="en-US" altLang="zh-TW" sz="2400" dirty="0">
                <a:latin typeface="Times New Roman" panose="02020603050405020304" pitchFamily="18" charset="0"/>
                <a:ea typeface="標楷體" pitchFamily="65" charset="-120"/>
                <a:cs typeface="Times New Roman" panose="02020603050405020304" pitchFamily="18" charset="0"/>
              </a:rPr>
              <a:t>Tocqueville</a:t>
            </a:r>
            <a:r>
              <a:rPr lang="zh-TW" altLang="en-US" sz="2400" dirty="0">
                <a:latin typeface="Times New Roman" panose="02020603050405020304" pitchFamily="18" charset="0"/>
                <a:ea typeface="標楷體" pitchFamily="65" charset="-120"/>
                <a:cs typeface="Times New Roman" panose="02020603050405020304" pitchFamily="18" charset="0"/>
              </a:rPr>
              <a:t> </a:t>
            </a:r>
            <a:r>
              <a:rPr lang="zh-TW" altLang="en-US" sz="2400" dirty="0">
                <a:latin typeface="新細明體" panose="02020500000000000000" pitchFamily="18" charset="-120"/>
                <a:ea typeface="新細明體" panose="02020500000000000000" pitchFamily="18" charset="-120"/>
                <a:cs typeface="Times New Roman" panose="02020603050405020304" pitchFamily="18" charset="0"/>
              </a:rPr>
              <a:t>接著又說：</a:t>
            </a:r>
          </a:p>
          <a:p>
            <a:pPr marL="0" indent="0" eaLnBrk="1" hangingPunct="1">
              <a:lnSpc>
                <a:spcPts val="3200"/>
              </a:lnSpc>
              <a:spcBef>
                <a:spcPts val="600"/>
              </a:spcBef>
              <a:spcAft>
                <a:spcPts val="600"/>
              </a:spcAft>
              <a:buNone/>
            </a:pPr>
            <a:r>
              <a:rPr lang="zh-TW" altLang="en-US" sz="2400" dirty="0">
                <a:latin typeface="Times New Roman" panose="02020603050405020304" pitchFamily="18" charset="0"/>
                <a:ea typeface="標楷體" pitchFamily="65" charset="-120"/>
                <a:cs typeface="Times New Roman" panose="02020603050405020304" pitchFamily="18" charset="0"/>
              </a:rPr>
              <a:t>如果</a:t>
            </a:r>
            <a:r>
              <a:rPr lang="zh-TW" altLang="en-US" sz="2400" dirty="0">
                <a:solidFill>
                  <a:srgbClr val="FF0000"/>
                </a:solidFill>
                <a:latin typeface="Times New Roman" panose="02020603050405020304" pitchFamily="18" charset="0"/>
                <a:ea typeface="標楷體" pitchFamily="65" charset="-120"/>
                <a:cs typeface="Times New Roman" panose="02020603050405020304" pitchFamily="18" charset="0"/>
              </a:rPr>
              <a:t>沒有事先準備好的話，機會不可能產生任何作用</a:t>
            </a:r>
            <a:r>
              <a:rPr lang="zh-TW" altLang="en-US" sz="2400" dirty="0">
                <a:latin typeface="Times New Roman" panose="02020603050405020304" pitchFamily="18" charset="0"/>
                <a:ea typeface="標楷體" pitchFamily="65" charset="-120"/>
                <a:cs typeface="Times New Roman" panose="02020603050405020304" pitchFamily="18" charset="0"/>
              </a:rPr>
              <a:t>。先前發生的事件、制度的性質、心態的轉向以及道德情境提供了材料，讓機會施展其驚奇又震撼的即興演出。</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0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10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10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1619" name="Rectangle 3"/>
          <p:cNvSpPr>
            <a:spLocks noGrp="1" noChangeArrowheads="1"/>
          </p:cNvSpPr>
          <p:nvPr>
            <p:ph type="body" idx="1"/>
          </p:nvPr>
        </p:nvSpPr>
        <p:spPr>
          <a:xfrm>
            <a:off x="611560" y="404664"/>
            <a:ext cx="8458200" cy="6192688"/>
          </a:xfrm>
        </p:spPr>
        <p:txBody>
          <a:bodyPr/>
          <a:lstStyle/>
          <a:p>
            <a:pPr marL="0" indent="0" eaLnBrk="1" hangingPunct="1">
              <a:lnSpc>
                <a:spcPts val="3200"/>
              </a:lnSpc>
              <a:spcBef>
                <a:spcPts val="600"/>
              </a:spcBef>
              <a:spcAft>
                <a:spcPts val="600"/>
              </a:spcAft>
              <a:buNone/>
            </a:pPr>
            <a:r>
              <a:rPr lang="zh-TW" altLang="en-US" sz="2800" dirty="0"/>
              <a:t>舞台與演員的類比</a:t>
            </a:r>
          </a:p>
          <a:p>
            <a:pPr marL="400050" lvl="1" indent="0" eaLnBrk="1" hangingPunct="1">
              <a:lnSpc>
                <a:spcPts val="3200"/>
              </a:lnSpc>
              <a:spcBef>
                <a:spcPts val="600"/>
              </a:spcBef>
              <a:spcAft>
                <a:spcPts val="600"/>
              </a:spcAft>
              <a:buNone/>
            </a:pPr>
            <a:r>
              <a:rPr lang="zh-TW" altLang="en-US" sz="2400" dirty="0">
                <a:ea typeface="標楷體" pitchFamily="65" charset="-120"/>
              </a:rPr>
              <a:t>如果說歷史研究裡有什麼空隙可以讓社會學擠進來的話，大概就在這裡了：我們透過理論搭建那偉大演出的舞台。這麼做，或許減低了機會上演時的意外「驚奇」，但是卻絲毫不減其「震撼」的部分。在深刻的歷史制度內涵了然於心的情況下，人的意志、道德的勇氣、乃至絕望的掙扎，以它更震懾人心的方式展現出來，特別在這場有我們祖先、親人參與的歷史劇裡。</a:t>
            </a:r>
            <a:r>
              <a:rPr lang="zh-TW" altLang="en-US" sz="2400" dirty="0"/>
              <a:t> （</a:t>
            </a:r>
            <a:r>
              <a:rPr lang="en-US" altLang="zh-TW" sz="2400" dirty="0"/>
              <a:t>《</a:t>
            </a:r>
            <a:r>
              <a:rPr lang="zh-TW" altLang="en-US" sz="2400" dirty="0"/>
              <a:t>番頭家</a:t>
            </a:r>
            <a:r>
              <a:rPr lang="en-US" altLang="zh-TW" sz="2400" dirty="0"/>
              <a:t>》</a:t>
            </a:r>
            <a:r>
              <a:rPr lang="zh-TW" altLang="en-US" sz="2400" dirty="0"/>
              <a:t>序言）</a:t>
            </a:r>
          </a:p>
          <a:p>
            <a:pPr marL="0" indent="0" eaLnBrk="1" hangingPunct="1">
              <a:lnSpc>
                <a:spcPts val="3200"/>
              </a:lnSpc>
              <a:spcBef>
                <a:spcPts val="600"/>
              </a:spcBef>
              <a:spcAft>
                <a:spcPts val="600"/>
              </a:spcAft>
              <a:buFontTx/>
              <a:buNone/>
            </a:pPr>
            <a:r>
              <a:rPr lang="zh-TW" altLang="en-US" sz="2400" dirty="0"/>
              <a:t>機會仍要在整個情境都充分準備好的時候，才會以它「驚奇又震撼」的方式「即興」演出。</a:t>
            </a:r>
            <a:endParaRPr lang="en-US" altLang="zh-TW" sz="2400" dirty="0"/>
          </a:p>
          <a:p>
            <a:pPr marL="0" indent="0" eaLnBrk="1" hangingPunct="1">
              <a:lnSpc>
                <a:spcPts val="3200"/>
              </a:lnSpc>
              <a:spcBef>
                <a:spcPts val="600"/>
              </a:spcBef>
              <a:spcAft>
                <a:spcPts val="600"/>
              </a:spcAft>
              <a:buFontTx/>
              <a:buNone/>
            </a:pPr>
            <a:r>
              <a:rPr lang="zh-TW" altLang="en-US" sz="2400" dirty="0"/>
              <a:t>舞台與演員的</a:t>
            </a:r>
            <a:r>
              <a:rPr lang="zh-TW" altLang="en-US" sz="2400" dirty="0">
                <a:solidFill>
                  <a:srgbClr val="FF0000"/>
                </a:solidFill>
              </a:rPr>
              <a:t>兩分</a:t>
            </a:r>
            <a:r>
              <a:rPr lang="zh-TW" altLang="en-US" sz="2400" dirty="0"/>
              <a:t>類比：</a:t>
            </a:r>
            <a:r>
              <a:rPr lang="zh-TW" altLang="en-US" sz="2400" dirty="0">
                <a:solidFill>
                  <a:srgbClr val="FF0000"/>
                </a:solidFill>
              </a:rPr>
              <a:t>把行動送給歷史學者，把結構留給自己？</a:t>
            </a:r>
          </a:p>
          <a:p>
            <a:pPr marL="0" indent="0" eaLnBrk="1" hangingPunct="1">
              <a:lnSpc>
                <a:spcPts val="3200"/>
              </a:lnSpc>
              <a:spcBef>
                <a:spcPts val="600"/>
              </a:spcBef>
              <a:spcAft>
                <a:spcPts val="600"/>
              </a:spcAft>
              <a:buFontTx/>
              <a:buNone/>
            </a:pPr>
            <a:endParaRPr lang="zh-TW"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6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16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16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539552" y="476672"/>
            <a:ext cx="8568952" cy="6048672"/>
          </a:xfrm>
        </p:spPr>
        <p:txBody>
          <a:bodyPr/>
          <a:lstStyle/>
          <a:p>
            <a:pPr marL="0" indent="0" eaLnBrk="1" hangingPunct="1">
              <a:lnSpc>
                <a:spcPts val="3600"/>
              </a:lnSpc>
              <a:spcBef>
                <a:spcPts val="600"/>
              </a:spcBef>
              <a:spcAft>
                <a:spcPts val="600"/>
              </a:spcAft>
              <a:buNone/>
              <a:defRPr/>
            </a:pPr>
            <a:r>
              <a:rPr lang="zh-TW" altLang="en-US" dirty="0"/>
              <a:t>「更優越的故事」 </a:t>
            </a:r>
            <a:r>
              <a:rPr lang="en-US" altLang="zh-TW" dirty="0"/>
              <a:t>(Tilly)</a:t>
            </a:r>
            <a:r>
              <a:rPr lang="zh-TW" altLang="en-US" dirty="0"/>
              <a:t> </a:t>
            </a:r>
          </a:p>
          <a:p>
            <a:pPr marL="0" indent="0" eaLnBrk="1" hangingPunct="1">
              <a:lnSpc>
                <a:spcPts val="3600"/>
              </a:lnSpc>
              <a:spcBef>
                <a:spcPts val="600"/>
              </a:spcBef>
              <a:spcAft>
                <a:spcPts val="600"/>
              </a:spcAft>
              <a:buNone/>
              <a:defRPr/>
            </a:pPr>
            <a:r>
              <a:rPr lang="zh-TW" altLang="en-US" sz="2800" dirty="0"/>
              <a:t>「經過社會科學認證過的故事」</a:t>
            </a:r>
            <a:endParaRPr lang="en-US" altLang="zh-TW" sz="2800" dirty="0"/>
          </a:p>
          <a:p>
            <a:pPr marL="400050" lvl="1" indent="0" eaLnBrk="1" hangingPunct="1">
              <a:lnSpc>
                <a:spcPts val="3600"/>
              </a:lnSpc>
              <a:spcBef>
                <a:spcPts val="600"/>
              </a:spcBef>
              <a:spcAft>
                <a:spcPts val="600"/>
              </a:spcAft>
              <a:buNone/>
              <a:defRPr/>
            </a:pPr>
            <a:r>
              <a:rPr lang="zh-TW" altLang="zh-TW" dirty="0"/>
              <a:t>社會科學對於</a:t>
            </a:r>
            <a:r>
              <a:rPr lang="zh-TW" altLang="en-US" dirty="0"/>
              <a:t>「</a:t>
            </a:r>
            <a:r>
              <a:rPr lang="zh-TW" altLang="zh-TW" dirty="0"/>
              <a:t>非故事</a:t>
            </a:r>
            <a:r>
              <a:rPr lang="zh-TW" altLang="en-US" dirty="0"/>
              <a:t>」</a:t>
            </a:r>
            <a:r>
              <a:rPr lang="zh-TW" altLang="zh-TW" dirty="0"/>
              <a:t>過程的</a:t>
            </a:r>
            <a:r>
              <a:rPr lang="zh-TW" altLang="en-US" dirty="0"/>
              <a:t>「</a:t>
            </a:r>
            <a:r>
              <a:rPr lang="zh-TW" altLang="zh-TW" dirty="0"/>
              <a:t>解釋</a:t>
            </a:r>
            <a:r>
              <a:rPr lang="zh-TW" altLang="en-US" dirty="0"/>
              <a:t>」</a:t>
            </a:r>
            <a:r>
              <a:rPr lang="zh-TW" altLang="zh-TW" dirty="0"/>
              <a:t>有助於形成一個「</a:t>
            </a:r>
            <a:r>
              <a:rPr lang="zh-TW" altLang="zh-TW" dirty="0">
                <a:solidFill>
                  <a:srgbClr val="FF0000"/>
                </a:solidFill>
              </a:rPr>
              <a:t>更優越的故事</a:t>
            </a:r>
            <a:r>
              <a:rPr lang="zh-TW" altLang="zh-TW" dirty="0"/>
              <a:t>」</a:t>
            </a:r>
            <a:r>
              <a:rPr lang="zh-TW" altLang="en-US" dirty="0"/>
              <a:t>。</a:t>
            </a:r>
            <a:endParaRPr lang="en-US" altLang="zh-TW" dirty="0"/>
          </a:p>
          <a:p>
            <a:pPr marL="0" indent="0" eaLnBrk="1" hangingPunct="1">
              <a:lnSpc>
                <a:spcPts val="3600"/>
              </a:lnSpc>
              <a:spcBef>
                <a:spcPts val="600"/>
              </a:spcBef>
              <a:spcAft>
                <a:spcPts val="600"/>
              </a:spcAft>
              <a:buNone/>
              <a:defRPr/>
            </a:pPr>
            <a:r>
              <a:rPr lang="zh-TW" altLang="en-US" sz="2800" dirty="0"/>
              <a:t>善盡「輔佐」職責的的社會科學家？</a:t>
            </a:r>
            <a:endParaRPr lang="en-US" altLang="zh-TW" sz="2800" dirty="0"/>
          </a:p>
          <a:p>
            <a:pPr marL="0" indent="0" eaLnBrk="1" hangingPunct="1">
              <a:lnSpc>
                <a:spcPts val="3600"/>
              </a:lnSpc>
              <a:spcBef>
                <a:spcPts val="600"/>
              </a:spcBef>
              <a:spcAft>
                <a:spcPts val="600"/>
              </a:spcAft>
              <a:buNone/>
              <a:defRPr/>
            </a:pPr>
            <a:r>
              <a:rPr lang="zh-TW" altLang="en-US" sz="2800" dirty="0"/>
              <a:t>當然不是！</a:t>
            </a:r>
            <a:endParaRPr lang="en-US" altLang="zh-TW" sz="2800" dirty="0"/>
          </a:p>
          <a:p>
            <a:pPr marL="0" indent="0" eaLnBrk="1" hangingPunct="1">
              <a:lnSpc>
                <a:spcPts val="3600"/>
              </a:lnSpc>
              <a:spcBef>
                <a:spcPts val="600"/>
              </a:spcBef>
              <a:spcAft>
                <a:spcPts val="600"/>
              </a:spcAft>
              <a:buNone/>
              <a:defRPr/>
            </a:pPr>
            <a:r>
              <a:rPr lang="zh-TW" altLang="en-US" sz="2800" dirty="0"/>
              <a:t>一種</a:t>
            </a:r>
            <a:r>
              <a:rPr lang="zh-TW" altLang="zh-TW" sz="2800" dirty="0"/>
              <a:t>以社會責任──「</a:t>
            </a:r>
            <a:r>
              <a:rPr lang="zh-TW" altLang="zh-TW" sz="2800" dirty="0">
                <a:solidFill>
                  <a:srgbClr val="FF0000"/>
                </a:solidFill>
              </a:rPr>
              <a:t>啟蒙</a:t>
            </a:r>
            <a:r>
              <a:rPr lang="zh-TW" altLang="zh-TW" sz="2800" dirty="0"/>
              <a:t>」──為志業的社會科</a:t>
            </a:r>
            <a:r>
              <a:rPr lang="zh-TW" altLang="en-US" sz="2800" dirty="0"/>
              <a:t>學家</a:t>
            </a:r>
            <a:endParaRPr lang="en-US" altLang="zh-TW" sz="2800" dirty="0"/>
          </a:p>
          <a:p>
            <a:pPr marL="0" indent="0" eaLnBrk="1" hangingPunct="1">
              <a:lnSpc>
                <a:spcPts val="3600"/>
              </a:lnSpc>
              <a:spcBef>
                <a:spcPts val="600"/>
              </a:spcBef>
              <a:spcAft>
                <a:spcPts val="600"/>
              </a:spcAft>
              <a:buNone/>
              <a:defRPr/>
            </a:pPr>
            <a:r>
              <a:rPr lang="en-US" altLang="zh-TW" sz="2800" dirty="0"/>
              <a:t>Tilly </a:t>
            </a:r>
            <a:r>
              <a:rPr lang="zh-TW" altLang="en-US" sz="2800" dirty="0"/>
              <a:t>的公眾社會學 </a:t>
            </a:r>
            <a:r>
              <a:rPr lang="en-US" altLang="zh-TW" sz="2800" dirty="0"/>
              <a:t>(public sociology)</a:t>
            </a:r>
            <a:r>
              <a:rPr lang="zh-TW" altLang="en-US" sz="2800" dirty="0"/>
              <a:t>？</a:t>
            </a:r>
            <a:endParaRPr lang="en-US" altLang="zh-TW" sz="2800" dirty="0"/>
          </a:p>
          <a:p>
            <a:pPr marL="0" indent="0" eaLnBrk="1" hangingPunct="1">
              <a:lnSpc>
                <a:spcPts val="3600"/>
              </a:lnSpc>
              <a:spcBef>
                <a:spcPts val="600"/>
              </a:spcBef>
              <a:spcAft>
                <a:spcPts val="600"/>
              </a:spcAft>
              <a:buNone/>
              <a:defRPr/>
            </a:pPr>
            <a:r>
              <a:rPr lang="en-US" altLang="zh-TW" sz="2800" dirty="0"/>
              <a:t>Tilly</a:t>
            </a:r>
            <a:r>
              <a:rPr lang="zh-TW" altLang="en-US" sz="2800" dirty="0"/>
              <a:t> 在知識方法上終究還是有所偏好：</a:t>
            </a:r>
          </a:p>
          <a:p>
            <a:pPr marL="0" indent="0" eaLnBrk="1" hangingPunct="1">
              <a:lnSpc>
                <a:spcPts val="3600"/>
              </a:lnSpc>
              <a:spcBef>
                <a:spcPts val="600"/>
              </a:spcBef>
              <a:spcAft>
                <a:spcPts val="600"/>
              </a:spcAft>
              <a:buNone/>
              <a:defRPr/>
            </a:pPr>
            <a:r>
              <a:rPr lang="zh-TW" altLang="en-US" sz="2800" dirty="0"/>
              <a:t>說故事的不是真正的、</a:t>
            </a:r>
            <a:r>
              <a:rPr lang="zh-TW" altLang="zh-TW" sz="2800" dirty="0"/>
              <a:t>以「解釋」為職志</a:t>
            </a:r>
            <a:r>
              <a:rPr lang="zh-TW" altLang="en-US" sz="2800" dirty="0"/>
              <a:t>的社會科學 </a:t>
            </a:r>
            <a:endParaRPr lang="en-US" altLang="zh-TW"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7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PT範本--三層制">
  <a:themeElements>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範本--三層制">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範本--三層制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範本--三層制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範本--三層制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範本--三層制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範本--三層制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範本--三層制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範本--三層制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範本--三層制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範本--三層制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範本--三層制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範本--三層制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6256</TotalTime>
  <Words>4557</Words>
  <Application>Microsoft Office PowerPoint</Application>
  <PresentationFormat>如螢幕大小 (4:3)</PresentationFormat>
  <Paragraphs>214</Paragraphs>
  <Slides>35</Slides>
  <Notes>0</Notes>
  <HiddenSlides>0</HiddenSlides>
  <MMClips>0</MMClips>
  <ScaleCrop>false</ScaleCrop>
  <HeadingPairs>
    <vt:vector size="6" baseType="variant">
      <vt:variant>
        <vt:lpstr>使用字型</vt:lpstr>
      </vt:variant>
      <vt:variant>
        <vt:i4>4</vt:i4>
      </vt:variant>
      <vt:variant>
        <vt:lpstr>佈景主題</vt:lpstr>
      </vt:variant>
      <vt:variant>
        <vt:i4>3</vt:i4>
      </vt:variant>
      <vt:variant>
        <vt:lpstr>投影片標題</vt:lpstr>
      </vt:variant>
      <vt:variant>
        <vt:i4>35</vt:i4>
      </vt:variant>
    </vt:vector>
  </HeadingPairs>
  <TitlesOfParts>
    <vt:vector size="42" baseType="lpstr">
      <vt:lpstr>新細明體</vt:lpstr>
      <vt:lpstr>Arial</vt:lpstr>
      <vt:lpstr>Times New Roman</vt:lpstr>
      <vt:lpstr>標楷體</vt:lpstr>
      <vt:lpstr>預設簡報設計</vt:lpstr>
      <vt:lpstr>PPT範本--三層制</vt:lpstr>
      <vt:lpstr>1_預設簡報設計</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結束 敬請指正</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米糖相剋</dc:title>
  <dc:creator>r-406</dc:creator>
  <cp:lastModifiedBy>ka</cp:lastModifiedBy>
  <cp:revision>517</cp:revision>
  <cp:lastPrinted>2015-01-03T09:19:50Z</cp:lastPrinted>
  <dcterms:created xsi:type="dcterms:W3CDTF">2004-11-29T10:43:32Z</dcterms:created>
  <dcterms:modified xsi:type="dcterms:W3CDTF">2025-02-22T10:26:06Z</dcterms:modified>
</cp:coreProperties>
</file>