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notesSlides/notesSlide1.xml" ContentType="application/vnd.openxmlformats-officedocument.presentationml.notesSlide+xml"/>
  <Override PartName="/ppt/theme/themeOverride19.xml" ContentType="application/vnd.openxmlformats-officedocument.themeOverride+xml"/>
  <Override PartName="/ppt/theme/themeOverride20.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48" r:id="rId1"/>
    <p:sldMasterId id="2147483690" r:id="rId2"/>
  </p:sldMasterIdLst>
  <p:notesMasterIdLst>
    <p:notesMasterId r:id="rId121"/>
  </p:notesMasterIdLst>
  <p:sldIdLst>
    <p:sldId id="256" r:id="rId3"/>
    <p:sldId id="974" r:id="rId4"/>
    <p:sldId id="1327" r:id="rId5"/>
    <p:sldId id="1505" r:id="rId6"/>
    <p:sldId id="1673" r:id="rId7"/>
    <p:sldId id="1664" r:id="rId8"/>
    <p:sldId id="1490" r:id="rId9"/>
    <p:sldId id="1506" r:id="rId10"/>
    <p:sldId id="1507" r:id="rId11"/>
    <p:sldId id="1672" r:id="rId12"/>
    <p:sldId id="1494" r:id="rId13"/>
    <p:sldId id="1663" r:id="rId14"/>
    <p:sldId id="1508" r:id="rId15"/>
    <p:sldId id="1509" r:id="rId16"/>
    <p:sldId id="1674" r:id="rId17"/>
    <p:sldId id="1675" r:id="rId18"/>
    <p:sldId id="1515" r:id="rId19"/>
    <p:sldId id="1516" r:id="rId20"/>
    <p:sldId id="1523" r:id="rId21"/>
    <p:sldId id="1524" r:id="rId22"/>
    <p:sldId id="1591" r:id="rId23"/>
    <p:sldId id="1559" r:id="rId24"/>
    <p:sldId id="1562" r:id="rId25"/>
    <p:sldId id="1592" r:id="rId26"/>
    <p:sldId id="1587" r:id="rId27"/>
    <p:sldId id="1594" r:id="rId28"/>
    <p:sldId id="1478" r:id="rId29"/>
    <p:sldId id="1479" r:id="rId30"/>
    <p:sldId id="987" r:id="rId31"/>
    <p:sldId id="257" r:id="rId32"/>
    <p:sldId id="1595" r:id="rId33"/>
    <p:sldId id="1073" r:id="rId34"/>
    <p:sldId id="1074" r:id="rId35"/>
    <p:sldId id="1075" r:id="rId36"/>
    <p:sldId id="1076" r:id="rId37"/>
    <p:sldId id="1077" r:id="rId38"/>
    <p:sldId id="1078" r:id="rId39"/>
    <p:sldId id="1079" r:id="rId40"/>
    <p:sldId id="995" r:id="rId41"/>
    <p:sldId id="996" r:id="rId42"/>
    <p:sldId id="997" r:id="rId43"/>
    <p:sldId id="998" r:id="rId44"/>
    <p:sldId id="999" r:id="rId45"/>
    <p:sldId id="1000" r:id="rId46"/>
    <p:sldId id="1001" r:id="rId47"/>
    <p:sldId id="1002" r:id="rId48"/>
    <p:sldId id="1003" r:id="rId49"/>
    <p:sldId id="1004" r:id="rId50"/>
    <p:sldId id="1005" r:id="rId51"/>
    <p:sldId id="1006" r:id="rId52"/>
    <p:sldId id="741" r:id="rId53"/>
    <p:sldId id="1021" r:id="rId54"/>
    <p:sldId id="1092" r:id="rId55"/>
    <p:sldId id="1009" r:id="rId56"/>
    <p:sldId id="1010" r:id="rId57"/>
    <p:sldId id="1011" r:id="rId58"/>
    <p:sldId id="1012" r:id="rId59"/>
    <p:sldId id="1026" r:id="rId60"/>
    <p:sldId id="1093" r:id="rId61"/>
    <p:sldId id="1094" r:id="rId62"/>
    <p:sldId id="1022" r:id="rId63"/>
    <p:sldId id="742" r:id="rId64"/>
    <p:sldId id="1088" r:id="rId65"/>
    <p:sldId id="931" r:id="rId66"/>
    <p:sldId id="1605" r:id="rId67"/>
    <p:sldId id="1606" r:id="rId68"/>
    <p:sldId id="1607" r:id="rId69"/>
    <p:sldId id="1608" r:id="rId70"/>
    <p:sldId id="1609" r:id="rId71"/>
    <p:sldId id="1613" r:id="rId72"/>
    <p:sldId id="983" r:id="rId73"/>
    <p:sldId id="1615" r:id="rId74"/>
    <p:sldId id="1617" r:id="rId75"/>
    <p:sldId id="1618" r:id="rId76"/>
    <p:sldId id="1619" r:id="rId77"/>
    <p:sldId id="1620" r:id="rId78"/>
    <p:sldId id="1621" r:id="rId79"/>
    <p:sldId id="1622" r:id="rId80"/>
    <p:sldId id="1625" r:id="rId81"/>
    <p:sldId id="1626" r:id="rId82"/>
    <p:sldId id="1627" r:id="rId83"/>
    <p:sldId id="1628" r:id="rId84"/>
    <p:sldId id="748" r:id="rId85"/>
    <p:sldId id="749" r:id="rId86"/>
    <p:sldId id="930" r:id="rId87"/>
    <p:sldId id="1083" r:id="rId88"/>
    <p:sldId id="1032" r:id="rId89"/>
    <p:sldId id="1095" r:id="rId90"/>
    <p:sldId id="897" r:id="rId91"/>
    <p:sldId id="1037" r:id="rId92"/>
    <p:sldId id="1033" r:id="rId93"/>
    <p:sldId id="899" r:id="rId94"/>
    <p:sldId id="900" r:id="rId95"/>
    <p:sldId id="901" r:id="rId96"/>
    <p:sldId id="948" r:id="rId97"/>
    <p:sldId id="903" r:id="rId98"/>
    <p:sldId id="1036" r:id="rId99"/>
    <p:sldId id="1678" r:id="rId100"/>
    <p:sldId id="932" r:id="rId101"/>
    <p:sldId id="1052" r:id="rId102"/>
    <p:sldId id="968" r:id="rId103"/>
    <p:sldId id="1639" r:id="rId104"/>
    <p:sldId id="1097" r:id="rId105"/>
    <p:sldId id="1096" r:id="rId106"/>
    <p:sldId id="803" r:id="rId107"/>
    <p:sldId id="1085" r:id="rId108"/>
    <p:sldId id="1682" r:id="rId109"/>
    <p:sldId id="1683" r:id="rId110"/>
    <p:sldId id="1086" r:id="rId111"/>
    <p:sldId id="1098" r:id="rId112"/>
    <p:sldId id="961" r:id="rId113"/>
    <p:sldId id="960" r:id="rId114"/>
    <p:sldId id="962" r:id="rId115"/>
    <p:sldId id="1099" r:id="rId116"/>
    <p:sldId id="1681" r:id="rId117"/>
    <p:sldId id="1082" r:id="rId118"/>
    <p:sldId id="805" r:id="rId119"/>
    <p:sldId id="445" r:id="rId120"/>
  </p:sldIdLst>
  <p:sldSz cx="9144000" cy="6858000" type="screen4x3"/>
  <p:notesSz cx="6735763" cy="9866313"/>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 initials="k" lastIdx="0" clrIdx="0">
    <p:extLst>
      <p:ext uri="{19B8F6BF-5375-455C-9EA6-DF929625EA0E}">
        <p15:presenceInfo xmlns:p15="http://schemas.microsoft.com/office/powerpoint/2012/main" userId="S-1-5-21-682003330-926492609-1177238915-11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9900FF"/>
    <a:srgbClr val="CC3300"/>
    <a:srgbClr val="D9FFFC"/>
    <a:srgbClr val="CC0000"/>
    <a:srgbClr val="FFFFFF"/>
    <a:srgbClr val="FDACA1"/>
    <a:srgbClr val="E6E6E6"/>
    <a:srgbClr val="660066"/>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9" autoAdjust="0"/>
    <p:restoredTop sz="95388" autoAdjust="0"/>
  </p:normalViewPr>
  <p:slideViewPr>
    <p:cSldViewPr>
      <p:cViewPr varScale="1">
        <p:scale>
          <a:sx n="122" d="100"/>
          <a:sy n="122" d="100"/>
        </p:scale>
        <p:origin x="1215"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19565" cy="493789"/>
          </a:xfrm>
          <a:prstGeom prst="rect">
            <a:avLst/>
          </a:prstGeom>
        </p:spPr>
        <p:txBody>
          <a:bodyPr vert="horz" lIns="90754" tIns="45377" rIns="90754" bIns="45377" rtlCol="0"/>
          <a:lstStyle>
            <a:lvl1pPr algn="l">
              <a:defRPr sz="1200"/>
            </a:lvl1pPr>
          </a:lstStyle>
          <a:p>
            <a:endParaRPr lang="zh-TW" altLang="en-US"/>
          </a:p>
        </p:txBody>
      </p:sp>
      <p:sp>
        <p:nvSpPr>
          <p:cNvPr id="3" name="日期版面配置區 2"/>
          <p:cNvSpPr>
            <a:spLocks noGrp="1"/>
          </p:cNvSpPr>
          <p:nvPr>
            <p:ph type="dt" idx="1"/>
          </p:nvPr>
        </p:nvSpPr>
        <p:spPr>
          <a:xfrm>
            <a:off x="3814626" y="0"/>
            <a:ext cx="2919565" cy="493789"/>
          </a:xfrm>
          <a:prstGeom prst="rect">
            <a:avLst/>
          </a:prstGeom>
        </p:spPr>
        <p:txBody>
          <a:bodyPr vert="horz" lIns="90754" tIns="45377" rIns="90754" bIns="45377" rtlCol="0"/>
          <a:lstStyle>
            <a:lvl1pPr algn="r">
              <a:defRPr sz="1200"/>
            </a:lvl1pPr>
          </a:lstStyle>
          <a:p>
            <a:fld id="{B9E6EAD5-BDCE-47CF-B55C-8DF114AB0720}" type="datetimeFigureOut">
              <a:rPr lang="zh-TW" altLang="en-US" smtClean="0"/>
              <a:t>2025/10/7</a:t>
            </a:fld>
            <a:endParaRPr lang="zh-TW" altLang="en-US"/>
          </a:p>
        </p:txBody>
      </p:sp>
      <p:sp>
        <p:nvSpPr>
          <p:cNvPr id="4" name="投影片圖像版面配置區 3"/>
          <p:cNvSpPr>
            <a:spLocks noGrp="1" noRot="1" noChangeAspect="1"/>
          </p:cNvSpPr>
          <p:nvPr>
            <p:ph type="sldImg" idx="2"/>
          </p:nvPr>
        </p:nvSpPr>
        <p:spPr>
          <a:xfrm>
            <a:off x="903288" y="739775"/>
            <a:ext cx="4929187" cy="3698875"/>
          </a:xfrm>
          <a:prstGeom prst="rect">
            <a:avLst/>
          </a:prstGeom>
          <a:noFill/>
          <a:ln w="12700">
            <a:solidFill>
              <a:prstClr val="black"/>
            </a:solidFill>
          </a:ln>
        </p:spPr>
        <p:txBody>
          <a:bodyPr vert="horz" lIns="90754" tIns="45377" rIns="90754" bIns="45377" rtlCol="0" anchor="ctr"/>
          <a:lstStyle/>
          <a:p>
            <a:endParaRPr lang="zh-TW" altLang="en-US"/>
          </a:p>
        </p:txBody>
      </p:sp>
      <p:sp>
        <p:nvSpPr>
          <p:cNvPr id="5" name="備忘稿版面配置區 4"/>
          <p:cNvSpPr>
            <a:spLocks noGrp="1"/>
          </p:cNvSpPr>
          <p:nvPr>
            <p:ph type="body" sz="quarter" idx="3"/>
          </p:nvPr>
        </p:nvSpPr>
        <p:spPr>
          <a:xfrm>
            <a:off x="673262" y="4687052"/>
            <a:ext cx="5389240" cy="4439368"/>
          </a:xfrm>
          <a:prstGeom prst="rect">
            <a:avLst/>
          </a:prstGeom>
        </p:spPr>
        <p:txBody>
          <a:bodyPr vert="horz" lIns="90754" tIns="45377" rIns="90754" bIns="45377"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370947"/>
            <a:ext cx="2919565" cy="493789"/>
          </a:xfrm>
          <a:prstGeom prst="rect">
            <a:avLst/>
          </a:prstGeom>
        </p:spPr>
        <p:txBody>
          <a:bodyPr vert="horz" lIns="90754" tIns="45377" rIns="90754" bIns="45377"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14626" y="9370947"/>
            <a:ext cx="2919565" cy="493789"/>
          </a:xfrm>
          <a:prstGeom prst="rect">
            <a:avLst/>
          </a:prstGeom>
        </p:spPr>
        <p:txBody>
          <a:bodyPr vert="horz" lIns="90754" tIns="45377" rIns="90754" bIns="45377" rtlCol="0" anchor="b"/>
          <a:lstStyle>
            <a:lvl1pPr algn="r">
              <a:defRPr sz="1200"/>
            </a:lvl1pPr>
          </a:lstStyle>
          <a:p>
            <a:fld id="{B645DAAC-35ED-44C3-8069-D93D22461AD2}" type="slidenum">
              <a:rPr lang="zh-TW" altLang="en-US" smtClean="0"/>
              <a:t>‹#›</a:t>
            </a:fld>
            <a:endParaRPr lang="zh-TW" altLang="en-US"/>
          </a:p>
        </p:txBody>
      </p:sp>
    </p:spTree>
    <p:extLst>
      <p:ext uri="{BB962C8B-B14F-4D97-AF65-F5344CB8AC3E}">
        <p14:creationId xmlns:p14="http://schemas.microsoft.com/office/powerpoint/2010/main" val="276998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45DAAC-35ED-44C3-8069-D93D22461AD2}" type="slidenum">
              <a:rPr kumimoji="1" lang="zh-TW" altLang="en-US" sz="1200" b="0" i="0" u="none" strike="noStrike" kern="1200" cap="none" spc="0" normalizeH="0" baseline="0" noProof="0" smtClean="0">
                <a:ln>
                  <a:noFill/>
                </a:ln>
                <a:solidFill>
                  <a:prstClr val="black"/>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1" lang="zh-TW" altLang="en-US" sz="1200" b="0" i="0" u="none" strike="noStrike" kern="1200" cap="none" spc="0" normalizeH="0" baseline="0" noProof="0">
              <a:ln>
                <a:noFill/>
              </a:ln>
              <a:solidFill>
                <a:prstClr val="black"/>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2885025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45DAAC-35ED-44C3-8069-D93D22461AD2}" type="slidenum">
              <a:rPr kumimoji="1" lang="zh-TW" altLang="en-US" sz="1200" b="0" i="0" u="none" strike="noStrike" kern="1200" cap="none" spc="0" normalizeH="0" baseline="0" noProof="0" smtClean="0">
                <a:ln>
                  <a:noFill/>
                </a:ln>
                <a:solidFill>
                  <a:prstClr val="black"/>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1" lang="zh-TW" altLang="en-US" sz="1200" b="0" i="0" u="none" strike="noStrike" kern="1200" cap="none" spc="0" normalizeH="0" baseline="0" noProof="0">
              <a:ln>
                <a:noFill/>
              </a:ln>
              <a:solidFill>
                <a:prstClr val="black"/>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18934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45DAAC-35ED-44C3-8069-D93D22461AD2}" type="slidenum">
              <a:rPr kumimoji="1" lang="zh-TW" altLang="en-US" sz="1200" b="0" i="0" u="none" strike="noStrike" kern="1200" cap="none" spc="0" normalizeH="0" baseline="0" noProof="0" smtClean="0">
                <a:ln>
                  <a:noFill/>
                </a:ln>
                <a:solidFill>
                  <a:prstClr val="black"/>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1" lang="zh-TW" altLang="en-US" sz="1200" b="0" i="0" u="none" strike="noStrike" kern="1200" cap="none" spc="0" normalizeH="0" baseline="0" noProof="0">
              <a:ln>
                <a:noFill/>
              </a:ln>
              <a:solidFill>
                <a:prstClr val="black"/>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4273827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07C1B60-8764-4C9A-982B-3DE378A1799E}" type="slidenum">
              <a:rPr lang="en-US" altLang="zh-TW"/>
              <a:pPr>
                <a:defRPr/>
              </a:pPr>
              <a:t>‹#›</a:t>
            </a:fld>
            <a:endParaRPr lang="en-US" altLang="zh-TW"/>
          </a:p>
        </p:txBody>
      </p:sp>
    </p:spTree>
    <p:extLst>
      <p:ext uri="{BB962C8B-B14F-4D97-AF65-F5344CB8AC3E}">
        <p14:creationId xmlns:p14="http://schemas.microsoft.com/office/powerpoint/2010/main" val="792707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6A55B74-98B1-4950-97D2-759BA6BD4A95}" type="slidenum">
              <a:rPr lang="en-US" altLang="zh-TW"/>
              <a:pPr>
                <a:defRPr/>
              </a:pPr>
              <a:t>‹#›</a:t>
            </a:fld>
            <a:endParaRPr lang="en-US" altLang="zh-TW"/>
          </a:p>
        </p:txBody>
      </p:sp>
    </p:spTree>
    <p:extLst>
      <p:ext uri="{BB962C8B-B14F-4D97-AF65-F5344CB8AC3E}">
        <p14:creationId xmlns:p14="http://schemas.microsoft.com/office/powerpoint/2010/main" val="3031306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C9192985-6FAC-4E5D-BD3E-1E7D03A6CF35}" type="slidenum">
              <a:rPr lang="en-US" altLang="zh-TW"/>
              <a:pPr>
                <a:defRPr/>
              </a:pPr>
              <a:t>‹#›</a:t>
            </a:fld>
            <a:endParaRPr lang="en-US" altLang="zh-TW"/>
          </a:p>
        </p:txBody>
      </p:sp>
    </p:spTree>
    <p:extLst>
      <p:ext uri="{BB962C8B-B14F-4D97-AF65-F5344CB8AC3E}">
        <p14:creationId xmlns:p14="http://schemas.microsoft.com/office/powerpoint/2010/main" val="3782072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7B215DE0-CE3B-4B6C-8C60-E2A8CFB88F69}" type="slidenum">
              <a:rPr lang="en-US" altLang="zh-TW"/>
              <a:pPr>
                <a:defRPr/>
              </a:pPr>
              <a:t>‹#›</a:t>
            </a:fld>
            <a:endParaRPr lang="en-US" altLang="zh-TW"/>
          </a:p>
        </p:txBody>
      </p:sp>
    </p:spTree>
    <p:extLst>
      <p:ext uri="{BB962C8B-B14F-4D97-AF65-F5344CB8AC3E}">
        <p14:creationId xmlns:p14="http://schemas.microsoft.com/office/powerpoint/2010/main" val="753368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588187D-CDA0-410D-B645-F0F3B11267DF}" type="slidenum">
              <a:rPr lang="en-US" altLang="zh-TW"/>
              <a:pPr>
                <a:defRPr/>
              </a:pPr>
              <a:t>‹#›</a:t>
            </a:fld>
            <a:endParaRPr lang="en-US" altLang="zh-TW"/>
          </a:p>
        </p:txBody>
      </p:sp>
    </p:spTree>
    <p:extLst>
      <p:ext uri="{BB962C8B-B14F-4D97-AF65-F5344CB8AC3E}">
        <p14:creationId xmlns:p14="http://schemas.microsoft.com/office/powerpoint/2010/main" val="4261998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648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D954DEFA-2109-4BE7-BB36-9C7E5FAA7184}" type="slidenum">
              <a:rPr lang="en-US" altLang="zh-TW"/>
              <a:pPr>
                <a:defRPr/>
              </a:pPr>
              <a:t>‹#›</a:t>
            </a:fld>
            <a:endParaRPr lang="en-US" altLang="zh-TW"/>
          </a:p>
        </p:txBody>
      </p:sp>
    </p:spTree>
    <p:extLst>
      <p:ext uri="{BB962C8B-B14F-4D97-AF65-F5344CB8AC3E}">
        <p14:creationId xmlns:p14="http://schemas.microsoft.com/office/powerpoint/2010/main" val="4203146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188828E-69B2-4CAF-9575-4AA205D94D7F}"/>
              </a:ext>
            </a:extLst>
          </p:cNvPr>
          <p:cNvSpPr>
            <a:spLocks noGrp="1"/>
          </p:cNvSpPr>
          <p:nvPr>
            <p:ph type="ctrTitle"/>
          </p:nvPr>
        </p:nvSpPr>
        <p:spPr>
          <a:xfrm>
            <a:off x="1143000" y="1122363"/>
            <a:ext cx="6858000" cy="2387600"/>
          </a:xfrm>
        </p:spPr>
        <p:txBody>
          <a:bodyPr anchor="b"/>
          <a:lstStyle>
            <a:lvl1pPr algn="ctr">
              <a:defRPr sz="4500"/>
            </a:lvl1pPr>
          </a:lstStyle>
          <a:p>
            <a:r>
              <a:rPr lang="zh-TW" altLang="en-US"/>
              <a:t>按一下以編輯母片標題樣式</a:t>
            </a:r>
          </a:p>
        </p:txBody>
      </p:sp>
      <p:sp>
        <p:nvSpPr>
          <p:cNvPr id="3" name="副標題 2">
            <a:extLst>
              <a:ext uri="{FF2B5EF4-FFF2-40B4-BE49-F238E27FC236}">
                <a16:creationId xmlns:a16="http://schemas.microsoft.com/office/drawing/2014/main" id="{645C2A3F-C31D-477B-BE62-248FB2241B1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C4B5D0EB-7547-4FF4-B93C-7B2DA034E1D6}"/>
              </a:ext>
            </a:extLst>
          </p:cNvPr>
          <p:cNvSpPr>
            <a:spLocks noGrp="1"/>
          </p:cNvSpPr>
          <p:nvPr>
            <p:ph type="dt" sz="half" idx="10"/>
          </p:nvPr>
        </p:nvSpPr>
        <p:spPr/>
        <p:txBody>
          <a:bodyPr/>
          <a:lstStyle/>
          <a:p>
            <a:fld id="{C1F9A5EF-6E08-4978-AFAB-3027AA622B32}" type="datetimeFigureOut">
              <a:rPr lang="zh-TW" altLang="en-US" smtClean="0"/>
              <a:t>2025/10/7</a:t>
            </a:fld>
            <a:endParaRPr lang="zh-TW" altLang="en-US"/>
          </a:p>
        </p:txBody>
      </p:sp>
      <p:sp>
        <p:nvSpPr>
          <p:cNvPr id="5" name="頁尾版面配置區 4">
            <a:extLst>
              <a:ext uri="{FF2B5EF4-FFF2-40B4-BE49-F238E27FC236}">
                <a16:creationId xmlns:a16="http://schemas.microsoft.com/office/drawing/2014/main" id="{DD5881CA-4174-48AE-90FF-D79C34888DF6}"/>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0A1E337-426E-4BDA-9160-635AC2B389D3}"/>
              </a:ext>
            </a:extLst>
          </p:cNvPr>
          <p:cNvSpPr>
            <a:spLocks noGrp="1"/>
          </p:cNvSpPr>
          <p:nvPr>
            <p:ph type="sldNum" sz="quarter" idx="12"/>
          </p:nvPr>
        </p:nvSpPr>
        <p:spPr/>
        <p:txBody>
          <a:bodyPr/>
          <a:lstStyle/>
          <a:p>
            <a:fld id="{8326976D-1253-4C7F-B9A7-5E614B19D832}" type="slidenum">
              <a:rPr lang="zh-TW" altLang="en-US" smtClean="0"/>
              <a:t>‹#›</a:t>
            </a:fld>
            <a:endParaRPr lang="zh-TW" altLang="en-US"/>
          </a:p>
        </p:txBody>
      </p:sp>
    </p:spTree>
    <p:extLst>
      <p:ext uri="{BB962C8B-B14F-4D97-AF65-F5344CB8AC3E}">
        <p14:creationId xmlns:p14="http://schemas.microsoft.com/office/powerpoint/2010/main" val="423171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2F6DF1-F43D-468C-8A72-6A6F914AB77C}"/>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07676E4B-17CA-4CD9-9F56-57E3F30A8FF0}"/>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79971BA-5DFC-4F1E-8703-42C43BC45184}"/>
              </a:ext>
            </a:extLst>
          </p:cNvPr>
          <p:cNvSpPr>
            <a:spLocks noGrp="1"/>
          </p:cNvSpPr>
          <p:nvPr>
            <p:ph type="dt" sz="half" idx="10"/>
          </p:nvPr>
        </p:nvSpPr>
        <p:spPr/>
        <p:txBody>
          <a:bodyPr/>
          <a:lstStyle/>
          <a:p>
            <a:fld id="{C1F9A5EF-6E08-4978-AFAB-3027AA622B32}" type="datetimeFigureOut">
              <a:rPr lang="zh-TW" altLang="en-US" smtClean="0"/>
              <a:t>2025/10/7</a:t>
            </a:fld>
            <a:endParaRPr lang="zh-TW" altLang="en-US"/>
          </a:p>
        </p:txBody>
      </p:sp>
      <p:sp>
        <p:nvSpPr>
          <p:cNvPr id="5" name="頁尾版面配置區 4">
            <a:extLst>
              <a:ext uri="{FF2B5EF4-FFF2-40B4-BE49-F238E27FC236}">
                <a16:creationId xmlns:a16="http://schemas.microsoft.com/office/drawing/2014/main" id="{D68F7E5C-14F5-415E-9808-7311C238FC89}"/>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7EF7E5F-89A1-44F9-8406-D256C1F63073}"/>
              </a:ext>
            </a:extLst>
          </p:cNvPr>
          <p:cNvSpPr>
            <a:spLocks noGrp="1"/>
          </p:cNvSpPr>
          <p:nvPr>
            <p:ph type="sldNum" sz="quarter" idx="12"/>
          </p:nvPr>
        </p:nvSpPr>
        <p:spPr/>
        <p:txBody>
          <a:bodyPr/>
          <a:lstStyle/>
          <a:p>
            <a:fld id="{8326976D-1253-4C7F-B9A7-5E614B19D832}" type="slidenum">
              <a:rPr lang="zh-TW" altLang="en-US" smtClean="0"/>
              <a:t>‹#›</a:t>
            </a:fld>
            <a:endParaRPr lang="zh-TW" altLang="en-US"/>
          </a:p>
        </p:txBody>
      </p:sp>
    </p:spTree>
    <p:extLst>
      <p:ext uri="{BB962C8B-B14F-4D97-AF65-F5344CB8AC3E}">
        <p14:creationId xmlns:p14="http://schemas.microsoft.com/office/powerpoint/2010/main" val="584346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80BF8E0-9A9D-4B25-93B2-8AF11DD7A5C0}"/>
              </a:ext>
            </a:extLst>
          </p:cNvPr>
          <p:cNvSpPr>
            <a:spLocks noGrp="1"/>
          </p:cNvSpPr>
          <p:nvPr>
            <p:ph type="title"/>
          </p:nvPr>
        </p:nvSpPr>
        <p:spPr>
          <a:xfrm>
            <a:off x="623888" y="1709739"/>
            <a:ext cx="7886700" cy="2852737"/>
          </a:xfrm>
        </p:spPr>
        <p:txBody>
          <a:bodyPr anchor="b"/>
          <a:lstStyle>
            <a:lvl1pPr>
              <a:defRPr sz="45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40297A25-E66D-490B-A748-1FE9ED2F269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C24BAF6C-EF35-4377-9155-2CB64419AC13}"/>
              </a:ext>
            </a:extLst>
          </p:cNvPr>
          <p:cNvSpPr>
            <a:spLocks noGrp="1"/>
          </p:cNvSpPr>
          <p:nvPr>
            <p:ph type="dt" sz="half" idx="10"/>
          </p:nvPr>
        </p:nvSpPr>
        <p:spPr/>
        <p:txBody>
          <a:bodyPr/>
          <a:lstStyle/>
          <a:p>
            <a:fld id="{C1F9A5EF-6E08-4978-AFAB-3027AA622B32}" type="datetimeFigureOut">
              <a:rPr lang="zh-TW" altLang="en-US" smtClean="0"/>
              <a:t>2025/10/7</a:t>
            </a:fld>
            <a:endParaRPr lang="zh-TW" altLang="en-US"/>
          </a:p>
        </p:txBody>
      </p:sp>
      <p:sp>
        <p:nvSpPr>
          <p:cNvPr id="5" name="頁尾版面配置區 4">
            <a:extLst>
              <a:ext uri="{FF2B5EF4-FFF2-40B4-BE49-F238E27FC236}">
                <a16:creationId xmlns:a16="http://schemas.microsoft.com/office/drawing/2014/main" id="{2528A458-889A-413A-858E-481B4E909888}"/>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942BFBE-0501-46EA-A1E7-76E660B7A0B1}"/>
              </a:ext>
            </a:extLst>
          </p:cNvPr>
          <p:cNvSpPr>
            <a:spLocks noGrp="1"/>
          </p:cNvSpPr>
          <p:nvPr>
            <p:ph type="sldNum" sz="quarter" idx="12"/>
          </p:nvPr>
        </p:nvSpPr>
        <p:spPr/>
        <p:txBody>
          <a:bodyPr/>
          <a:lstStyle/>
          <a:p>
            <a:fld id="{8326976D-1253-4C7F-B9A7-5E614B19D832}" type="slidenum">
              <a:rPr lang="zh-TW" altLang="en-US" smtClean="0"/>
              <a:t>‹#›</a:t>
            </a:fld>
            <a:endParaRPr lang="zh-TW" altLang="en-US"/>
          </a:p>
        </p:txBody>
      </p:sp>
    </p:spTree>
    <p:extLst>
      <p:ext uri="{BB962C8B-B14F-4D97-AF65-F5344CB8AC3E}">
        <p14:creationId xmlns:p14="http://schemas.microsoft.com/office/powerpoint/2010/main" val="2252910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F26A6F2-B0E4-4A07-99E0-A13E57ABB99D}"/>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DAFC046B-D913-4F17-9E62-71A27AB4067A}"/>
              </a:ext>
            </a:extLst>
          </p:cNvPr>
          <p:cNvSpPr>
            <a:spLocks noGrp="1"/>
          </p:cNvSpPr>
          <p:nvPr>
            <p:ph sz="half" idx="1"/>
          </p:nvPr>
        </p:nvSpPr>
        <p:spPr>
          <a:xfrm>
            <a:off x="6286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874FEBEC-B430-443C-AD6A-5059B4F52361}"/>
              </a:ext>
            </a:extLst>
          </p:cNvPr>
          <p:cNvSpPr>
            <a:spLocks noGrp="1"/>
          </p:cNvSpPr>
          <p:nvPr>
            <p:ph sz="half" idx="2"/>
          </p:nvPr>
        </p:nvSpPr>
        <p:spPr>
          <a:xfrm>
            <a:off x="46291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D9AD5316-09A1-4F9B-8F0C-30C3B0579845}"/>
              </a:ext>
            </a:extLst>
          </p:cNvPr>
          <p:cNvSpPr>
            <a:spLocks noGrp="1"/>
          </p:cNvSpPr>
          <p:nvPr>
            <p:ph type="dt" sz="half" idx="10"/>
          </p:nvPr>
        </p:nvSpPr>
        <p:spPr/>
        <p:txBody>
          <a:bodyPr/>
          <a:lstStyle/>
          <a:p>
            <a:fld id="{C1F9A5EF-6E08-4978-AFAB-3027AA622B32}" type="datetimeFigureOut">
              <a:rPr lang="zh-TW" altLang="en-US" smtClean="0"/>
              <a:t>2025/10/7</a:t>
            </a:fld>
            <a:endParaRPr lang="zh-TW" altLang="en-US"/>
          </a:p>
        </p:txBody>
      </p:sp>
      <p:sp>
        <p:nvSpPr>
          <p:cNvPr id="6" name="頁尾版面配置區 5">
            <a:extLst>
              <a:ext uri="{FF2B5EF4-FFF2-40B4-BE49-F238E27FC236}">
                <a16:creationId xmlns:a16="http://schemas.microsoft.com/office/drawing/2014/main" id="{FDDAF0D6-1E72-40AE-8C47-CE3A4DB6884F}"/>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80670774-B13B-41F9-8030-6DB242D30BDD}"/>
              </a:ext>
            </a:extLst>
          </p:cNvPr>
          <p:cNvSpPr>
            <a:spLocks noGrp="1"/>
          </p:cNvSpPr>
          <p:nvPr>
            <p:ph type="sldNum" sz="quarter" idx="12"/>
          </p:nvPr>
        </p:nvSpPr>
        <p:spPr/>
        <p:txBody>
          <a:bodyPr/>
          <a:lstStyle/>
          <a:p>
            <a:fld id="{8326976D-1253-4C7F-B9A7-5E614B19D832}" type="slidenum">
              <a:rPr lang="zh-TW" altLang="en-US" smtClean="0"/>
              <a:t>‹#›</a:t>
            </a:fld>
            <a:endParaRPr lang="zh-TW" altLang="en-US"/>
          </a:p>
        </p:txBody>
      </p:sp>
    </p:spTree>
    <p:extLst>
      <p:ext uri="{BB962C8B-B14F-4D97-AF65-F5344CB8AC3E}">
        <p14:creationId xmlns:p14="http://schemas.microsoft.com/office/powerpoint/2010/main" val="2500470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89EEF16-9AAB-41B0-BD15-894C61D397D9}"/>
              </a:ext>
            </a:extLst>
          </p:cNvPr>
          <p:cNvSpPr>
            <a:spLocks noGrp="1"/>
          </p:cNvSpPr>
          <p:nvPr>
            <p:ph type="title"/>
          </p:nvPr>
        </p:nvSpPr>
        <p:spPr>
          <a:xfrm>
            <a:off x="629841" y="365126"/>
            <a:ext cx="78867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53EBBD9A-EABF-41BB-AC3E-EB34CA5F90C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63D355AD-917F-4888-9FFB-C56E54914317}"/>
              </a:ext>
            </a:extLst>
          </p:cNvPr>
          <p:cNvSpPr>
            <a:spLocks noGrp="1"/>
          </p:cNvSpPr>
          <p:nvPr>
            <p:ph sz="half" idx="2"/>
          </p:nvPr>
        </p:nvSpPr>
        <p:spPr>
          <a:xfrm>
            <a:off x="629842" y="2505075"/>
            <a:ext cx="3868340"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0343B184-1FAE-43EF-B278-E0EC5756B9D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58035E28-5C56-4C48-9C9E-EF560636DC66}"/>
              </a:ext>
            </a:extLst>
          </p:cNvPr>
          <p:cNvSpPr>
            <a:spLocks noGrp="1"/>
          </p:cNvSpPr>
          <p:nvPr>
            <p:ph sz="quarter" idx="4"/>
          </p:nvPr>
        </p:nvSpPr>
        <p:spPr>
          <a:xfrm>
            <a:off x="4629150" y="2505075"/>
            <a:ext cx="3887391"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125B1ECC-D1E2-4C6E-A4B5-38C3558E8DD9}"/>
              </a:ext>
            </a:extLst>
          </p:cNvPr>
          <p:cNvSpPr>
            <a:spLocks noGrp="1"/>
          </p:cNvSpPr>
          <p:nvPr>
            <p:ph type="dt" sz="half" idx="10"/>
          </p:nvPr>
        </p:nvSpPr>
        <p:spPr/>
        <p:txBody>
          <a:bodyPr/>
          <a:lstStyle/>
          <a:p>
            <a:fld id="{C1F9A5EF-6E08-4978-AFAB-3027AA622B32}" type="datetimeFigureOut">
              <a:rPr lang="zh-TW" altLang="en-US" smtClean="0"/>
              <a:t>2025/10/7</a:t>
            </a:fld>
            <a:endParaRPr lang="zh-TW" altLang="en-US"/>
          </a:p>
        </p:txBody>
      </p:sp>
      <p:sp>
        <p:nvSpPr>
          <p:cNvPr id="8" name="頁尾版面配置區 7">
            <a:extLst>
              <a:ext uri="{FF2B5EF4-FFF2-40B4-BE49-F238E27FC236}">
                <a16:creationId xmlns:a16="http://schemas.microsoft.com/office/drawing/2014/main" id="{AF179750-2D3C-439B-9EEE-364D5F0A1E87}"/>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FD4A0269-F177-499A-8C6B-7650268D7F59}"/>
              </a:ext>
            </a:extLst>
          </p:cNvPr>
          <p:cNvSpPr>
            <a:spLocks noGrp="1"/>
          </p:cNvSpPr>
          <p:nvPr>
            <p:ph type="sldNum" sz="quarter" idx="12"/>
          </p:nvPr>
        </p:nvSpPr>
        <p:spPr/>
        <p:txBody>
          <a:bodyPr/>
          <a:lstStyle/>
          <a:p>
            <a:fld id="{8326976D-1253-4C7F-B9A7-5E614B19D832}" type="slidenum">
              <a:rPr lang="zh-TW" altLang="en-US" smtClean="0"/>
              <a:t>‹#›</a:t>
            </a:fld>
            <a:endParaRPr lang="zh-TW" altLang="en-US"/>
          </a:p>
        </p:txBody>
      </p:sp>
    </p:spTree>
    <p:extLst>
      <p:ext uri="{BB962C8B-B14F-4D97-AF65-F5344CB8AC3E}">
        <p14:creationId xmlns:p14="http://schemas.microsoft.com/office/powerpoint/2010/main" val="2945929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5C7C428C-303F-44F9-82D0-EC067114DC7C}" type="slidenum">
              <a:rPr lang="en-US" altLang="zh-TW"/>
              <a:pPr>
                <a:defRPr/>
              </a:pPr>
              <a:t>‹#›</a:t>
            </a:fld>
            <a:endParaRPr lang="en-US" altLang="zh-TW"/>
          </a:p>
        </p:txBody>
      </p:sp>
    </p:spTree>
    <p:extLst>
      <p:ext uri="{BB962C8B-B14F-4D97-AF65-F5344CB8AC3E}">
        <p14:creationId xmlns:p14="http://schemas.microsoft.com/office/powerpoint/2010/main" val="1489816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008A28B-3A70-45EC-BDA2-434FDC299830}"/>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85AAEE9A-0556-4691-8464-0E4D18B6D84E}"/>
              </a:ext>
            </a:extLst>
          </p:cNvPr>
          <p:cNvSpPr>
            <a:spLocks noGrp="1"/>
          </p:cNvSpPr>
          <p:nvPr>
            <p:ph type="dt" sz="half" idx="10"/>
          </p:nvPr>
        </p:nvSpPr>
        <p:spPr/>
        <p:txBody>
          <a:bodyPr/>
          <a:lstStyle/>
          <a:p>
            <a:fld id="{C1F9A5EF-6E08-4978-AFAB-3027AA622B32}" type="datetimeFigureOut">
              <a:rPr lang="zh-TW" altLang="en-US" smtClean="0"/>
              <a:t>2025/10/7</a:t>
            </a:fld>
            <a:endParaRPr lang="zh-TW" altLang="en-US"/>
          </a:p>
        </p:txBody>
      </p:sp>
      <p:sp>
        <p:nvSpPr>
          <p:cNvPr id="4" name="頁尾版面配置區 3">
            <a:extLst>
              <a:ext uri="{FF2B5EF4-FFF2-40B4-BE49-F238E27FC236}">
                <a16:creationId xmlns:a16="http://schemas.microsoft.com/office/drawing/2014/main" id="{89DF2EE9-8494-4ED8-8B07-C8F9019F6946}"/>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6B82A8DC-ECE9-41F2-9053-393F64B2BED5}"/>
              </a:ext>
            </a:extLst>
          </p:cNvPr>
          <p:cNvSpPr>
            <a:spLocks noGrp="1"/>
          </p:cNvSpPr>
          <p:nvPr>
            <p:ph type="sldNum" sz="quarter" idx="12"/>
          </p:nvPr>
        </p:nvSpPr>
        <p:spPr/>
        <p:txBody>
          <a:bodyPr/>
          <a:lstStyle/>
          <a:p>
            <a:fld id="{8326976D-1253-4C7F-B9A7-5E614B19D832}" type="slidenum">
              <a:rPr lang="zh-TW" altLang="en-US" smtClean="0"/>
              <a:t>‹#›</a:t>
            </a:fld>
            <a:endParaRPr lang="zh-TW" altLang="en-US"/>
          </a:p>
        </p:txBody>
      </p:sp>
    </p:spTree>
    <p:extLst>
      <p:ext uri="{BB962C8B-B14F-4D97-AF65-F5344CB8AC3E}">
        <p14:creationId xmlns:p14="http://schemas.microsoft.com/office/powerpoint/2010/main" val="15390264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91A51592-A870-4357-B53A-B0C10E36A960}"/>
              </a:ext>
            </a:extLst>
          </p:cNvPr>
          <p:cNvSpPr>
            <a:spLocks noGrp="1"/>
          </p:cNvSpPr>
          <p:nvPr>
            <p:ph type="dt" sz="half" idx="10"/>
          </p:nvPr>
        </p:nvSpPr>
        <p:spPr/>
        <p:txBody>
          <a:bodyPr/>
          <a:lstStyle/>
          <a:p>
            <a:fld id="{C1F9A5EF-6E08-4978-AFAB-3027AA622B32}" type="datetimeFigureOut">
              <a:rPr lang="zh-TW" altLang="en-US" smtClean="0"/>
              <a:t>2025/10/7</a:t>
            </a:fld>
            <a:endParaRPr lang="zh-TW" altLang="en-US"/>
          </a:p>
        </p:txBody>
      </p:sp>
      <p:sp>
        <p:nvSpPr>
          <p:cNvPr id="3" name="頁尾版面配置區 2">
            <a:extLst>
              <a:ext uri="{FF2B5EF4-FFF2-40B4-BE49-F238E27FC236}">
                <a16:creationId xmlns:a16="http://schemas.microsoft.com/office/drawing/2014/main" id="{0F5D0EEF-1F2C-4718-AFFC-823FC186ECB7}"/>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A6C23FB0-8664-438B-8CC5-F2E8CD8AA0A3}"/>
              </a:ext>
            </a:extLst>
          </p:cNvPr>
          <p:cNvSpPr>
            <a:spLocks noGrp="1"/>
          </p:cNvSpPr>
          <p:nvPr>
            <p:ph type="sldNum" sz="quarter" idx="12"/>
          </p:nvPr>
        </p:nvSpPr>
        <p:spPr/>
        <p:txBody>
          <a:bodyPr/>
          <a:lstStyle/>
          <a:p>
            <a:fld id="{8326976D-1253-4C7F-B9A7-5E614B19D832}" type="slidenum">
              <a:rPr lang="zh-TW" altLang="en-US" smtClean="0"/>
              <a:t>‹#›</a:t>
            </a:fld>
            <a:endParaRPr lang="zh-TW" altLang="en-US"/>
          </a:p>
        </p:txBody>
      </p:sp>
    </p:spTree>
    <p:extLst>
      <p:ext uri="{BB962C8B-B14F-4D97-AF65-F5344CB8AC3E}">
        <p14:creationId xmlns:p14="http://schemas.microsoft.com/office/powerpoint/2010/main" val="4150931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7F60FB-B4C5-44BD-9E06-7757D6D336A8}"/>
              </a:ext>
            </a:extLst>
          </p:cNvPr>
          <p:cNvSpPr>
            <a:spLocks noGrp="1"/>
          </p:cNvSpPr>
          <p:nvPr>
            <p:ph type="title"/>
          </p:nvPr>
        </p:nvSpPr>
        <p:spPr>
          <a:xfrm>
            <a:off x="629841" y="457200"/>
            <a:ext cx="2949178" cy="1600200"/>
          </a:xfrm>
        </p:spPr>
        <p:txBody>
          <a:bodyPr anchor="b"/>
          <a:lstStyle>
            <a:lvl1pPr>
              <a:defRPr sz="24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C9610D8B-E5BA-456E-B5D7-16BBBC84605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C461DCC1-D607-4559-BBB3-58CC5DB9CDE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6405AB67-AFBC-4C2D-B446-2F72EE40084A}"/>
              </a:ext>
            </a:extLst>
          </p:cNvPr>
          <p:cNvSpPr>
            <a:spLocks noGrp="1"/>
          </p:cNvSpPr>
          <p:nvPr>
            <p:ph type="dt" sz="half" idx="10"/>
          </p:nvPr>
        </p:nvSpPr>
        <p:spPr/>
        <p:txBody>
          <a:bodyPr/>
          <a:lstStyle/>
          <a:p>
            <a:fld id="{C1F9A5EF-6E08-4978-AFAB-3027AA622B32}" type="datetimeFigureOut">
              <a:rPr lang="zh-TW" altLang="en-US" smtClean="0"/>
              <a:t>2025/10/7</a:t>
            </a:fld>
            <a:endParaRPr lang="zh-TW" altLang="en-US"/>
          </a:p>
        </p:txBody>
      </p:sp>
      <p:sp>
        <p:nvSpPr>
          <p:cNvPr id="6" name="頁尾版面配置區 5">
            <a:extLst>
              <a:ext uri="{FF2B5EF4-FFF2-40B4-BE49-F238E27FC236}">
                <a16:creationId xmlns:a16="http://schemas.microsoft.com/office/drawing/2014/main" id="{19F5AE3F-805F-4353-9800-A86641D031AC}"/>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4A3F7861-43C2-4F81-8094-67AF853DA797}"/>
              </a:ext>
            </a:extLst>
          </p:cNvPr>
          <p:cNvSpPr>
            <a:spLocks noGrp="1"/>
          </p:cNvSpPr>
          <p:nvPr>
            <p:ph type="sldNum" sz="quarter" idx="12"/>
          </p:nvPr>
        </p:nvSpPr>
        <p:spPr/>
        <p:txBody>
          <a:bodyPr/>
          <a:lstStyle/>
          <a:p>
            <a:fld id="{8326976D-1253-4C7F-B9A7-5E614B19D832}" type="slidenum">
              <a:rPr lang="zh-TW" altLang="en-US" smtClean="0"/>
              <a:t>‹#›</a:t>
            </a:fld>
            <a:endParaRPr lang="zh-TW" altLang="en-US"/>
          </a:p>
        </p:txBody>
      </p:sp>
    </p:spTree>
    <p:extLst>
      <p:ext uri="{BB962C8B-B14F-4D97-AF65-F5344CB8AC3E}">
        <p14:creationId xmlns:p14="http://schemas.microsoft.com/office/powerpoint/2010/main" val="2186638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AB00297-020E-4457-B449-BEAC31907F3E}"/>
              </a:ext>
            </a:extLst>
          </p:cNvPr>
          <p:cNvSpPr>
            <a:spLocks noGrp="1"/>
          </p:cNvSpPr>
          <p:nvPr>
            <p:ph type="title"/>
          </p:nvPr>
        </p:nvSpPr>
        <p:spPr>
          <a:xfrm>
            <a:off x="629841" y="457200"/>
            <a:ext cx="2949178" cy="1600200"/>
          </a:xfrm>
        </p:spPr>
        <p:txBody>
          <a:bodyPr anchor="b"/>
          <a:lstStyle>
            <a:lvl1pPr>
              <a:defRPr sz="24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7D5BA9A2-1993-498A-BEB7-1B151594768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TW" altLang="en-US"/>
          </a:p>
        </p:txBody>
      </p:sp>
      <p:sp>
        <p:nvSpPr>
          <p:cNvPr id="4" name="文字版面配置區 3">
            <a:extLst>
              <a:ext uri="{FF2B5EF4-FFF2-40B4-BE49-F238E27FC236}">
                <a16:creationId xmlns:a16="http://schemas.microsoft.com/office/drawing/2014/main" id="{F0442052-270F-4DFE-A329-157965B7039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93213FF2-26BB-4E93-AF3C-89EAA23D03E4}"/>
              </a:ext>
            </a:extLst>
          </p:cNvPr>
          <p:cNvSpPr>
            <a:spLocks noGrp="1"/>
          </p:cNvSpPr>
          <p:nvPr>
            <p:ph type="dt" sz="half" idx="10"/>
          </p:nvPr>
        </p:nvSpPr>
        <p:spPr/>
        <p:txBody>
          <a:bodyPr/>
          <a:lstStyle/>
          <a:p>
            <a:fld id="{C1F9A5EF-6E08-4978-AFAB-3027AA622B32}" type="datetimeFigureOut">
              <a:rPr lang="zh-TW" altLang="en-US" smtClean="0"/>
              <a:t>2025/10/7</a:t>
            </a:fld>
            <a:endParaRPr lang="zh-TW" altLang="en-US"/>
          </a:p>
        </p:txBody>
      </p:sp>
      <p:sp>
        <p:nvSpPr>
          <p:cNvPr id="6" name="頁尾版面配置區 5">
            <a:extLst>
              <a:ext uri="{FF2B5EF4-FFF2-40B4-BE49-F238E27FC236}">
                <a16:creationId xmlns:a16="http://schemas.microsoft.com/office/drawing/2014/main" id="{F47E9058-2FC7-4EDB-A1A8-6461C904B5E9}"/>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FF6FD9CF-DC0B-455C-90E6-E5ECBEB93AA6}"/>
              </a:ext>
            </a:extLst>
          </p:cNvPr>
          <p:cNvSpPr>
            <a:spLocks noGrp="1"/>
          </p:cNvSpPr>
          <p:nvPr>
            <p:ph type="sldNum" sz="quarter" idx="12"/>
          </p:nvPr>
        </p:nvSpPr>
        <p:spPr/>
        <p:txBody>
          <a:bodyPr/>
          <a:lstStyle/>
          <a:p>
            <a:fld id="{8326976D-1253-4C7F-B9A7-5E614B19D832}" type="slidenum">
              <a:rPr lang="zh-TW" altLang="en-US" smtClean="0"/>
              <a:t>‹#›</a:t>
            </a:fld>
            <a:endParaRPr lang="zh-TW" altLang="en-US"/>
          </a:p>
        </p:txBody>
      </p:sp>
    </p:spTree>
    <p:extLst>
      <p:ext uri="{BB962C8B-B14F-4D97-AF65-F5344CB8AC3E}">
        <p14:creationId xmlns:p14="http://schemas.microsoft.com/office/powerpoint/2010/main" val="258332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9A2AC6-D880-420D-96B0-573781C9D4E6}"/>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47DA0F18-2D97-4515-BA64-36B0F8726605}"/>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5D1696CA-6210-4426-A042-17028EA6BF7A}"/>
              </a:ext>
            </a:extLst>
          </p:cNvPr>
          <p:cNvSpPr>
            <a:spLocks noGrp="1"/>
          </p:cNvSpPr>
          <p:nvPr>
            <p:ph type="dt" sz="half" idx="10"/>
          </p:nvPr>
        </p:nvSpPr>
        <p:spPr/>
        <p:txBody>
          <a:bodyPr/>
          <a:lstStyle/>
          <a:p>
            <a:fld id="{C1F9A5EF-6E08-4978-AFAB-3027AA622B32}" type="datetimeFigureOut">
              <a:rPr lang="zh-TW" altLang="en-US" smtClean="0"/>
              <a:t>2025/10/7</a:t>
            </a:fld>
            <a:endParaRPr lang="zh-TW" altLang="en-US"/>
          </a:p>
        </p:txBody>
      </p:sp>
      <p:sp>
        <p:nvSpPr>
          <p:cNvPr id="5" name="頁尾版面配置區 4">
            <a:extLst>
              <a:ext uri="{FF2B5EF4-FFF2-40B4-BE49-F238E27FC236}">
                <a16:creationId xmlns:a16="http://schemas.microsoft.com/office/drawing/2014/main" id="{D11EFF3C-FCCD-40F9-917B-F2998F57137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350AB533-8DE4-4C66-A6B0-9DB3C8CC1EE0}"/>
              </a:ext>
            </a:extLst>
          </p:cNvPr>
          <p:cNvSpPr>
            <a:spLocks noGrp="1"/>
          </p:cNvSpPr>
          <p:nvPr>
            <p:ph type="sldNum" sz="quarter" idx="12"/>
          </p:nvPr>
        </p:nvSpPr>
        <p:spPr/>
        <p:txBody>
          <a:bodyPr/>
          <a:lstStyle/>
          <a:p>
            <a:fld id="{8326976D-1253-4C7F-B9A7-5E614B19D832}" type="slidenum">
              <a:rPr lang="zh-TW" altLang="en-US" smtClean="0"/>
              <a:t>‹#›</a:t>
            </a:fld>
            <a:endParaRPr lang="zh-TW" altLang="en-US"/>
          </a:p>
        </p:txBody>
      </p:sp>
    </p:spTree>
    <p:extLst>
      <p:ext uri="{BB962C8B-B14F-4D97-AF65-F5344CB8AC3E}">
        <p14:creationId xmlns:p14="http://schemas.microsoft.com/office/powerpoint/2010/main" val="1107652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D129D12A-CC83-433D-ACC0-09B2984B5EE6}"/>
              </a:ext>
            </a:extLst>
          </p:cNvPr>
          <p:cNvSpPr>
            <a:spLocks noGrp="1"/>
          </p:cNvSpPr>
          <p:nvPr>
            <p:ph type="title" orient="vert"/>
          </p:nvPr>
        </p:nvSpPr>
        <p:spPr>
          <a:xfrm>
            <a:off x="6543675" y="365125"/>
            <a:ext cx="1971675"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0DC67378-45F6-4283-8F3E-2EA82AA8A1C3}"/>
              </a:ext>
            </a:extLst>
          </p:cNvPr>
          <p:cNvSpPr>
            <a:spLocks noGrp="1"/>
          </p:cNvSpPr>
          <p:nvPr>
            <p:ph type="body" orient="vert" idx="1"/>
          </p:nvPr>
        </p:nvSpPr>
        <p:spPr>
          <a:xfrm>
            <a:off x="628650" y="365125"/>
            <a:ext cx="5800725"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2DEB5A7-7B58-4E07-86E4-59BCCB34C764}"/>
              </a:ext>
            </a:extLst>
          </p:cNvPr>
          <p:cNvSpPr>
            <a:spLocks noGrp="1"/>
          </p:cNvSpPr>
          <p:nvPr>
            <p:ph type="dt" sz="half" idx="10"/>
          </p:nvPr>
        </p:nvSpPr>
        <p:spPr/>
        <p:txBody>
          <a:bodyPr/>
          <a:lstStyle/>
          <a:p>
            <a:fld id="{C1F9A5EF-6E08-4978-AFAB-3027AA622B32}" type="datetimeFigureOut">
              <a:rPr lang="zh-TW" altLang="en-US" smtClean="0"/>
              <a:t>2025/10/7</a:t>
            </a:fld>
            <a:endParaRPr lang="zh-TW" altLang="en-US"/>
          </a:p>
        </p:txBody>
      </p:sp>
      <p:sp>
        <p:nvSpPr>
          <p:cNvPr id="5" name="頁尾版面配置區 4">
            <a:extLst>
              <a:ext uri="{FF2B5EF4-FFF2-40B4-BE49-F238E27FC236}">
                <a16:creationId xmlns:a16="http://schemas.microsoft.com/office/drawing/2014/main" id="{5051721B-FC8B-4B60-8F03-4FCAB4F63CC6}"/>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5FB87637-1677-42CB-B0EC-8FC5CEA49C55}"/>
              </a:ext>
            </a:extLst>
          </p:cNvPr>
          <p:cNvSpPr>
            <a:spLocks noGrp="1"/>
          </p:cNvSpPr>
          <p:nvPr>
            <p:ph type="sldNum" sz="quarter" idx="12"/>
          </p:nvPr>
        </p:nvSpPr>
        <p:spPr/>
        <p:txBody>
          <a:bodyPr/>
          <a:lstStyle/>
          <a:p>
            <a:fld id="{8326976D-1253-4C7F-B9A7-5E614B19D832}" type="slidenum">
              <a:rPr lang="zh-TW" altLang="en-US" smtClean="0"/>
              <a:t>‹#›</a:t>
            </a:fld>
            <a:endParaRPr lang="zh-TW" altLang="en-US"/>
          </a:p>
        </p:txBody>
      </p:sp>
    </p:spTree>
    <p:extLst>
      <p:ext uri="{BB962C8B-B14F-4D97-AF65-F5344CB8AC3E}">
        <p14:creationId xmlns:p14="http://schemas.microsoft.com/office/powerpoint/2010/main" val="2941864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8E8BD920-A2F8-4FFC-AB3E-02F29D5C940E}" type="slidenum">
              <a:rPr lang="en-US" altLang="zh-TW"/>
              <a:pPr>
                <a:defRPr/>
              </a:pPr>
              <a:t>‹#›</a:t>
            </a:fld>
            <a:endParaRPr lang="en-US" altLang="zh-TW"/>
          </a:p>
        </p:txBody>
      </p:sp>
    </p:spTree>
    <p:extLst>
      <p:ext uri="{BB962C8B-B14F-4D97-AF65-F5344CB8AC3E}">
        <p14:creationId xmlns:p14="http://schemas.microsoft.com/office/powerpoint/2010/main" val="2022791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D577146-E881-4DB6-8662-6AE2604A92CE}" type="slidenum">
              <a:rPr lang="en-US" altLang="zh-TW"/>
              <a:pPr>
                <a:defRPr/>
              </a:pPr>
              <a:t>‹#›</a:t>
            </a:fld>
            <a:endParaRPr lang="en-US" altLang="zh-TW"/>
          </a:p>
        </p:txBody>
      </p:sp>
    </p:spTree>
    <p:extLst>
      <p:ext uri="{BB962C8B-B14F-4D97-AF65-F5344CB8AC3E}">
        <p14:creationId xmlns:p14="http://schemas.microsoft.com/office/powerpoint/2010/main" val="3199033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2CB30A1A-FF7B-4F37-9D0A-E22C38265A9F}" type="slidenum">
              <a:rPr lang="en-US" altLang="zh-TW"/>
              <a:pPr>
                <a:defRPr/>
              </a:pPr>
              <a:t>‹#›</a:t>
            </a:fld>
            <a:endParaRPr lang="en-US" altLang="zh-TW"/>
          </a:p>
        </p:txBody>
      </p:sp>
    </p:spTree>
    <p:extLst>
      <p:ext uri="{BB962C8B-B14F-4D97-AF65-F5344CB8AC3E}">
        <p14:creationId xmlns:p14="http://schemas.microsoft.com/office/powerpoint/2010/main" val="3533229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0645A3EA-5AF2-4626-94AB-527EB44C2336}" type="slidenum">
              <a:rPr lang="en-US" altLang="zh-TW"/>
              <a:pPr>
                <a:defRPr/>
              </a:pPr>
              <a:t>‹#›</a:t>
            </a:fld>
            <a:endParaRPr lang="en-US" altLang="zh-TW"/>
          </a:p>
        </p:txBody>
      </p:sp>
    </p:spTree>
    <p:extLst>
      <p:ext uri="{BB962C8B-B14F-4D97-AF65-F5344CB8AC3E}">
        <p14:creationId xmlns:p14="http://schemas.microsoft.com/office/powerpoint/2010/main" val="795341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6A67044D-1AE3-4D35-B81A-5C0763462849}" type="slidenum">
              <a:rPr lang="en-US" altLang="zh-TW"/>
              <a:pPr>
                <a:defRPr/>
              </a:pPr>
              <a:t>‹#›</a:t>
            </a:fld>
            <a:endParaRPr lang="en-US" altLang="zh-TW"/>
          </a:p>
        </p:txBody>
      </p:sp>
    </p:spTree>
    <p:extLst>
      <p:ext uri="{BB962C8B-B14F-4D97-AF65-F5344CB8AC3E}">
        <p14:creationId xmlns:p14="http://schemas.microsoft.com/office/powerpoint/2010/main" val="915767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76E72E89-7AB8-469D-B346-2323D8B98D83}" type="slidenum">
              <a:rPr lang="en-US" altLang="zh-TW"/>
              <a:pPr>
                <a:defRPr/>
              </a:pPr>
              <a:t>‹#›</a:t>
            </a:fld>
            <a:endParaRPr lang="en-US" altLang="zh-TW"/>
          </a:p>
        </p:txBody>
      </p:sp>
    </p:spTree>
    <p:extLst>
      <p:ext uri="{BB962C8B-B14F-4D97-AF65-F5344CB8AC3E}">
        <p14:creationId xmlns:p14="http://schemas.microsoft.com/office/powerpoint/2010/main" val="2669667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47BFD83A-1745-43FB-966D-D159DEB36D34}" type="slidenum">
              <a:rPr lang="en-US" altLang="zh-TW"/>
              <a:pPr>
                <a:defRPr/>
              </a:pPr>
              <a:t>‹#›</a:t>
            </a:fld>
            <a:endParaRPr lang="en-US" altLang="zh-TW"/>
          </a:p>
        </p:txBody>
      </p:sp>
    </p:spTree>
    <p:extLst>
      <p:ext uri="{BB962C8B-B14F-4D97-AF65-F5344CB8AC3E}">
        <p14:creationId xmlns:p14="http://schemas.microsoft.com/office/powerpoint/2010/main" val="2975829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D83E18B1-B763-4305-B2B8-0226326563A0}"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49CC3ACA-3064-4AFB-B031-A155872381A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A943FA5B-6065-4FDA-BD29-47433FEFB3B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830D1E02-194F-47FB-A15C-011F69C64AB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1F9A5EF-6E08-4978-AFAB-3027AA622B32}" type="datetimeFigureOut">
              <a:rPr lang="zh-TW" altLang="en-US" smtClean="0"/>
              <a:t>2025/10/7</a:t>
            </a:fld>
            <a:endParaRPr lang="zh-TW" altLang="en-US"/>
          </a:p>
        </p:txBody>
      </p:sp>
      <p:sp>
        <p:nvSpPr>
          <p:cNvPr id="5" name="頁尾版面配置區 4">
            <a:extLst>
              <a:ext uri="{FF2B5EF4-FFF2-40B4-BE49-F238E27FC236}">
                <a16:creationId xmlns:a16="http://schemas.microsoft.com/office/drawing/2014/main" id="{51D7412A-89E1-4527-AF40-65A475FA9CA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0E644009-7328-4EF3-9129-FA12BE29327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326976D-1253-4C7F-B9A7-5E614B19D832}" type="slidenum">
              <a:rPr lang="zh-TW" altLang="en-US" smtClean="0"/>
              <a:t>‹#›</a:t>
            </a:fld>
            <a:endParaRPr lang="zh-TW" altLang="en-US"/>
          </a:p>
        </p:txBody>
      </p:sp>
    </p:spTree>
    <p:extLst>
      <p:ext uri="{BB962C8B-B14F-4D97-AF65-F5344CB8AC3E}">
        <p14:creationId xmlns:p14="http://schemas.microsoft.com/office/powerpoint/2010/main" val="146484303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6.xml"/></Relationships>
</file>

<file path=ppt/slides/_rels/slide10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hemeOverride" Target="../theme/themeOverride27.xml"/></Relationships>
</file>

<file path=ppt/slides/_rels/slide1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7.xml"/><Relationship Id="rId4" Type="http://schemas.openxmlformats.org/officeDocument/2006/relationships/image" Target="../media/image20.jpeg"/></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18.xml"/><Relationship Id="rId4" Type="http://schemas.openxmlformats.org/officeDocument/2006/relationships/image" Target="../media/image21.jpeg"/></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35.jpeg"/></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9.xml"/><Relationship Id="rId4" Type="http://schemas.openxmlformats.org/officeDocument/2006/relationships/image" Target="../media/image36.jpeg"/></Relationships>
</file>

<file path=ppt/slides/_rels/slide5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0.xml"/><Relationship Id="rId4" Type="http://schemas.openxmlformats.org/officeDocument/2006/relationships/image" Target="../media/image37.jpeg"/></Relationships>
</file>

<file path=ppt/slides/_rels/slide5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6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6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21.xml"/><Relationship Id="rId4" Type="http://schemas.openxmlformats.org/officeDocument/2006/relationships/image" Target="../media/image48.jpeg"/></Relationships>
</file>

<file path=ppt/slides/_rels/slide6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2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8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hemeOverride" Target="../theme/themeOverride23.xml"/></Relationships>
</file>

<file path=ppt/slides/_rels/slide8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24.xml"/><Relationship Id="rId4" Type="http://schemas.openxmlformats.org/officeDocument/2006/relationships/image" Target="../media/image66.jpeg"/></Relationships>
</file>

<file path=ppt/slides/_rels/slide9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文字方塊 4"/>
          <p:cNvSpPr txBox="1"/>
          <p:nvPr/>
        </p:nvSpPr>
        <p:spPr>
          <a:xfrm>
            <a:off x="251520" y="230486"/>
            <a:ext cx="4801314" cy="830997"/>
          </a:xfrm>
          <a:prstGeom prst="rect">
            <a:avLst/>
          </a:prstGeom>
          <a:noFill/>
        </p:spPr>
        <p:txBody>
          <a:bodyPr wrap="none" rtlCol="0">
            <a:spAutoFit/>
          </a:bodyPr>
          <a:lstStyle/>
          <a:p>
            <a:r>
              <a:rPr lang="zh-TW" altLang="en-US" sz="2400" dirty="0"/>
              <a:t>中央研究院社會學研究所週五演講</a:t>
            </a:r>
            <a:endParaRPr lang="en-US" altLang="zh-TW" sz="2400" dirty="0"/>
          </a:p>
          <a:p>
            <a:r>
              <a:rPr lang="en-US" altLang="zh-TW" sz="2400" dirty="0">
                <a:latin typeface="Times New Roman" panose="02020603050405020304" pitchFamily="18" charset="0"/>
                <a:cs typeface="Times New Roman" panose="02020603050405020304" pitchFamily="18" charset="0"/>
              </a:rPr>
              <a:t>2025</a:t>
            </a:r>
            <a:r>
              <a:rPr lang="zh-TW" altLang="en-US" sz="2400" dirty="0">
                <a:latin typeface="Times New Roman" panose="02020603050405020304" pitchFamily="18" charset="0"/>
                <a:cs typeface="Times New Roman" panose="02020603050405020304" pitchFamily="18" charset="0"/>
              </a:rPr>
              <a:t>年</a:t>
            </a:r>
            <a:r>
              <a:rPr lang="en-US" altLang="zh-TW" sz="2400" dirty="0">
                <a:latin typeface="Times New Roman" panose="02020603050405020304" pitchFamily="18" charset="0"/>
                <a:cs typeface="Times New Roman" panose="02020603050405020304" pitchFamily="18" charset="0"/>
              </a:rPr>
              <a:t>9</a:t>
            </a:r>
            <a:r>
              <a:rPr lang="zh-TW" altLang="en-US" sz="2400" dirty="0">
                <a:latin typeface="Times New Roman" panose="02020603050405020304" pitchFamily="18" charset="0"/>
                <a:cs typeface="Times New Roman" panose="02020603050405020304" pitchFamily="18" charset="0"/>
              </a:rPr>
              <a:t>月</a:t>
            </a:r>
            <a:r>
              <a:rPr lang="en-US" altLang="zh-TW" sz="2400" dirty="0">
                <a:latin typeface="Times New Roman" panose="02020603050405020304" pitchFamily="18" charset="0"/>
                <a:cs typeface="Times New Roman" panose="02020603050405020304" pitchFamily="18" charset="0"/>
              </a:rPr>
              <a:t>26</a:t>
            </a:r>
            <a:r>
              <a:rPr lang="zh-TW" altLang="en-US" sz="2400" dirty="0">
                <a:latin typeface="Times New Roman" panose="02020603050405020304" pitchFamily="18" charset="0"/>
                <a:cs typeface="Times New Roman" panose="02020603050405020304" pitchFamily="18" charset="0"/>
              </a:rPr>
              <a:t>日</a:t>
            </a:r>
            <a:r>
              <a:rPr lang="en-US" altLang="zh-TW" sz="2400" dirty="0">
                <a:latin typeface="Times New Roman" panose="02020603050405020304" pitchFamily="18" charset="0"/>
                <a:cs typeface="Times New Roman" panose="02020603050405020304" pitchFamily="18" charset="0"/>
              </a:rPr>
              <a:t>14:30-17:00</a:t>
            </a:r>
            <a:endParaRPr lang="zh-TW" altLang="en-US" sz="2400" dirty="0">
              <a:latin typeface="Times New Roman" panose="02020603050405020304" pitchFamily="18" charset="0"/>
              <a:cs typeface="Times New Roman" panose="02020603050405020304" pitchFamily="18" charset="0"/>
            </a:endParaRPr>
          </a:p>
        </p:txBody>
      </p:sp>
      <p:sp>
        <p:nvSpPr>
          <p:cNvPr id="3" name="標題 2"/>
          <p:cNvSpPr>
            <a:spLocks noGrp="1"/>
          </p:cNvSpPr>
          <p:nvPr>
            <p:ph type="ctrTitle"/>
          </p:nvPr>
        </p:nvSpPr>
        <p:spPr>
          <a:xfrm>
            <a:off x="0" y="1988840"/>
            <a:ext cx="9144000" cy="1440160"/>
          </a:xfrm>
        </p:spPr>
        <p:txBody>
          <a:bodyPr/>
          <a:lstStyle/>
          <a:p>
            <a:r>
              <a:rPr lang="zh-TW" altLang="zh-TW" sz="4000" dirty="0">
                <a:latin typeface="標楷體" panose="03000509000000000000" pitchFamily="65" charset="-120"/>
                <a:ea typeface="標楷體" panose="03000509000000000000" pitchFamily="65" charset="-120"/>
              </a:rPr>
              <a:t>清代臺灣</a:t>
            </a:r>
            <a:r>
              <a:rPr lang="zh-TW" altLang="en-US" sz="4000" dirty="0">
                <a:latin typeface="標楷體" panose="03000509000000000000" pitchFamily="65" charset="-120"/>
                <a:ea typeface="標楷體" panose="03000509000000000000" pitchFamily="65" charset="-120"/>
              </a:rPr>
              <a:t>的人群分類</a:t>
            </a:r>
            <a:r>
              <a:rPr lang="zh-TW" altLang="zh-TW" sz="4000" dirty="0">
                <a:latin typeface="標楷體" panose="03000509000000000000" pitchFamily="65" charset="-120"/>
                <a:ea typeface="標楷體" panose="03000509000000000000" pitchFamily="65" charset="-120"/>
              </a:rPr>
              <a:t>與治理部署</a:t>
            </a:r>
            <a:endParaRPr lang="en-US" altLang="zh-TW" sz="4000" dirty="0">
              <a:latin typeface="標楷體" panose="03000509000000000000" pitchFamily="65" charset="-120"/>
              <a:ea typeface="標楷體" panose="03000509000000000000" pitchFamily="65" charset="-120"/>
            </a:endParaRPr>
          </a:p>
        </p:txBody>
      </p:sp>
      <p:sp>
        <p:nvSpPr>
          <p:cNvPr id="8" name="Rectangle 3"/>
          <p:cNvSpPr>
            <a:spLocks noGrp="1" noChangeArrowheads="1"/>
          </p:cNvSpPr>
          <p:nvPr>
            <p:ph type="subTitle" idx="1"/>
          </p:nvPr>
        </p:nvSpPr>
        <p:spPr>
          <a:xfrm>
            <a:off x="2789610" y="3861048"/>
            <a:ext cx="3564780" cy="1152128"/>
          </a:xfrm>
        </p:spPr>
        <p:txBody>
          <a:bodyPr/>
          <a:lstStyle/>
          <a:p>
            <a:pPr eaLnBrk="1" hangingPunct="1">
              <a:lnSpc>
                <a:spcPts val="2400"/>
              </a:lnSpc>
              <a:spcBef>
                <a:spcPts val="0"/>
              </a:spcBef>
              <a:spcAft>
                <a:spcPts val="0"/>
              </a:spcAft>
            </a:pPr>
            <a:r>
              <a:rPr lang="zh-TW" altLang="en-US" sz="2400" dirty="0">
                <a:latin typeface="標楷體" panose="03000509000000000000" pitchFamily="65" charset="-120"/>
                <a:ea typeface="標楷體" panose="03000509000000000000" pitchFamily="65" charset="-120"/>
              </a:rPr>
              <a:t>柯志明</a:t>
            </a:r>
            <a:endParaRPr lang="en-US" altLang="zh-TW" sz="2400" dirty="0">
              <a:latin typeface="標楷體" panose="03000509000000000000" pitchFamily="65" charset="-120"/>
              <a:ea typeface="標楷體" panose="03000509000000000000" pitchFamily="65" charset="-120"/>
            </a:endParaRPr>
          </a:p>
          <a:p>
            <a:pPr eaLnBrk="1" hangingPunct="1">
              <a:lnSpc>
                <a:spcPts val="2400"/>
              </a:lnSpc>
              <a:spcBef>
                <a:spcPts val="0"/>
              </a:spcBef>
              <a:spcAft>
                <a:spcPts val="0"/>
              </a:spcAft>
            </a:pPr>
            <a:r>
              <a:rPr lang="zh-TW" altLang="en-US" sz="2400" dirty="0">
                <a:latin typeface="標楷體" panose="03000509000000000000" pitchFamily="65" charset="-120"/>
                <a:ea typeface="標楷體" panose="03000509000000000000" pitchFamily="65" charset="-120"/>
              </a:rPr>
              <a:t>特聘研究員</a:t>
            </a:r>
            <a:endParaRPr lang="en-US" altLang="zh-TW" sz="2400" dirty="0">
              <a:latin typeface="標楷體" panose="03000509000000000000" pitchFamily="65" charset="-120"/>
              <a:ea typeface="標楷體" panose="03000509000000000000" pitchFamily="65" charset="-120"/>
            </a:endParaRPr>
          </a:p>
          <a:p>
            <a:pPr eaLnBrk="1" hangingPunct="1">
              <a:lnSpc>
                <a:spcPts val="2400"/>
              </a:lnSpc>
              <a:spcBef>
                <a:spcPts val="0"/>
              </a:spcBef>
              <a:spcAft>
                <a:spcPts val="0"/>
              </a:spcAft>
            </a:pPr>
            <a:r>
              <a:rPr lang="zh-TW" altLang="en-US" sz="2400" dirty="0">
                <a:latin typeface="標楷體" panose="03000509000000000000" pitchFamily="65" charset="-120"/>
                <a:ea typeface="標楷體" panose="03000509000000000000" pitchFamily="65" charset="-120"/>
              </a:rPr>
              <a:t>中央研究院社會學研究所</a:t>
            </a:r>
            <a:endParaRPr lang="en-US" altLang="zh-TW" sz="2400" dirty="0">
              <a:latin typeface="標楷體" panose="03000509000000000000" pitchFamily="65" charset="-120"/>
              <a:ea typeface="標楷體" panose="03000509000000000000" pitchFamily="65" charset="-12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1504" y="44624"/>
            <a:ext cx="9112496" cy="6813376"/>
          </a:xfrm>
        </p:spPr>
        <p:txBody>
          <a:bodyPr vert="eaVert"/>
          <a:lstStyle/>
          <a:p>
            <a:pPr marL="0" indent="0">
              <a:lnSpc>
                <a:spcPts val="3200"/>
              </a:lnSpc>
              <a:spcBef>
                <a:spcPts val="600"/>
              </a:spcBef>
              <a:buNone/>
            </a:pPr>
            <a:r>
              <a:rPr lang="zh-TW" altLang="en-US" sz="2800" dirty="0">
                <a:solidFill>
                  <a:srgbClr val="FF0000"/>
                </a:solidFill>
                <a:highlight>
                  <a:srgbClr val="FFFF00"/>
                </a:highlight>
                <a:latin typeface="標楷體" panose="03000509000000000000" pitchFamily="65" charset="-120"/>
                <a:ea typeface="標楷體" panose="03000509000000000000" pitchFamily="65" charset="-120"/>
              </a:rPr>
              <a:t>語系分類</a:t>
            </a:r>
            <a:endParaRPr lang="en-US" altLang="zh-TW" sz="2800" dirty="0">
              <a:solidFill>
                <a:srgbClr val="FF0000"/>
              </a:solidFill>
              <a:highlight>
                <a:srgbClr val="FFFF00"/>
              </a:highlight>
              <a:latin typeface="標楷體" panose="03000509000000000000" pitchFamily="65" charset="-120"/>
              <a:ea typeface="標楷體" panose="03000509000000000000" pitchFamily="65" charset="-120"/>
            </a:endParaRPr>
          </a:p>
          <a:p>
            <a:pPr marL="0" indent="0">
              <a:lnSpc>
                <a:spcPts val="3200"/>
              </a:lnSpc>
              <a:spcBef>
                <a:spcPts val="600"/>
              </a:spcBef>
              <a:buNone/>
            </a:pPr>
            <a:r>
              <a:rPr lang="zh-TW" altLang="en-US" sz="2400" dirty="0">
                <a:latin typeface="標楷體" panose="03000509000000000000" pitchFamily="65" charset="-120"/>
                <a:ea typeface="標楷體" panose="03000509000000000000" pitchFamily="65" charset="-120"/>
              </a:rPr>
              <a:t>臺屬居民有</a:t>
            </a:r>
            <a:r>
              <a:rPr lang="zh-TW" altLang="en-US" sz="2400" dirty="0">
                <a:solidFill>
                  <a:srgbClr val="FF0000"/>
                </a:solidFill>
                <a:latin typeface="標楷體" panose="03000509000000000000" pitchFamily="65" charset="-120"/>
                <a:ea typeface="標楷體" panose="03000509000000000000" pitchFamily="65" charset="-120"/>
              </a:rPr>
              <a:t>土著、客民之別，</a:t>
            </a:r>
            <a:r>
              <a:rPr lang="zh-TW" altLang="en-US" sz="2400" dirty="0">
                <a:latin typeface="標楷體" panose="03000509000000000000" pitchFamily="65" charset="-120"/>
                <a:ea typeface="標楷體" panose="03000509000000000000" pitchFamily="65" charset="-120"/>
              </a:rPr>
              <a:t>但取其</a:t>
            </a:r>
            <a:r>
              <a:rPr lang="zh-TW" altLang="en-US" sz="2400" dirty="0">
                <a:solidFill>
                  <a:srgbClr val="FF0000"/>
                </a:solidFill>
                <a:latin typeface="標楷體" panose="03000509000000000000" pitchFamily="65" charset="-120"/>
                <a:ea typeface="標楷體" panose="03000509000000000000" pitchFamily="65" charset="-120"/>
              </a:rPr>
              <a:t>語音相符，聯屬一誼。福屬</a:t>
            </a:r>
            <a:r>
              <a:rPr lang="zh-TW" altLang="en-US" sz="2400" dirty="0">
                <a:latin typeface="標楷體" panose="03000509000000000000" pitchFamily="65" charset="-120"/>
                <a:ea typeface="標楷體" panose="03000509000000000000" pitchFamily="65" charset="-120"/>
              </a:rPr>
              <a:t>則永定、武平、上杭；廣屬則程鄉、鎮平、平遠；江右則會昌、瑞金。此數縣之民來臺則為</a:t>
            </a:r>
            <a:r>
              <a:rPr lang="zh-TW" altLang="en-US" sz="2400" dirty="0">
                <a:solidFill>
                  <a:srgbClr val="FF0000"/>
                </a:solidFill>
                <a:latin typeface="標楷體" panose="03000509000000000000" pitchFamily="65" charset="-120"/>
                <a:ea typeface="標楷體" panose="03000509000000000000" pitchFamily="65" charset="-120"/>
              </a:rPr>
              <a:t>客民</a:t>
            </a:r>
            <a:r>
              <a:rPr lang="zh-TW" altLang="en-US" sz="2400" dirty="0">
                <a:latin typeface="標楷體" panose="03000509000000000000" pitchFamily="65" charset="-120"/>
                <a:ea typeface="標楷體" panose="03000509000000000000" pitchFamily="65" charset="-120"/>
              </a:rPr>
              <a:t>。若興化、漳泉之民來臺則為</a:t>
            </a:r>
            <a:r>
              <a:rPr lang="zh-TW" altLang="en-US" sz="2400" dirty="0">
                <a:solidFill>
                  <a:srgbClr val="FF0000"/>
                </a:solidFill>
                <a:latin typeface="標楷體" panose="03000509000000000000" pitchFamily="65" charset="-120"/>
                <a:ea typeface="標楷體" panose="03000509000000000000" pitchFamily="65" charset="-120"/>
              </a:rPr>
              <a:t>土著</a:t>
            </a:r>
            <a:r>
              <a:rPr lang="zh-TW" altLang="en-US" sz="2400" dirty="0">
                <a:latin typeface="標楷體" panose="03000509000000000000" pitchFamily="65" charset="-120"/>
                <a:ea typeface="標楷體" panose="03000509000000000000" pitchFamily="65" charset="-120"/>
              </a:rPr>
              <a:t>，即</a:t>
            </a:r>
            <a:r>
              <a:rPr lang="zh-TW" altLang="en-US" sz="2400" dirty="0">
                <a:solidFill>
                  <a:srgbClr val="FF0000"/>
                </a:solidFill>
                <a:latin typeface="標楷體" panose="03000509000000000000" pitchFamily="65" charset="-120"/>
                <a:ea typeface="標楷體" panose="03000509000000000000" pitchFamily="65" charset="-120"/>
              </a:rPr>
              <a:t>廣之饒平、海豐、海陽、揭陽、潮陽（三陽）之民</a:t>
            </a:r>
            <a:r>
              <a:rPr lang="zh-TW" altLang="en-US" sz="2400" dirty="0">
                <a:latin typeface="標楷體" panose="03000509000000000000" pitchFamily="65" charset="-120"/>
                <a:ea typeface="標楷體" panose="03000509000000000000" pitchFamily="65" charset="-120"/>
              </a:rPr>
              <a:t>，語音相符，來臺</a:t>
            </a:r>
            <a:r>
              <a:rPr lang="zh-TW" altLang="en-US" sz="2400" dirty="0">
                <a:solidFill>
                  <a:srgbClr val="FF0000"/>
                </a:solidFill>
                <a:latin typeface="標楷體" panose="03000509000000000000" pitchFamily="65" charset="-120"/>
                <a:ea typeface="標楷體" panose="03000509000000000000" pitchFamily="65" charset="-120"/>
              </a:rPr>
              <a:t>亦等土著</a:t>
            </a:r>
            <a:r>
              <a:rPr lang="zh-TW" altLang="en-US" sz="2400" dirty="0">
                <a:latin typeface="標楷體" panose="03000509000000000000" pitchFamily="65" charset="-120"/>
                <a:ea typeface="標楷體" panose="03000509000000000000" pitchFamily="65" charset="-120"/>
              </a:rPr>
              <a:t>。（</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六堆忠義文獻</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a:t>
            </a:r>
            <a:endParaRPr lang="en-US" altLang="zh-TW" sz="2400" dirty="0">
              <a:latin typeface="標楷體" panose="03000509000000000000" pitchFamily="65" charset="-120"/>
              <a:ea typeface="標楷體" panose="03000509000000000000" pitchFamily="65" charset="-120"/>
            </a:endParaRPr>
          </a:p>
          <a:p>
            <a:pPr marL="0" indent="0">
              <a:lnSpc>
                <a:spcPts val="3200"/>
              </a:lnSpc>
              <a:spcBef>
                <a:spcPts val="600"/>
              </a:spcBef>
              <a:buNone/>
            </a:pPr>
            <a:r>
              <a:rPr lang="zh-TW" altLang="en-US" sz="2800" dirty="0">
                <a:solidFill>
                  <a:srgbClr val="FF0000"/>
                </a:solidFill>
                <a:highlight>
                  <a:srgbClr val="FFFF00"/>
                </a:highlight>
                <a:latin typeface="標楷體" panose="03000509000000000000" pitchFamily="65" charset="-120"/>
                <a:ea typeface="標楷體" panose="03000509000000000000" pitchFamily="65" charset="-120"/>
              </a:rPr>
              <a:t>語系以外的分類</a:t>
            </a:r>
            <a:endParaRPr lang="en-US" altLang="zh-TW" sz="2800" dirty="0">
              <a:solidFill>
                <a:srgbClr val="FF0000"/>
              </a:solidFill>
              <a:highlight>
                <a:srgbClr val="FFFF00"/>
              </a:highlight>
              <a:latin typeface="標楷體" panose="03000509000000000000" pitchFamily="65" charset="-120"/>
              <a:ea typeface="標楷體" panose="03000509000000000000" pitchFamily="65" charset="-120"/>
            </a:endParaRPr>
          </a:p>
          <a:p>
            <a:pPr marL="0" indent="0">
              <a:lnSpc>
                <a:spcPts val="3200"/>
              </a:lnSpc>
              <a:spcBef>
                <a:spcPts val="600"/>
              </a:spcBef>
              <a:buNone/>
            </a:pPr>
            <a:r>
              <a:rPr lang="zh-TW" altLang="en-US" sz="2400" dirty="0">
                <a:latin typeface="標楷體" panose="03000509000000000000" pitchFamily="65" charset="-120"/>
                <a:ea typeface="標楷體" panose="03000509000000000000" pitchFamily="65" charset="-120"/>
              </a:rPr>
              <a:t>何為土著？其所來之人</a:t>
            </a:r>
            <a:r>
              <a:rPr lang="zh-TW" altLang="en-US" sz="2400" dirty="0">
                <a:solidFill>
                  <a:srgbClr val="FF0000"/>
                </a:solidFill>
                <a:latin typeface="標楷體" panose="03000509000000000000" pitchFamily="65" charset="-120"/>
                <a:ea typeface="標楷體" panose="03000509000000000000" pitchFamily="65" charset="-120"/>
              </a:rPr>
              <a:t>俱帶家眷</a:t>
            </a:r>
            <a:r>
              <a:rPr lang="zh-TW" altLang="en-US" sz="2400" dirty="0">
                <a:latin typeface="標楷體" panose="03000509000000000000" pitchFamily="65" charset="-120"/>
                <a:ea typeface="標楷體" panose="03000509000000000000" pitchFamily="65" charset="-120"/>
              </a:rPr>
              <a:t>，生齒日繁，所闢之土，或倚傍紳衿或仗勢衙門，承一墾戶，動稱</a:t>
            </a:r>
            <a:r>
              <a:rPr lang="zh-TW" altLang="en-US" sz="2400" dirty="0">
                <a:solidFill>
                  <a:srgbClr val="FF0000"/>
                </a:solidFill>
                <a:latin typeface="標楷體" panose="03000509000000000000" pitchFamily="65" charset="-120"/>
                <a:ea typeface="標楷體" panose="03000509000000000000" pitchFamily="65" charset="-120"/>
              </a:rPr>
              <a:t>業主</a:t>
            </a:r>
            <a:r>
              <a:rPr lang="zh-TW" altLang="en-US" sz="2400" dirty="0">
                <a:latin typeface="標楷體" panose="03000509000000000000" pitchFamily="65" charset="-120"/>
                <a:ea typeface="標楷體" panose="03000509000000000000" pitchFamily="65" charset="-120"/>
              </a:rPr>
              <a:t>。然紳衿、衙門悉屬漳泉，此土著之所由來也。客民父母□□</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按：缺漏字推測應為「妻眷」二字</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俱在內地，一分一錢，寄回家中救急，是以確守耕種並無過犯，無紳衿衙門之勢依仗，此客民之稱由來也。且客民平時來臺一節，極盡苦鬱。出海舵工悉是土著，廈門任其食銅</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按：需索</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，舡上受其飢渴，舡稅重加詐剝，每人一十余兩。自沐　聖朝開闢斯地，</a:t>
            </a:r>
            <a:r>
              <a:rPr lang="zh-TW" altLang="en-US" sz="2400" dirty="0">
                <a:solidFill>
                  <a:srgbClr val="FF0000"/>
                </a:solidFill>
                <a:latin typeface="標楷體" panose="03000509000000000000" pitchFamily="65" charset="-120"/>
                <a:ea typeface="標楷體" panose="03000509000000000000" pitchFamily="65" charset="-120"/>
              </a:rPr>
              <a:t>土著坐享太平之福，客民墾土供租之勞</a:t>
            </a:r>
            <a:r>
              <a:rPr lang="zh-TW" altLang="en-US" sz="2400" dirty="0">
                <a:latin typeface="標楷體" panose="03000509000000000000" pitchFamily="65" charset="-120"/>
                <a:ea typeface="標楷體" panose="03000509000000000000" pitchFamily="65" charset="-120"/>
              </a:rPr>
              <a:t>。所以朱一貴等一班</a:t>
            </a:r>
            <a:r>
              <a:rPr lang="zh-TW" altLang="en-US" sz="2400" dirty="0">
                <a:solidFill>
                  <a:srgbClr val="FF0000"/>
                </a:solidFill>
                <a:latin typeface="標楷體" panose="03000509000000000000" pitchFamily="65" charset="-120"/>
                <a:ea typeface="標楷體" panose="03000509000000000000" pitchFamily="65" charset="-120"/>
              </a:rPr>
              <a:t>叛賊倡亂</a:t>
            </a:r>
            <a:r>
              <a:rPr lang="zh-TW" altLang="en-US" sz="2400" dirty="0">
                <a:latin typeface="標楷體" panose="03000509000000000000" pitchFamily="65" charset="-120"/>
                <a:ea typeface="標楷體" panose="03000509000000000000" pitchFamily="65" charset="-120"/>
              </a:rPr>
              <a:t>，偽封國公，偽號將軍、都督、總兵者，</a:t>
            </a:r>
            <a:r>
              <a:rPr lang="zh-TW" altLang="en-US" sz="2400" dirty="0">
                <a:solidFill>
                  <a:srgbClr val="FF0000"/>
                </a:solidFill>
                <a:latin typeface="標楷體" panose="03000509000000000000" pitchFamily="65" charset="-120"/>
                <a:ea typeface="標楷體" panose="03000509000000000000" pitchFamily="65" charset="-120"/>
              </a:rPr>
              <a:t>隨聲附和，悉是土著之人</a:t>
            </a:r>
            <a:r>
              <a:rPr lang="zh-TW" altLang="en-US" sz="2400" dirty="0">
                <a:latin typeface="標楷體" panose="03000509000000000000" pitchFamily="65" charset="-120"/>
                <a:ea typeface="標楷體" panose="03000509000000000000" pitchFamily="65" charset="-120"/>
              </a:rPr>
              <a:t>。（</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六堆忠義文獻</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16003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4" name="圖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橢圓 3"/>
          <p:cNvSpPr/>
          <p:nvPr/>
        </p:nvSpPr>
        <p:spPr>
          <a:xfrm rot="21145451">
            <a:off x="5701844" y="1282495"/>
            <a:ext cx="1988052" cy="3615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5" name="橢圓 4"/>
          <p:cNvSpPr/>
          <p:nvPr/>
        </p:nvSpPr>
        <p:spPr>
          <a:xfrm>
            <a:off x="4909231" y="5877273"/>
            <a:ext cx="382847" cy="3600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cxnSp>
        <p:nvCxnSpPr>
          <p:cNvPr id="7" name="直線單箭頭接點 6"/>
          <p:cNvCxnSpPr>
            <a:cxnSpLocks/>
          </p:cNvCxnSpPr>
          <p:nvPr/>
        </p:nvCxnSpPr>
        <p:spPr>
          <a:xfrm>
            <a:off x="1350479" y="1970669"/>
            <a:ext cx="2012831" cy="0"/>
          </a:xfrm>
          <a:prstGeom prst="straightConnector1">
            <a:avLst/>
          </a:prstGeom>
          <a:ln w="28575">
            <a:solidFill>
              <a:srgbClr val="FFFF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直線單箭頭接點 9"/>
          <p:cNvCxnSpPr>
            <a:cxnSpLocks/>
          </p:cNvCxnSpPr>
          <p:nvPr/>
        </p:nvCxnSpPr>
        <p:spPr>
          <a:xfrm flipH="1">
            <a:off x="2955917" y="2005733"/>
            <a:ext cx="407393" cy="2287363"/>
          </a:xfrm>
          <a:prstGeom prst="straightConnector1">
            <a:avLst/>
          </a:prstGeom>
          <a:ln w="28575">
            <a:solidFill>
              <a:srgbClr val="FFFF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a:cxnSpLocks/>
          </p:cNvCxnSpPr>
          <p:nvPr/>
        </p:nvCxnSpPr>
        <p:spPr>
          <a:xfrm>
            <a:off x="3389805" y="1921674"/>
            <a:ext cx="1254203" cy="737725"/>
          </a:xfrm>
          <a:prstGeom prst="straightConnector1">
            <a:avLst/>
          </a:prstGeom>
          <a:ln w="28575">
            <a:solidFill>
              <a:srgbClr val="FFFF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a:cxnSpLocks/>
          </p:cNvCxnSpPr>
          <p:nvPr/>
        </p:nvCxnSpPr>
        <p:spPr>
          <a:xfrm flipH="1" flipV="1">
            <a:off x="4837225" y="2564906"/>
            <a:ext cx="72006" cy="1049307"/>
          </a:xfrm>
          <a:prstGeom prst="straightConnector1">
            <a:avLst/>
          </a:prstGeom>
          <a:ln w="28575">
            <a:solidFill>
              <a:srgbClr val="FFFF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4769179" y="2816930"/>
            <a:ext cx="52987" cy="866549"/>
          </a:xfrm>
          <a:prstGeom prst="straightConnector1">
            <a:avLst/>
          </a:prstGeom>
          <a:ln w="28575">
            <a:solidFill>
              <a:srgbClr val="FFFF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a:cxnSpLocks/>
          </p:cNvCxnSpPr>
          <p:nvPr/>
        </p:nvCxnSpPr>
        <p:spPr>
          <a:xfrm flipV="1">
            <a:off x="4838391" y="1691680"/>
            <a:ext cx="711379" cy="846094"/>
          </a:xfrm>
          <a:prstGeom prst="straightConnector1">
            <a:avLst/>
          </a:prstGeom>
          <a:ln w="28575">
            <a:solidFill>
              <a:srgbClr val="FFFF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向右箭號 39"/>
          <p:cNvSpPr/>
          <p:nvPr/>
        </p:nvSpPr>
        <p:spPr>
          <a:xfrm>
            <a:off x="3709065" y="2749046"/>
            <a:ext cx="807006" cy="405759"/>
          </a:xfrm>
          <a:prstGeom prst="rightArrow">
            <a:avLst/>
          </a:pr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41" name="向右箭號 40"/>
          <p:cNvSpPr/>
          <p:nvPr/>
        </p:nvSpPr>
        <p:spPr>
          <a:xfrm>
            <a:off x="3034109" y="4155888"/>
            <a:ext cx="1349912" cy="405759"/>
          </a:xfrm>
          <a:prstGeom prst="rightArrow">
            <a:avLst/>
          </a:pr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cxnSp>
        <p:nvCxnSpPr>
          <p:cNvPr id="44" name="直線單箭頭接點 43"/>
          <p:cNvCxnSpPr>
            <a:cxnSpLocks/>
          </p:cNvCxnSpPr>
          <p:nvPr/>
        </p:nvCxnSpPr>
        <p:spPr>
          <a:xfrm flipV="1">
            <a:off x="5561202" y="1340768"/>
            <a:ext cx="1963126" cy="350914"/>
          </a:xfrm>
          <a:prstGeom prst="straightConnector1">
            <a:avLst/>
          </a:prstGeom>
          <a:ln w="28575">
            <a:solidFill>
              <a:srgbClr val="FFFF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直線單箭頭接點 47"/>
          <p:cNvCxnSpPr>
            <a:cxnSpLocks/>
          </p:cNvCxnSpPr>
          <p:nvPr/>
        </p:nvCxnSpPr>
        <p:spPr>
          <a:xfrm>
            <a:off x="1350479" y="1907743"/>
            <a:ext cx="2012831" cy="27863"/>
          </a:xfrm>
          <a:prstGeom prst="straightConnector1">
            <a:avLst/>
          </a:prstGeom>
          <a:ln w="28575">
            <a:solidFill>
              <a:srgbClr val="FFFF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向右箭號 17"/>
          <p:cNvSpPr/>
          <p:nvPr/>
        </p:nvSpPr>
        <p:spPr>
          <a:xfrm>
            <a:off x="3374742" y="3345767"/>
            <a:ext cx="908940" cy="405759"/>
          </a:xfrm>
          <a:prstGeom prst="rightArrow">
            <a:avLst/>
          </a:pr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2" name="文字方塊 11"/>
          <p:cNvSpPr txBox="1"/>
          <p:nvPr/>
        </p:nvSpPr>
        <p:spPr>
          <a:xfrm flipH="1">
            <a:off x="4824493" y="2534100"/>
            <a:ext cx="648745"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匠寮</a:t>
            </a:r>
          </a:p>
        </p:txBody>
      </p:sp>
      <p:sp>
        <p:nvSpPr>
          <p:cNvPr id="3" name="橢圓 2"/>
          <p:cNvSpPr/>
          <p:nvPr/>
        </p:nvSpPr>
        <p:spPr>
          <a:xfrm>
            <a:off x="7560000" y="1278000"/>
            <a:ext cx="180809" cy="166929"/>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6" name="圓角矩形 5"/>
          <p:cNvSpPr/>
          <p:nvPr/>
        </p:nvSpPr>
        <p:spPr>
          <a:xfrm>
            <a:off x="4659358" y="2426627"/>
            <a:ext cx="152538" cy="214946"/>
          </a:xfrm>
          <a:prstGeom prst="round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394664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1000"/>
                                        <p:tgtEl>
                                          <p:spTgt spid="6"/>
                                        </p:tgtEl>
                                      </p:cBhvr>
                                    </p:animEffect>
                                    <p:anim calcmode="lin" valueType="num">
                                      <p:cBhvr>
                                        <p:cTn id="58" dur="1000" fill="hold"/>
                                        <p:tgtEl>
                                          <p:spTgt spid="6"/>
                                        </p:tgtEl>
                                        <p:attrNameLst>
                                          <p:attrName>ppt_x</p:attrName>
                                        </p:attrNameLst>
                                      </p:cBhvr>
                                      <p:tavLst>
                                        <p:tav tm="0">
                                          <p:val>
                                            <p:strVal val="#ppt_x"/>
                                          </p:val>
                                        </p:tav>
                                        <p:tav tm="100000">
                                          <p:val>
                                            <p:strVal val="#ppt_x"/>
                                          </p:val>
                                        </p:tav>
                                      </p:tavLst>
                                    </p:anim>
                                    <p:anim calcmode="lin" valueType="num">
                                      <p:cBhvr>
                                        <p:cTn id="5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40" grpId="0" animBg="1"/>
      <p:bldP spid="41" grpId="0" animBg="1"/>
      <p:bldP spid="18" grpId="0" animBg="1"/>
      <p:bldP spid="3" grpId="0" animBg="1"/>
      <p:bldP spid="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文字方塊 2"/>
          <p:cNvSpPr txBox="1"/>
          <p:nvPr/>
        </p:nvSpPr>
        <p:spPr>
          <a:xfrm>
            <a:off x="2171343" y="6224618"/>
            <a:ext cx="569899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九二一大地震後東勢保安祠骨骸（陳玉峰攝 </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1999,10</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3382"/>
            <a:ext cx="9144000" cy="5591236"/>
          </a:xfrm>
          <a:prstGeom prst="rect">
            <a:avLst/>
          </a:prstGeom>
        </p:spPr>
      </p:pic>
    </p:spTree>
    <p:extLst>
      <p:ext uri="{BB962C8B-B14F-4D97-AF65-F5344CB8AC3E}">
        <p14:creationId xmlns:p14="http://schemas.microsoft.com/office/powerpoint/2010/main" val="17516634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260648"/>
            <a:ext cx="8496944" cy="6120680"/>
          </a:xfrm>
        </p:spPr>
        <p:txBody>
          <a:bodyPr/>
          <a:lstStyle/>
          <a:p>
            <a:pPr marL="0" indent="0" algn="ctr">
              <a:lnSpc>
                <a:spcPts val="3600"/>
              </a:lnSpc>
              <a:spcBef>
                <a:spcPts val="600"/>
              </a:spcBef>
              <a:spcAft>
                <a:spcPts val="600"/>
              </a:spcAft>
              <a:buNone/>
            </a:pPr>
            <a:r>
              <a:rPr lang="zh-TW" altLang="zh-TW" sz="4400" dirty="0">
                <a:latin typeface="標楷體" panose="03000509000000000000" pitchFamily="65" charset="-120"/>
                <a:ea typeface="標楷體" panose="03000509000000000000" pitchFamily="65" charset="-120"/>
              </a:rPr>
              <a:t>權</a:t>
            </a:r>
            <a:endParaRPr lang="en-US" altLang="zh-TW" sz="4400" dirty="0">
              <a:latin typeface="標楷體" panose="03000509000000000000" pitchFamily="65" charset="-120"/>
              <a:ea typeface="標楷體" panose="03000509000000000000" pitchFamily="65" charset="-120"/>
            </a:endParaRPr>
          </a:p>
          <a:p>
            <a:pPr marL="0" indent="0" algn="ctr">
              <a:lnSpc>
                <a:spcPts val="3600"/>
              </a:lnSpc>
              <a:spcBef>
                <a:spcPts val="600"/>
              </a:spcBef>
              <a:spcAft>
                <a:spcPts val="600"/>
              </a:spcAft>
              <a:buNone/>
            </a:pPr>
            <a:r>
              <a:rPr lang="zh-TW" altLang="zh-TW" sz="3600" dirty="0"/>
              <a:t>權變部署</a:t>
            </a:r>
            <a:endParaRPr lang="zh-TW" altLang="en-US" sz="3600" dirty="0"/>
          </a:p>
          <a:p>
            <a:pPr marL="0" indent="0" algn="ctr">
              <a:lnSpc>
                <a:spcPts val="3600"/>
              </a:lnSpc>
              <a:spcBef>
                <a:spcPts val="600"/>
              </a:spcBef>
              <a:spcAft>
                <a:spcPts val="600"/>
              </a:spcAft>
              <a:buNone/>
            </a:pPr>
            <a:r>
              <a:rPr lang="zh-TW" altLang="zh-TW" sz="3600" dirty="0"/>
              <a:t>漳泉客分類</a:t>
            </a:r>
            <a:endParaRPr lang="en-US" altLang="zh-TW" sz="3600" dirty="0"/>
          </a:p>
          <a:p>
            <a:pPr marL="0" indent="0">
              <a:buNone/>
            </a:pPr>
            <a:r>
              <a:rPr lang="zh-TW" altLang="en-US" dirty="0"/>
              <a:t>利用</a:t>
            </a:r>
            <a:r>
              <a:rPr lang="zh-TW" altLang="zh-TW" dirty="0"/>
              <a:t>漢人社群</a:t>
            </a:r>
            <a:r>
              <a:rPr lang="zh-TW" altLang="en-US" dirty="0"/>
              <a:t>（</a:t>
            </a:r>
            <a:r>
              <a:rPr lang="zh-TW" altLang="zh-TW" dirty="0"/>
              <a:t>漳州籍／泉州籍／客語系</a:t>
            </a:r>
            <a:r>
              <a:rPr lang="zh-TW" altLang="en-US" dirty="0"/>
              <a:t>）</a:t>
            </a:r>
            <a:r>
              <a:rPr lang="zh-TW" altLang="zh-TW" dirty="0"/>
              <a:t>分類的</a:t>
            </a:r>
            <a:r>
              <a:rPr lang="zh-TW" altLang="en-US" dirty="0"/>
              <a:t>治理</a:t>
            </a:r>
            <a:r>
              <a:rPr lang="zh-TW" altLang="zh-TW" dirty="0"/>
              <a:t>部署</a:t>
            </a:r>
            <a:endParaRPr lang="en-US" altLang="zh-TW" dirty="0"/>
          </a:p>
          <a:p>
            <a:pPr marL="400050" lvl="1" indent="0">
              <a:lnSpc>
                <a:spcPts val="3600"/>
              </a:lnSpc>
              <a:spcBef>
                <a:spcPts val="600"/>
              </a:spcBef>
              <a:spcAft>
                <a:spcPts val="600"/>
              </a:spcAft>
              <a:buNone/>
            </a:pPr>
            <a:r>
              <a:rPr lang="zh-TW" altLang="en-US" sz="3000" dirty="0">
                <a:latin typeface="+mn-ea"/>
              </a:rPr>
              <a:t>就在建立番屯制對熟番武力加以建制化、完成三層制轉化的同時，清廷十九世紀的治理部署也開始轉化成另一種截然不同的性質。</a:t>
            </a:r>
            <a:endParaRPr lang="en-US" altLang="zh-TW" sz="3000" dirty="0">
              <a:latin typeface="+mn-ea"/>
            </a:endParaRPr>
          </a:p>
          <a:p>
            <a:pPr marL="400050" lvl="1" indent="0">
              <a:lnSpc>
                <a:spcPts val="3600"/>
              </a:lnSpc>
              <a:spcBef>
                <a:spcPts val="600"/>
              </a:spcBef>
              <a:spcAft>
                <a:spcPts val="600"/>
              </a:spcAft>
              <a:buNone/>
            </a:pPr>
            <a:r>
              <a:rPr lang="zh-TW" altLang="en-US" sz="3000" dirty="0">
                <a:latin typeface="+mn-ea"/>
              </a:rPr>
              <a:t>從主要仰賴生番、熟番、漢人分類歧異的三層制</a:t>
            </a:r>
            <a:r>
              <a:rPr lang="zh-TW" altLang="en-US" sz="3000" dirty="0">
                <a:solidFill>
                  <a:srgbClr val="FF0000"/>
                </a:solidFill>
                <a:latin typeface="+mn-ea"/>
              </a:rPr>
              <a:t>常態部署</a:t>
            </a:r>
            <a:r>
              <a:rPr lang="zh-TW" altLang="en-US" sz="3000" dirty="0">
                <a:latin typeface="+mn-ea"/>
              </a:rPr>
              <a:t>，逐漸轉化為仰賴漳泉客分類敵對的</a:t>
            </a:r>
            <a:r>
              <a:rPr lang="zh-TW" altLang="en-US" sz="3000" dirty="0">
                <a:solidFill>
                  <a:srgbClr val="FF0000"/>
                </a:solidFill>
                <a:latin typeface="+mn-ea"/>
              </a:rPr>
              <a:t>權變部署</a:t>
            </a:r>
            <a:r>
              <a:rPr lang="zh-TW" altLang="en-US" sz="3000" dirty="0">
                <a:latin typeface="+mn-ea"/>
              </a:rPr>
              <a:t>。</a:t>
            </a:r>
            <a:endParaRPr lang="en-US" altLang="zh-TW" sz="3000" dirty="0">
              <a:latin typeface="+mn-ea"/>
            </a:endParaRPr>
          </a:p>
        </p:txBody>
      </p:sp>
    </p:spTree>
    <p:extLst>
      <p:ext uri="{BB962C8B-B14F-4D97-AF65-F5344CB8AC3E}">
        <p14:creationId xmlns:p14="http://schemas.microsoft.com/office/powerpoint/2010/main" val="39260755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9512" y="116632"/>
            <a:ext cx="8856984" cy="6552728"/>
          </a:xfrm>
          <a:noFill/>
        </p:spPr>
        <p:txBody>
          <a:bodyPr vert="eaVert"/>
          <a:lstStyle/>
          <a:p>
            <a:pPr marL="0" indent="0" algn="ctr">
              <a:lnSpc>
                <a:spcPts val="4200"/>
              </a:lnSpc>
              <a:spcBef>
                <a:spcPts val="600"/>
              </a:spcBef>
              <a:spcAft>
                <a:spcPts val="600"/>
              </a:spcAft>
              <a:buNone/>
            </a:pPr>
            <a:r>
              <a:rPr lang="zh-TW" altLang="en-US" dirty="0">
                <a:solidFill>
                  <a:srgbClr val="FF0000"/>
                </a:solidFill>
                <a:latin typeface="新細明體" panose="02020500000000000000" pitchFamily="18" charset="-120"/>
                <a:ea typeface="新細明體" panose="02020500000000000000" pitchFamily="18" charset="-120"/>
              </a:rPr>
              <a:t>陳周全事件</a:t>
            </a:r>
            <a:r>
              <a:rPr lang="zh-TW" altLang="en-US" dirty="0">
                <a:latin typeface="新細明體" panose="02020500000000000000" pitchFamily="18" charset="-120"/>
                <a:ea typeface="新細明體" panose="02020500000000000000" pitchFamily="18" charset="-120"/>
              </a:rPr>
              <a:t>後高宗的權變部署</a:t>
            </a:r>
            <a:endParaRPr lang="en-US" altLang="zh-TW" dirty="0">
              <a:solidFill>
                <a:srgbClr val="FF0000"/>
              </a:solidFill>
              <a:latin typeface="新細明體" panose="02020500000000000000" pitchFamily="18" charset="-120"/>
              <a:ea typeface="新細明體" panose="02020500000000000000" pitchFamily="18" charset="-120"/>
            </a:endParaRPr>
          </a:p>
          <a:p>
            <a:pPr marL="0" indent="0" algn="just">
              <a:lnSpc>
                <a:spcPts val="4200"/>
              </a:lnSpc>
              <a:spcBef>
                <a:spcPts val="600"/>
              </a:spcBef>
              <a:spcAft>
                <a:spcPts val="600"/>
              </a:spcAft>
              <a:buNone/>
            </a:pPr>
            <a:r>
              <a:rPr lang="zh-TW" altLang="en-US" sz="2800" dirty="0">
                <a:latin typeface="華康仿宋體W6(P)" panose="02020600000000000000" pitchFamily="18" charset="-120"/>
                <a:ea typeface="華康仿宋體W6(P)" panose="02020600000000000000" pitchFamily="18" charset="-120"/>
              </a:rPr>
              <a:t>漳、泉民風最為刁悍，屢經大加懲罰，尚不知悛改。今若欲使之默化潛移，一改積習，無論哈當阿、楊廷理等不能道德齊禮。況</a:t>
            </a:r>
            <a:r>
              <a:rPr lang="zh-TW" altLang="en-US" sz="2800" dirty="0">
                <a:solidFill>
                  <a:srgbClr val="FF0000"/>
                </a:solidFill>
                <a:latin typeface="華康仿宋體W6(P)" panose="02020600000000000000" pitchFamily="18" charset="-120"/>
                <a:ea typeface="華康仿宋體W6(P)" panose="02020600000000000000" pitchFamily="18" charset="-120"/>
              </a:rPr>
              <a:t>臺灣地方向分漳、泉、粵三庄，伊等類聚群分，遇有事端，彼此轉得互為牽制</a:t>
            </a:r>
            <a:r>
              <a:rPr lang="zh-TW" altLang="en-US" sz="2800" dirty="0">
                <a:latin typeface="華康仿宋體W6(P)" panose="02020600000000000000" pitchFamily="18" charset="-120"/>
                <a:ea typeface="華康仿宋體W6(P)" panose="02020600000000000000" pitchFamily="18" charset="-120"/>
              </a:rPr>
              <a:t>。即如</a:t>
            </a:r>
            <a:r>
              <a:rPr lang="zh-TW" altLang="en-US" sz="2800" dirty="0">
                <a:solidFill>
                  <a:srgbClr val="FF0000"/>
                </a:solidFill>
                <a:latin typeface="華康仿宋體W6(P)" panose="02020600000000000000" pitchFamily="18" charset="-120"/>
                <a:ea typeface="華康仿宋體W6(P)" panose="02020600000000000000" pitchFamily="18" charset="-120"/>
              </a:rPr>
              <a:t>林爽文、陳周全滋事時，悉賴有義民</a:t>
            </a:r>
            <a:r>
              <a:rPr lang="zh-TW" altLang="en-US" sz="2800" dirty="0">
                <a:latin typeface="華康仿宋體W6(P)" panose="02020600000000000000" pitchFamily="18" charset="-120"/>
                <a:ea typeface="華康仿宋體W6(P)" panose="02020600000000000000" pitchFamily="18" charset="-120"/>
              </a:rPr>
              <a:t>，是以要犯得以就擒，迅速集事，否則僅恃該處弁兵，安能似此剋期蕆功！甚或漳、泉之人串通一氣，勾結滋擾，剿捕豈不更覺費手。是</a:t>
            </a:r>
            <a:r>
              <a:rPr lang="zh-TW" altLang="en-US" sz="2800" dirty="0">
                <a:solidFill>
                  <a:srgbClr val="FF0000"/>
                </a:solidFill>
                <a:latin typeface="華康仿宋體W6(P)" panose="02020600000000000000" pitchFamily="18" charset="-120"/>
                <a:ea typeface="華康仿宋體W6(P)" panose="02020600000000000000" pitchFamily="18" charset="-120"/>
              </a:rPr>
              <a:t>該處民情不睦，亦只可聽其自然</a:t>
            </a:r>
            <a:r>
              <a:rPr lang="zh-TW" altLang="en-US" sz="2800" dirty="0">
                <a:latin typeface="華康仿宋體W6(P)" panose="02020600000000000000" pitchFamily="18" charset="-120"/>
                <a:ea typeface="華康仿宋體W6(P)" panose="02020600000000000000" pitchFamily="18" charset="-120"/>
              </a:rPr>
              <a:t>，倘有械</a:t>
            </a:r>
            <a:r>
              <a:rPr lang="zh-TW" altLang="en-US" sz="2800" dirty="0">
                <a:latin typeface="華康楷書體W5(P)-UN" panose="03000500000000000000" pitchFamily="66" charset="-120"/>
                <a:ea typeface="華康楷書體W5(P)-UN" panose="03000500000000000000" pitchFamily="66" charset="-120"/>
                <a:cs typeface="華康楷書體W5(P)-UN" panose="03000500000000000000" pitchFamily="66" charset="-120"/>
              </a:rPr>
              <a:t>鬦</a:t>
            </a:r>
            <a:r>
              <a:rPr lang="zh-TW" altLang="en-US" sz="2800" dirty="0">
                <a:latin typeface="華康仿宋體W6(P)" panose="02020600000000000000" pitchFamily="18" charset="-120"/>
                <a:ea typeface="華康仿宋體W6(P)" panose="02020600000000000000" pitchFamily="18" charset="-120"/>
              </a:rPr>
              <a:t>仇殺情事，地方文武原可隨時查拿，按律懲治，但</a:t>
            </a:r>
            <a:r>
              <a:rPr lang="zh-TW" altLang="en-US" sz="2800" dirty="0">
                <a:solidFill>
                  <a:srgbClr val="FF0000"/>
                </a:solidFill>
                <a:latin typeface="華康仿宋體W6(P)" panose="02020600000000000000" pitchFamily="18" charset="-120"/>
                <a:ea typeface="華康仿宋體W6(P)" panose="02020600000000000000" pitchFamily="18" charset="-120"/>
              </a:rPr>
              <a:t>此意該鎮道惟當默存諸心，又不可使漳、泉人知覺，轉啟朋比為奸也</a:t>
            </a:r>
            <a:r>
              <a:rPr lang="zh-TW" altLang="en-US" sz="2800" dirty="0">
                <a:latin typeface="華康仿宋體W6(P)" panose="02020600000000000000" pitchFamily="18" charset="-120"/>
                <a:ea typeface="華康仿宋體W6(P)" panose="02020600000000000000" pitchFamily="18" charset="-120"/>
              </a:rPr>
              <a:t>。（乾隆六十年</a:t>
            </a:r>
            <a:r>
              <a:rPr lang="zh-TW" altLang="zh-TW" sz="2800" dirty="0">
                <a:latin typeface="華康仿宋體W6(P)" panose="02020600000000000000" pitchFamily="18" charset="-120"/>
                <a:ea typeface="華康仿宋體W6(P)" panose="02020600000000000000" pitchFamily="18" charset="-120"/>
              </a:rPr>
              <a:t>五月十四日諭旨</a:t>
            </a:r>
            <a:r>
              <a:rPr lang="zh-TW" altLang="en-US" sz="2800" dirty="0">
                <a:latin typeface="華康仿宋體W6(P)" panose="02020600000000000000" pitchFamily="18" charset="-120"/>
                <a:ea typeface="華康仿宋體W6(P)" panose="02020600000000000000" pitchFamily="18" charset="-120"/>
              </a:rPr>
              <a:t>，</a:t>
            </a:r>
            <a:r>
              <a:rPr lang="en-US" altLang="zh-TW" sz="2800" dirty="0">
                <a:latin typeface="華康仿宋體W6(P)" panose="02020600000000000000" pitchFamily="18" charset="-120"/>
                <a:ea typeface="華康仿宋體W6(P)" panose="02020600000000000000" pitchFamily="18" charset="-120"/>
              </a:rPr>
              <a:t>《</a:t>
            </a:r>
            <a:r>
              <a:rPr lang="zh-TW" altLang="en-US" sz="2800" dirty="0">
                <a:latin typeface="華康仿宋體W6(P)" panose="02020600000000000000" pitchFamily="18" charset="-120"/>
                <a:ea typeface="華康仿宋體W6(P)" panose="02020600000000000000" pitchFamily="18" charset="-120"/>
              </a:rPr>
              <a:t>明清宮藏臺灣檔案匯編</a:t>
            </a:r>
            <a:r>
              <a:rPr lang="en-US" altLang="zh-TW" sz="2800" dirty="0">
                <a:latin typeface="華康仿宋體W6(P)" panose="02020600000000000000" pitchFamily="18" charset="-120"/>
                <a:ea typeface="華康仿宋體W6(P)" panose="02020600000000000000" pitchFamily="18" charset="-120"/>
              </a:rPr>
              <a:t>》</a:t>
            </a:r>
            <a:r>
              <a:rPr lang="zh-TW" altLang="en-US" sz="2800" dirty="0">
                <a:latin typeface="華康仿宋體W6(P)" panose="02020600000000000000" pitchFamily="18" charset="-120"/>
                <a:ea typeface="華康仿宋體W6(P)" panose="02020600000000000000" pitchFamily="18" charset="-120"/>
              </a:rPr>
              <a:t>）</a:t>
            </a:r>
          </a:p>
        </p:txBody>
      </p:sp>
    </p:spTree>
    <p:extLst>
      <p:ext uri="{BB962C8B-B14F-4D97-AF65-F5344CB8AC3E}">
        <p14:creationId xmlns:p14="http://schemas.microsoft.com/office/powerpoint/2010/main" val="288860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36712" y="44624"/>
            <a:ext cx="8507288" cy="6624736"/>
          </a:xfrm>
        </p:spPr>
        <p:txBody>
          <a:bodyPr/>
          <a:lstStyle/>
          <a:p>
            <a:pPr marL="0" indent="0" algn="ctr">
              <a:buNone/>
            </a:pPr>
            <a:r>
              <a:rPr lang="zh-TW" altLang="en-US" sz="3600" dirty="0">
                <a:solidFill>
                  <a:srgbClr val="000000"/>
                </a:solidFill>
                <a:cs typeface="+mj-cs"/>
              </a:rPr>
              <a:t>五十步笑百步</a:t>
            </a:r>
            <a:endParaRPr lang="en-US" altLang="zh-TW" dirty="0"/>
          </a:p>
          <a:p>
            <a:pPr marL="0" indent="0">
              <a:lnSpc>
                <a:spcPts val="3600"/>
              </a:lnSpc>
              <a:spcBef>
                <a:spcPts val="1800"/>
              </a:spcBef>
              <a:buNone/>
            </a:pPr>
            <a:r>
              <a:rPr lang="zh-TW" altLang="en-US" dirty="0"/>
              <a:t>閩浙總督</a:t>
            </a:r>
            <a:r>
              <a:rPr lang="zh-TW" altLang="zh-TW" dirty="0"/>
              <a:t>方維甸</a:t>
            </a:r>
            <a:r>
              <a:rPr lang="zh-TW" altLang="en-US" dirty="0"/>
              <a:t>嘉慶十五年來臺查辦分類械鬥，揭露</a:t>
            </a:r>
            <a:r>
              <a:rPr lang="zh-TW" altLang="zh-TW" dirty="0"/>
              <a:t>嘉慶十一年</a:t>
            </a:r>
            <a:r>
              <a:rPr lang="zh-TW" altLang="en-US" dirty="0"/>
              <a:t>漳籍義民到鹿港協助防禦海盜蔡牽時，與當地泉人意外衝突，引爆</a:t>
            </a:r>
            <a:r>
              <a:rPr lang="zh-TW" altLang="en-US" dirty="0">
                <a:solidFill>
                  <a:srgbClr val="FF0000"/>
                </a:solidFill>
              </a:rPr>
              <a:t>漳泉</a:t>
            </a:r>
            <a:r>
              <a:rPr lang="zh-TW" altLang="en-US" dirty="0"/>
              <a:t>械鬥，造成數萬難民。</a:t>
            </a:r>
            <a:endParaRPr lang="en-US" altLang="zh-TW" dirty="0"/>
          </a:p>
          <a:p>
            <a:pPr marL="0" indent="0">
              <a:lnSpc>
                <a:spcPts val="3600"/>
              </a:lnSpc>
              <a:spcBef>
                <a:spcPts val="1800"/>
              </a:spcBef>
              <a:buNone/>
            </a:pPr>
            <a:r>
              <a:rPr lang="zh-TW" altLang="en-US" dirty="0"/>
              <a:t>他</a:t>
            </a:r>
            <a:r>
              <a:rPr lang="zh-TW" altLang="zh-TW" dirty="0"/>
              <a:t>把</a:t>
            </a:r>
            <a:r>
              <a:rPr lang="zh-TW" altLang="en-US" dirty="0"/>
              <a:t>當年奉旨來臺剿辦蔡牽的欽差大臣福州將軍賽沖阿</a:t>
            </a:r>
            <a:r>
              <a:rPr lang="zh-TW" altLang="zh-TW" dirty="0"/>
              <a:t>諱匿嘉慶十一年彰化漳泉械鬥所造成的「</a:t>
            </a:r>
            <a:r>
              <a:rPr lang="zh-TW" altLang="zh-TW" dirty="0">
                <a:solidFill>
                  <a:srgbClr val="FF0000"/>
                </a:solidFill>
              </a:rPr>
              <a:t>夙怨</a:t>
            </a:r>
            <a:r>
              <a:rPr lang="zh-TW" altLang="zh-TW" dirty="0"/>
              <a:t>」</a:t>
            </a:r>
            <a:r>
              <a:rPr lang="zh-TW" altLang="en-US" dirty="0"/>
              <a:t>，</a:t>
            </a:r>
            <a:r>
              <a:rPr lang="zh-TW" altLang="zh-TW" dirty="0"/>
              <a:t>當成十四年</a:t>
            </a:r>
            <a:r>
              <a:rPr lang="zh-TW" altLang="en-US" dirty="0"/>
              <a:t>漳泉</a:t>
            </a:r>
            <a:r>
              <a:rPr lang="zh-TW" altLang="zh-TW" dirty="0"/>
              <a:t>兩籍再度械鬥的起因</a:t>
            </a:r>
            <a:r>
              <a:rPr lang="zh-TW" altLang="en-US" dirty="0"/>
              <a:t>。</a:t>
            </a:r>
            <a:endParaRPr lang="en-US" altLang="zh-TW" dirty="0"/>
          </a:p>
          <a:p>
            <a:pPr marL="0" indent="0">
              <a:lnSpc>
                <a:spcPts val="3600"/>
              </a:lnSpc>
              <a:spcBef>
                <a:spcPts val="1800"/>
              </a:spcBef>
              <a:buNone/>
            </a:pPr>
            <a:r>
              <a:rPr lang="zh-TW" altLang="en-US" dirty="0"/>
              <a:t>但</a:t>
            </a:r>
            <a:r>
              <a:rPr lang="zh-TW" altLang="zh-TW" dirty="0"/>
              <a:t>他處理</a:t>
            </a:r>
            <a:r>
              <a:rPr lang="zh-TW" altLang="en-US" dirty="0"/>
              <a:t>接著發生的</a:t>
            </a:r>
            <a:r>
              <a:rPr lang="zh-TW" altLang="zh-TW" dirty="0">
                <a:solidFill>
                  <a:srgbClr val="FF0000"/>
                </a:solidFill>
              </a:rPr>
              <a:t>漳</a:t>
            </a:r>
            <a:r>
              <a:rPr lang="zh-TW" altLang="en-US" dirty="0">
                <a:solidFill>
                  <a:srgbClr val="FF0000"/>
                </a:solidFill>
              </a:rPr>
              <a:t>客</a:t>
            </a:r>
            <a:r>
              <a:rPr lang="zh-TW" altLang="zh-TW" dirty="0"/>
              <a:t>械鬥</a:t>
            </a:r>
            <a:r>
              <a:rPr lang="zh-TW" altLang="en-US" dirty="0"/>
              <a:t>時，</a:t>
            </a:r>
            <a:r>
              <a:rPr lang="zh-TW" altLang="zh-TW" dirty="0"/>
              <a:t>做法</a:t>
            </a:r>
            <a:r>
              <a:rPr lang="zh-TW" altLang="en-US" dirty="0"/>
              <a:t>卻是</a:t>
            </a:r>
            <a:r>
              <a:rPr lang="zh-TW" altLang="zh-TW" dirty="0"/>
              <a:t>「五十步笑百步」</a:t>
            </a:r>
            <a:r>
              <a:rPr lang="zh-TW" altLang="en-US" dirty="0"/>
              <a:t>，並未</a:t>
            </a:r>
            <a:r>
              <a:rPr lang="zh-TW" altLang="zh-TW" dirty="0"/>
              <a:t>認真查辦</a:t>
            </a:r>
            <a:r>
              <a:rPr lang="zh-TW" altLang="en-US" dirty="0"/>
              <a:t>，</a:t>
            </a:r>
            <a:r>
              <a:rPr lang="zh-TW" altLang="zh-TW" dirty="0"/>
              <a:t>而且縱任誤解加深</a:t>
            </a:r>
            <a:r>
              <a:rPr lang="zh-TW" altLang="en-US" dirty="0"/>
              <a:t>、仇恨</a:t>
            </a:r>
            <a:r>
              <a:rPr lang="zh-TW" altLang="zh-TW" dirty="0"/>
              <a:t>蔓延</a:t>
            </a:r>
            <a:r>
              <a:rPr lang="zh-TW" altLang="en-US" dirty="0"/>
              <a:t>。</a:t>
            </a:r>
          </a:p>
        </p:txBody>
      </p:sp>
    </p:spTree>
    <p:extLst>
      <p:ext uri="{BB962C8B-B14F-4D97-AF65-F5344CB8AC3E}">
        <p14:creationId xmlns:p14="http://schemas.microsoft.com/office/powerpoint/2010/main" val="160699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260647"/>
            <a:ext cx="8568952" cy="6480721"/>
          </a:xfrm>
        </p:spPr>
        <p:txBody>
          <a:bodyPr/>
          <a:lstStyle/>
          <a:p>
            <a:pPr marL="0" indent="0" algn="ctr">
              <a:lnSpc>
                <a:spcPts val="3600"/>
              </a:lnSpc>
              <a:spcBef>
                <a:spcPts val="0"/>
              </a:spcBef>
              <a:buNone/>
            </a:pPr>
            <a:r>
              <a:rPr lang="zh-TW" altLang="en-US" dirty="0"/>
              <a:t>兼用經權</a:t>
            </a:r>
            <a:endParaRPr lang="en-US" altLang="zh-TW" dirty="0"/>
          </a:p>
          <a:p>
            <a:pPr marL="0" indent="0">
              <a:lnSpc>
                <a:spcPts val="3200"/>
              </a:lnSpc>
              <a:spcBef>
                <a:spcPts val="600"/>
              </a:spcBef>
              <a:buNone/>
            </a:pPr>
            <a:r>
              <a:rPr lang="zh-TW" altLang="en-US" sz="2400" dirty="0"/>
              <a:t>閩浙總督方維甸嘉慶十五年三月八日極機密等級的奏摺：</a:t>
            </a:r>
            <a:endParaRPr lang="en-US" altLang="zh-TW" sz="2400" dirty="0"/>
          </a:p>
          <a:p>
            <a:pPr marL="0" indent="0">
              <a:lnSpc>
                <a:spcPts val="2800"/>
              </a:lnSpc>
              <a:spcBef>
                <a:spcPts val="0"/>
              </a:spcBef>
              <a:buNone/>
            </a:pPr>
            <a:r>
              <a:rPr lang="zh-TW" altLang="zh-TW" sz="2400" dirty="0">
                <a:latin typeface="標楷體" panose="03000509000000000000" pitchFamily="65" charset="-120"/>
                <a:ea typeface="標楷體" panose="03000509000000000000" pitchFamily="65" charset="-120"/>
              </a:rPr>
              <a:t>再，</a:t>
            </a:r>
            <a:r>
              <a:rPr lang="zh-TW" altLang="zh-TW" sz="2400" dirty="0">
                <a:solidFill>
                  <a:srgbClr val="FF0000"/>
                </a:solidFill>
                <a:latin typeface="標楷體" panose="03000509000000000000" pitchFamily="65" charset="-120"/>
                <a:ea typeface="標楷體" panose="03000509000000000000" pitchFamily="65" charset="-120"/>
              </a:rPr>
              <a:t>漳、泉、粵三籍民人各分籍貫，不能和睦</a:t>
            </a:r>
            <a:r>
              <a:rPr lang="zh-TW" altLang="zh-TW" sz="2400" dirty="0">
                <a:latin typeface="標楷體" panose="03000509000000000000" pitchFamily="65" charset="-120"/>
                <a:ea typeface="標楷體" panose="03000509000000000000" pitchFamily="65" charset="-120"/>
              </a:rPr>
              <a:t>，相沿惡習固應化導。然臺灣民情浮動，不僅械鬥，即豎旗聚眾，亦皆視為尋常。</a:t>
            </a:r>
            <a:r>
              <a:rPr lang="zh-TW" altLang="zh-TW" sz="2400" dirty="0">
                <a:solidFill>
                  <a:srgbClr val="FF0000"/>
                </a:solidFill>
                <a:latin typeface="標楷體" panose="03000509000000000000" pitchFamily="65" charset="-120"/>
                <a:ea typeface="標楷體" panose="03000509000000000000" pitchFamily="65" charset="-120"/>
              </a:rPr>
              <a:t>設使三籍聯為一氣，於海外要地，轉非所宜。猶幸黨類區分，各不相下，遇有莠民滋事，其異籍之人，必為義民，與之樹敵。</a:t>
            </a:r>
            <a:r>
              <a:rPr lang="zh-TW" altLang="zh-TW" sz="2400" dirty="0">
                <a:latin typeface="標楷體" panose="03000509000000000000" pitchFamily="65" charset="-120"/>
                <a:ea typeface="標楷體" panose="03000509000000000000" pitchFamily="65" charset="-120"/>
              </a:rPr>
              <a:t>自康熙年間至今，悉皆如此。今</a:t>
            </a:r>
            <a:r>
              <a:rPr lang="zh-TW" altLang="zh-TW" sz="2400" dirty="0">
                <a:solidFill>
                  <a:srgbClr val="FF0000"/>
                </a:solidFill>
                <a:latin typeface="標楷體" panose="03000509000000000000" pitchFamily="65" charset="-120"/>
                <a:ea typeface="標楷體" panose="03000509000000000000" pitchFamily="65" charset="-120"/>
              </a:rPr>
              <a:t>藉此互相鈐制</a:t>
            </a:r>
            <a:r>
              <a:rPr lang="zh-TW" altLang="zh-TW" sz="2400" dirty="0">
                <a:latin typeface="標楷體" panose="03000509000000000000" pitchFamily="65" charset="-120"/>
                <a:ea typeface="標楷體" panose="03000509000000000000" pitchFamily="65" charset="-120"/>
              </a:rPr>
              <a:t>，仍禁其仇殺相攻，</a:t>
            </a:r>
            <a:r>
              <a:rPr lang="zh-TW" altLang="zh-TW" sz="2400" dirty="0">
                <a:solidFill>
                  <a:srgbClr val="FF0000"/>
                </a:solidFill>
                <a:highlight>
                  <a:srgbClr val="FFFF00"/>
                </a:highlight>
                <a:latin typeface="標楷體" panose="03000509000000000000" pitchFamily="65" charset="-120"/>
                <a:ea typeface="標楷體" panose="03000509000000000000" pitchFamily="65" charset="-120"/>
              </a:rPr>
              <a:t>兼用經權</a:t>
            </a:r>
            <a:r>
              <a:rPr lang="zh-TW" altLang="zh-TW" sz="2400" dirty="0">
                <a:latin typeface="標楷體" panose="03000509000000000000" pitchFamily="65" charset="-120"/>
                <a:ea typeface="標楷體" panose="03000509000000000000" pitchFamily="65" charset="-120"/>
              </a:rPr>
              <a:t>，似於地方有益。此臣愚昧之見，</a:t>
            </a:r>
            <a:r>
              <a:rPr lang="zh-TW" altLang="zh-TW" sz="2400" dirty="0">
                <a:solidFill>
                  <a:srgbClr val="FF0000"/>
                </a:solidFill>
                <a:latin typeface="標楷體" panose="03000509000000000000" pitchFamily="65" charset="-120"/>
                <a:ea typeface="標楷體" panose="03000509000000000000" pitchFamily="65" charset="-120"/>
              </a:rPr>
              <a:t>不敢稍有宣露</a:t>
            </a:r>
            <a:r>
              <a:rPr lang="zh-TW"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謹</a:t>
            </a:r>
            <a:r>
              <a:rPr lang="zh-TW" altLang="zh-TW" sz="2400" dirty="0">
                <a:latin typeface="標楷體" panose="03000509000000000000" pitchFamily="65" charset="-120"/>
                <a:ea typeface="標楷體" panose="03000509000000000000" pitchFamily="65" charset="-120"/>
              </a:rPr>
              <a:t>一併附片密陳。謹奏。</a:t>
            </a:r>
            <a:r>
              <a:rPr lang="zh-TW" altLang="en-US" sz="2400" dirty="0">
                <a:latin typeface="標楷體" panose="03000509000000000000" pitchFamily="65" charset="-120"/>
                <a:ea typeface="標楷體" panose="03000509000000000000" pitchFamily="65" charset="-120"/>
              </a:rPr>
              <a:t>（明清宮藏臺灣檔案匯編）</a:t>
            </a:r>
            <a:endParaRPr lang="zh-TW" altLang="zh-TW" sz="2400" dirty="0">
              <a:latin typeface="標楷體" panose="03000509000000000000" pitchFamily="65" charset="-120"/>
              <a:ea typeface="標楷體" panose="03000509000000000000" pitchFamily="65" charset="-120"/>
            </a:endParaRPr>
          </a:p>
          <a:p>
            <a:pPr marL="0" indent="0">
              <a:lnSpc>
                <a:spcPts val="3000"/>
              </a:lnSpc>
              <a:spcBef>
                <a:spcPts val="600"/>
              </a:spcBef>
              <a:buNone/>
            </a:pPr>
            <a:r>
              <a:rPr lang="zh-TW" altLang="en-US" sz="2400" dirty="0"/>
              <a:t>方維甸認為</a:t>
            </a:r>
            <a:r>
              <a:rPr lang="zh-TW" altLang="zh-TW" sz="2400" dirty="0"/>
              <a:t>固應禁止民間「仇殺相攻」，但卻無需尋求徹底化消其彼此「黨類區分」的敵對態勢，萬一</a:t>
            </a:r>
            <a:r>
              <a:rPr lang="zh-TW" altLang="en-US" sz="2400" dirty="0"/>
              <a:t>發生</a:t>
            </a:r>
            <a:r>
              <a:rPr lang="zh-TW" altLang="zh-TW" sz="2400" dirty="0"/>
              <a:t>民變或叛亂，即可藉資分化，讓其「互相鈐制」。</a:t>
            </a:r>
          </a:p>
          <a:p>
            <a:pPr marL="0" indent="0">
              <a:lnSpc>
                <a:spcPts val="3000"/>
              </a:lnSpc>
              <a:spcBef>
                <a:spcPts val="600"/>
              </a:spcBef>
              <a:buNone/>
            </a:pPr>
            <a:r>
              <a:rPr lang="zh-TW" altLang="en-US" sz="2400" dirty="0"/>
              <a:t>刻意操弄分類敵對多發生於動亂時，臨時應變，隨機制宜，並無常規可循。相對於三層式族群空間分布這種「</a:t>
            </a:r>
            <a:r>
              <a:rPr lang="zh-TW" altLang="en-US" sz="2400" dirty="0">
                <a:solidFill>
                  <a:srgbClr val="FF0000"/>
                </a:solidFill>
              </a:rPr>
              <a:t>常態體制</a:t>
            </a:r>
            <a:r>
              <a:rPr lang="zh-TW" altLang="en-US" sz="2400" dirty="0"/>
              <a:t>」，不妨稱之為「</a:t>
            </a:r>
            <a:r>
              <a:rPr lang="zh-TW" altLang="en-US" sz="2400" dirty="0">
                <a:solidFill>
                  <a:srgbClr val="FF0000"/>
                </a:solidFill>
              </a:rPr>
              <a:t>權變部署</a:t>
            </a:r>
            <a:r>
              <a:rPr lang="zh-TW" altLang="en-US" sz="2400" dirty="0"/>
              <a:t>」。</a:t>
            </a:r>
            <a:endParaRPr lang="en-US" altLang="zh-TW" sz="2400" dirty="0"/>
          </a:p>
          <a:p>
            <a:pPr marL="0" indent="0">
              <a:lnSpc>
                <a:spcPts val="3000"/>
              </a:lnSpc>
              <a:spcBef>
                <a:spcPts val="600"/>
              </a:spcBef>
              <a:buNone/>
            </a:pPr>
            <a:r>
              <a:rPr lang="zh-TW" altLang="en-US" sz="2400" dirty="0"/>
              <a:t>相互搭配使用就是「</a:t>
            </a:r>
            <a:r>
              <a:rPr lang="zh-TW" altLang="en-US" sz="2400" dirty="0">
                <a:solidFill>
                  <a:srgbClr val="FF0000"/>
                </a:solidFill>
              </a:rPr>
              <a:t>兼用經權</a:t>
            </a:r>
            <a:r>
              <a:rPr lang="zh-TW" altLang="en-US" sz="2400" dirty="0"/>
              <a:t>」。</a:t>
            </a:r>
          </a:p>
          <a:p>
            <a:pPr marL="0" indent="0">
              <a:spcBef>
                <a:spcPts val="1200"/>
              </a:spcBef>
              <a:buNone/>
            </a:pPr>
            <a:endParaRPr lang="zh-TW" altLang="en-US" sz="2400" dirty="0"/>
          </a:p>
        </p:txBody>
      </p:sp>
    </p:spTree>
    <p:extLst>
      <p:ext uri="{BB962C8B-B14F-4D97-AF65-F5344CB8AC3E}">
        <p14:creationId xmlns:p14="http://schemas.microsoft.com/office/powerpoint/2010/main" val="148651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332656"/>
            <a:ext cx="8568952" cy="6408712"/>
          </a:xfrm>
        </p:spPr>
        <p:txBody>
          <a:bodyPr/>
          <a:lstStyle/>
          <a:p>
            <a:pPr marL="0" indent="0">
              <a:lnSpc>
                <a:spcPts val="3600"/>
              </a:lnSpc>
              <a:spcBef>
                <a:spcPts val="600"/>
              </a:spcBef>
              <a:spcAft>
                <a:spcPts val="0"/>
              </a:spcAft>
              <a:buNone/>
            </a:pPr>
            <a:r>
              <a:rPr lang="zh-TW" altLang="en-US" sz="3600" dirty="0"/>
              <a:t>分類械鬥的</a:t>
            </a:r>
            <a:r>
              <a:rPr lang="zh-TW" altLang="en-US" sz="3600" dirty="0">
                <a:solidFill>
                  <a:srgbClr val="FF0000"/>
                </a:solidFill>
              </a:rPr>
              <a:t>變本加厲</a:t>
            </a:r>
            <a:r>
              <a:rPr lang="zh-TW" altLang="en-US" sz="3600" dirty="0"/>
              <a:t>：從量變到質變</a:t>
            </a:r>
            <a:endParaRPr lang="en-US" altLang="zh-TW" sz="3600" dirty="0"/>
          </a:p>
          <a:p>
            <a:pPr marL="0" indent="0">
              <a:lnSpc>
                <a:spcPts val="3600"/>
              </a:lnSpc>
              <a:spcBef>
                <a:spcPts val="1200"/>
              </a:spcBef>
              <a:spcAft>
                <a:spcPts val="600"/>
              </a:spcAft>
              <a:buNone/>
            </a:pPr>
            <a:r>
              <a:rPr lang="zh-TW" altLang="en-US" dirty="0"/>
              <a:t>規模變大</a:t>
            </a:r>
            <a:endParaRPr lang="en-US" altLang="zh-TW" dirty="0"/>
          </a:p>
          <a:p>
            <a:pPr marL="400050" lvl="1" indent="0">
              <a:lnSpc>
                <a:spcPts val="3200"/>
              </a:lnSpc>
              <a:spcBef>
                <a:spcPts val="0"/>
              </a:spcBef>
              <a:spcAft>
                <a:spcPts val="600"/>
              </a:spcAft>
              <a:buNone/>
            </a:pPr>
            <a:r>
              <a:rPr lang="zh-TW" altLang="en-US" dirty="0">
                <a:latin typeface="Times New Roman" panose="02020603050405020304" pitchFamily="18" charset="0"/>
                <a:cs typeface="Times New Roman" panose="02020603050405020304" pitchFamily="18" charset="0"/>
              </a:rPr>
              <a:t>嘉慶十四年</a:t>
            </a:r>
            <a:r>
              <a:rPr lang="en-US" altLang="zh-TW" dirty="0">
                <a:latin typeface="Times New Roman" panose="02020603050405020304" pitchFamily="18" charset="0"/>
                <a:cs typeface="Times New Roman" panose="02020603050405020304" pitchFamily="18" charset="0"/>
              </a:rPr>
              <a:t>(1809)</a:t>
            </a:r>
            <a:r>
              <a:rPr lang="zh-TW" altLang="en-US" dirty="0">
                <a:latin typeface="Times New Roman" panose="02020603050405020304" pitchFamily="18" charset="0"/>
                <a:cs typeface="Times New Roman" panose="02020603050405020304" pitchFamily="18" charset="0"/>
              </a:rPr>
              <a:t>分類械鬥時，方維甸調兵兩千人渡臺即構成足以「勸和」的「兵威」。</a:t>
            </a:r>
            <a:endParaRPr lang="en-US" altLang="zh-TW" dirty="0">
              <a:latin typeface="Times New Roman" panose="02020603050405020304" pitchFamily="18" charset="0"/>
              <a:cs typeface="Times New Roman" panose="02020603050405020304" pitchFamily="18" charset="0"/>
            </a:endParaRPr>
          </a:p>
          <a:p>
            <a:pPr marL="400050" lvl="1" indent="0">
              <a:lnSpc>
                <a:spcPts val="3200"/>
              </a:lnSpc>
              <a:spcBef>
                <a:spcPts val="600"/>
              </a:spcBef>
              <a:spcAft>
                <a:spcPts val="0"/>
              </a:spcAft>
              <a:buNone/>
            </a:pPr>
            <a:r>
              <a:rPr lang="zh-TW" altLang="en-US" dirty="0">
                <a:latin typeface="Times New Roman" panose="02020603050405020304" pitchFamily="18" charset="0"/>
                <a:cs typeface="Times New Roman" panose="02020603050405020304" pitchFamily="18" charset="0"/>
              </a:rPr>
              <a:t>道光六年</a:t>
            </a:r>
            <a:r>
              <a:rPr lang="en-US" altLang="zh-TW" dirty="0">
                <a:latin typeface="Times New Roman" panose="02020603050405020304" pitchFamily="18" charset="0"/>
                <a:cs typeface="Times New Roman" panose="02020603050405020304" pitchFamily="18" charset="0"/>
              </a:rPr>
              <a:t>(1826)</a:t>
            </a:r>
            <a:r>
              <a:rPr lang="zh-TW" altLang="en-US" dirty="0">
                <a:latin typeface="Times New Roman" panose="02020603050405020304" pitchFamily="18" charset="0"/>
                <a:cs typeface="Times New Roman" panose="02020603050405020304" pitchFamily="18" charset="0"/>
              </a:rPr>
              <a:t>再度發生大規模分類械鬥，「戕殺不下萬餘人，屍相枕藉於道」。閩浙總督孫爾準調動高達兩倍半（五千人）的兵力， 才夠「兵威」。</a:t>
            </a:r>
            <a:endParaRPr lang="en-US" altLang="zh-TW" dirty="0">
              <a:latin typeface="Times New Roman" panose="02020603050405020304" pitchFamily="18" charset="0"/>
              <a:cs typeface="Times New Roman" panose="02020603050405020304" pitchFamily="18" charset="0"/>
            </a:endParaRPr>
          </a:p>
          <a:p>
            <a:pPr marL="0" indent="0">
              <a:lnSpc>
                <a:spcPts val="3600"/>
              </a:lnSpc>
              <a:spcBef>
                <a:spcPts val="1200"/>
              </a:spcBef>
              <a:spcAft>
                <a:spcPts val="600"/>
              </a:spcAft>
              <a:buNone/>
            </a:pPr>
            <a:r>
              <a:rPr lang="zh-TW" altLang="en-US" dirty="0">
                <a:latin typeface="Times New Roman" panose="02020603050405020304" pitchFamily="18" charset="0"/>
                <a:cs typeface="Times New Roman" panose="02020603050405020304" pitchFamily="18" charset="0"/>
              </a:rPr>
              <a:t>惡質化</a:t>
            </a:r>
            <a:endParaRPr lang="en-US" altLang="zh-TW" dirty="0">
              <a:latin typeface="Times New Roman" panose="02020603050405020304" pitchFamily="18" charset="0"/>
              <a:cs typeface="Times New Roman" panose="02020603050405020304" pitchFamily="18" charset="0"/>
            </a:endParaRPr>
          </a:p>
          <a:p>
            <a:pPr marL="400050" lvl="1" indent="0">
              <a:lnSpc>
                <a:spcPts val="3200"/>
              </a:lnSpc>
              <a:spcBef>
                <a:spcPts val="0"/>
              </a:spcBef>
              <a:spcAft>
                <a:spcPts val="600"/>
              </a:spcAft>
              <a:buNone/>
            </a:pPr>
            <a:r>
              <a:rPr lang="zh-TW" altLang="en-US" dirty="0">
                <a:latin typeface="Times New Roman" panose="02020603050405020304" pitchFamily="18" charset="0"/>
                <a:cs typeface="Times New Roman" panose="02020603050405020304" pitchFamily="18" charset="0"/>
              </a:rPr>
              <a:t>張丙事件</a:t>
            </a:r>
            <a:r>
              <a:rPr lang="en-US" altLang="zh-TW" dirty="0">
                <a:latin typeface="Times New Roman" panose="02020603050405020304" pitchFamily="18" charset="0"/>
                <a:cs typeface="Times New Roman" panose="02020603050405020304" pitchFamily="18" charset="0"/>
              </a:rPr>
              <a:t>(1832-1833)</a:t>
            </a:r>
            <a:r>
              <a:rPr lang="zh-TW" altLang="en-US" dirty="0"/>
              <a:t>抵臺官兵七千四百餘人，軍費</a:t>
            </a:r>
            <a:r>
              <a:rPr lang="zh-TW" altLang="zh-TW" dirty="0"/>
              <a:t>八十</a:t>
            </a:r>
            <a:r>
              <a:rPr lang="zh-TW" altLang="en-US" dirty="0"/>
              <a:t>八</a:t>
            </a:r>
            <a:r>
              <a:rPr lang="zh-TW" altLang="zh-TW" dirty="0"/>
              <a:t>萬兩</a:t>
            </a:r>
            <a:r>
              <a:rPr lang="zh-TW" altLang="en-US" dirty="0"/>
              <a:t>。</a:t>
            </a:r>
            <a:endParaRPr lang="en-US" altLang="zh-TW" dirty="0">
              <a:latin typeface="Times New Roman" panose="02020603050405020304" pitchFamily="18" charset="0"/>
              <a:cs typeface="Times New Roman" panose="02020603050405020304" pitchFamily="18" charset="0"/>
            </a:endParaRPr>
          </a:p>
          <a:p>
            <a:pPr marL="400050" lvl="1" indent="0">
              <a:lnSpc>
                <a:spcPts val="3200"/>
              </a:lnSpc>
              <a:spcBef>
                <a:spcPts val="0"/>
              </a:spcBef>
              <a:spcAft>
                <a:spcPts val="600"/>
              </a:spcAft>
              <a:buNone/>
            </a:pPr>
            <a:r>
              <a:rPr lang="zh-TW" altLang="en-US" sz="3200" dirty="0">
                <a:solidFill>
                  <a:srgbClr val="FF0000"/>
                </a:solidFill>
                <a:latin typeface="Times New Roman" panose="02020603050405020304" pitchFamily="18" charset="0"/>
                <a:cs typeface="Times New Roman" panose="02020603050405020304" pitchFamily="18" charset="0"/>
              </a:rPr>
              <a:t>假分類、真叛亂</a:t>
            </a:r>
            <a:r>
              <a:rPr lang="zh-TW" altLang="en-US" sz="3200" dirty="0">
                <a:latin typeface="Times New Roman" panose="02020603050405020304" pitchFamily="18" charset="0"/>
                <a:cs typeface="Times New Roman" panose="02020603050405020304" pitchFamily="18" charset="0"/>
              </a:rPr>
              <a:t>：從分類械鬥變成</a:t>
            </a:r>
            <a:r>
              <a:rPr lang="zh-TW" altLang="zh-TW" sz="3200" dirty="0">
                <a:latin typeface="Times New Roman" panose="02020603050405020304" pitchFamily="18" charset="0"/>
                <a:cs typeface="Times New Roman" panose="02020603050405020304" pitchFamily="18" charset="0"/>
              </a:rPr>
              <a:t>「攻城戕官」</a:t>
            </a:r>
            <a:r>
              <a:rPr lang="zh-TW" altLang="en-US" sz="3200" dirty="0">
                <a:latin typeface="Times New Roman" panose="02020603050405020304" pitchFamily="18" charset="0"/>
                <a:cs typeface="Times New Roman" panose="02020603050405020304" pitchFamily="18" charset="0"/>
              </a:rPr>
              <a:t>的叛亂</a:t>
            </a:r>
            <a:endParaRPr lang="en-US" altLang="zh-TW" sz="3200" dirty="0"/>
          </a:p>
          <a:p>
            <a:pPr marL="400050" lvl="1" indent="0">
              <a:lnSpc>
                <a:spcPts val="3200"/>
              </a:lnSpc>
              <a:spcBef>
                <a:spcPts val="0"/>
              </a:spcBef>
              <a:spcAft>
                <a:spcPts val="600"/>
              </a:spcAft>
              <a:buNone/>
            </a:pPr>
            <a:r>
              <a:rPr lang="zh-TW" altLang="en-US" sz="3200" dirty="0">
                <a:solidFill>
                  <a:srgbClr val="FF0000"/>
                </a:solidFill>
              </a:rPr>
              <a:t>真分類、假義民</a:t>
            </a:r>
            <a:r>
              <a:rPr lang="zh-TW" altLang="en-US" sz="3200" dirty="0"/>
              <a:t>：下淡水閩客分類</a:t>
            </a:r>
            <a:endParaRPr lang="en-US" altLang="zh-TW" sz="3200" dirty="0"/>
          </a:p>
        </p:txBody>
      </p:sp>
    </p:spTree>
    <p:extLst>
      <p:ext uri="{BB962C8B-B14F-4D97-AF65-F5344CB8AC3E}">
        <p14:creationId xmlns:p14="http://schemas.microsoft.com/office/powerpoint/2010/main" val="72170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422" y="0"/>
            <a:ext cx="5012002" cy="6858000"/>
          </a:xfrm>
          <a:prstGeom prst="rect">
            <a:avLst/>
          </a:prstGeom>
        </p:spPr>
      </p:pic>
      <p:sp>
        <p:nvSpPr>
          <p:cNvPr id="3" name="文字方塊 2"/>
          <p:cNvSpPr txBox="1"/>
          <p:nvPr/>
        </p:nvSpPr>
        <p:spPr>
          <a:xfrm>
            <a:off x="8388424" y="2151728"/>
            <a:ext cx="553998" cy="2554545"/>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張丙事件的案外案</a:t>
            </a:r>
          </a:p>
        </p:txBody>
      </p:sp>
      <p:sp>
        <p:nvSpPr>
          <p:cNvPr id="4" name="文字方塊 3"/>
          <p:cNvSpPr txBox="1"/>
          <p:nvPr/>
        </p:nvSpPr>
        <p:spPr>
          <a:xfrm>
            <a:off x="444081" y="44624"/>
            <a:ext cx="2932341" cy="6768752"/>
          </a:xfrm>
          <a:prstGeom prst="rect">
            <a:avLst/>
          </a:prstGeom>
          <a:noFill/>
        </p:spPr>
        <p:txBody>
          <a:bodyPr vert="eaVert" wrap="square" rtlCol="0">
            <a:spAutoFit/>
          </a:bodyPr>
          <a:lstStyle/>
          <a:p>
            <a:pPr marL="0" marR="0" lvl="0" indent="0" algn="l" defTabSz="914400" rtl="0" eaLnBrk="1" fontAlgn="base" latinLnBrk="0" hangingPunct="1">
              <a:lnSpc>
                <a:spcPts val="2400"/>
              </a:lnSpc>
              <a:spcBef>
                <a:spcPts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循依舊章，助官剿賊</a:t>
            </a:r>
            <a:r>
              <a:rPr kumimoji="1" lang="zh-TW" altLang="en-US" sz="1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1" lang="zh-TW" altLang="en-US" sz="18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救府救縣</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」（臺南東粵義民誌）。</a:t>
            </a:r>
            <a:endPar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2400"/>
              </a:lnSpc>
              <a:spcBef>
                <a:spcPts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套用</a:t>
            </a: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林爽文事件六堆義民出兵情節</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：人名、事物、時間的錯置</a:t>
            </a:r>
            <a:endPar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lvl="0">
              <a:lnSpc>
                <a:spcPts val="2400"/>
              </a:lnSpc>
              <a:spcBef>
                <a:spcPts val="0"/>
              </a:spcBef>
              <a:defRPr/>
            </a:pPr>
            <a:r>
              <a:rPr kumimoji="1" lang="zh-TW" altLang="en-US" sz="18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rPr>
              <a:t>救府救縣</a:t>
            </a: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情節</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：莊馬力（莊大田）等圍攻府城，許成攻圍鳳山縣城，「</a:t>
            </a: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柴總兵</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」（總兵劉廷斌）困守嘉義縣城。六堆義民焚殺下淡水及大武壠閩</a:t>
            </a:r>
            <a:r>
              <a:rPr lang="zh-TW" altLang="en-US" dirty="0">
                <a:solidFill>
                  <a:srgbClr val="000000"/>
                </a:solidFill>
              </a:rPr>
              <a:t>庄（噍吧哖街）牽制</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叛軍：圍魏救趙。</a:t>
            </a:r>
            <a:endPar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2400"/>
              </a:lnSpc>
              <a:spcBef>
                <a:spcPts val="0"/>
              </a:spcBef>
              <a:spcAft>
                <a:spcPct val="0"/>
              </a:spcAft>
              <a:buClrTx/>
              <a:buSzTx/>
              <a:buFontTx/>
              <a:buNone/>
              <a:tabLst/>
              <a:defRPr/>
            </a:pPr>
            <a:r>
              <a:rPr kumimoji="1" lang="zh-TW" altLang="en-US" sz="18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rPr>
              <a:t>誣殺</a:t>
            </a: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情節</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：馬濟勝（福康安）登陸</a:t>
            </a: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鹿港</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平亂，誣殺柴總兵（柴大紀）以及李受、曾偉中等六堆義民。</a:t>
            </a:r>
            <a:endPar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lvl="0">
              <a:lnSpc>
                <a:spcPts val="2400"/>
              </a:lnSpc>
              <a:spcBef>
                <a:spcPts val="0"/>
              </a:spcBef>
              <a:defRPr/>
            </a:pP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紅廟</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、白廟</a:t>
            </a:r>
            <a:r>
              <a:rPr lang="zh-TW" altLang="en-US" dirty="0">
                <a:solidFill>
                  <a:srgbClr val="000000"/>
                </a:solidFill>
                <a:latin typeface="+mn-ea"/>
                <a:ea typeface="+mn-ea"/>
              </a:rPr>
              <a:t>（阿里港）</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遺跡：「</a:t>
            </a:r>
            <a:r>
              <a:rPr kumimoji="1" lang="zh-TW" altLang="en-US" sz="1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粵勇殺賊</a:t>
            </a:r>
            <a:r>
              <a:rPr kumimoji="1" lang="zh-TW" altLang="en-US" sz="18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二千餘人</a:t>
            </a:r>
            <a:r>
              <a:rPr kumimoji="1" lang="zh-TW" altLang="en-US" sz="1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，屍積如山，至今北門埔猶有</a:t>
            </a:r>
            <a:r>
              <a:rPr kumimoji="1" lang="zh-TW" altLang="en-US" sz="18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萬人塚</a:t>
            </a:r>
            <a:r>
              <a:rPr kumimoji="1" lang="zh-TW" altLang="en-US" sz="1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焉</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」（臺南東粵義民誌）。</a:t>
            </a:r>
            <a:endPar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324058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0623" y="0"/>
            <a:ext cx="5012002" cy="6858000"/>
          </a:xfrm>
          <a:prstGeom prst="rect">
            <a:avLst/>
          </a:prstGeom>
        </p:spPr>
      </p:pic>
      <p:sp>
        <p:nvSpPr>
          <p:cNvPr id="3" name="文字方塊 2"/>
          <p:cNvSpPr txBox="1"/>
          <p:nvPr/>
        </p:nvSpPr>
        <p:spPr>
          <a:xfrm>
            <a:off x="8387238" y="29736"/>
            <a:ext cx="553998" cy="6798527"/>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假義民、真分類：</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「實堪髮指」的</a:t>
            </a:r>
            <a:r>
              <a:rPr kumimoji="1" lang="zh-TW"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下淡水閩</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客</a:t>
            </a:r>
            <a:r>
              <a:rPr kumimoji="1" lang="zh-TW"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分類</a:t>
            </a:r>
            <a:endPar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
        <p:nvSpPr>
          <p:cNvPr id="4" name="文字方塊 3"/>
          <p:cNvSpPr txBox="1"/>
          <p:nvPr/>
        </p:nvSpPr>
        <p:spPr>
          <a:xfrm>
            <a:off x="525226" y="116632"/>
            <a:ext cx="2855397" cy="6696744"/>
          </a:xfrm>
          <a:prstGeom prst="rect">
            <a:avLst/>
          </a:prstGeom>
          <a:noFill/>
        </p:spPr>
        <p:txBody>
          <a:bodyPr vert="eaVert" wrap="square" rtlCol="0">
            <a:spAutoFit/>
          </a:bodyPr>
          <a:lstStyle/>
          <a:p>
            <a:pPr marL="0" marR="0" lvl="0" indent="0" algn="l" defTabSz="914400" rtl="0" eaLnBrk="1" fontAlgn="base" latinLnBrk="0" hangingPunct="1">
              <a:lnSpc>
                <a:spcPts val="2400"/>
              </a:lnSpc>
              <a:spcBef>
                <a:spcPts val="60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美濃京官</a:t>
            </a: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黃驤雲無奈辦六堆</a:t>
            </a:r>
            <a:endParaRPr kumimoji="1" lang="en-US" altLang="zh-TW" sz="1800" b="0" i="0" u="none" strike="noStrike" kern="1200" cap="none" spc="0" normalizeH="0" baseline="0" noProof="0" dirty="0">
              <a:ln>
                <a:noFill/>
              </a:ln>
              <a:solidFill>
                <a:srgbClr val="FF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2400"/>
              </a:lnSpc>
              <a:spcBef>
                <a:spcPts val="600"/>
              </a:spcBef>
              <a:spcAft>
                <a:spcPct val="0"/>
              </a:spcAft>
              <a:buClrTx/>
              <a:buSzTx/>
              <a:buFontTx/>
              <a:buNone/>
              <a:tabLst/>
              <a:defRPr/>
            </a:pPr>
            <a:r>
              <a:rPr kumimoji="1" lang="zh-TW" altLang="en-US" sz="1800" b="0" i="0" u="none" strike="noStrike" kern="1200" cap="none" spc="0" normalizeH="0" baseline="0" noProof="0" dirty="0">
                <a:ln>
                  <a:noFill/>
                </a:ln>
                <a:effectLst/>
                <a:uLnTx/>
                <a:uFillTx/>
                <a:latin typeface="Arial" charset="0"/>
                <a:ea typeface="新細明體" pitchFamily="18" charset="-120"/>
                <a:cs typeface="+mn-cs"/>
              </a:rPr>
              <a:t>俗諺：</a:t>
            </a:r>
            <a:r>
              <a:rPr kumimoji="1" lang="zh-TW" altLang="en-US" sz="1800"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1" lang="zh-TW" altLang="en-US" sz="18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上庄金團真無情，帶起官兵捉粵人</a:t>
            </a:r>
            <a:r>
              <a:rPr kumimoji="1" lang="zh-TW" altLang="en-US" sz="1800"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1" lang="zh-TW" altLang="en-US" sz="1800" b="0" i="0" u="none" strike="noStrike" kern="1200" cap="none" spc="0" normalizeH="0" baseline="0" noProof="0" dirty="0">
                <a:ln>
                  <a:noFill/>
                </a:ln>
                <a:solidFill>
                  <a:srgbClr val="000000"/>
                </a:solidFill>
                <a:effectLst/>
                <a:uLnTx/>
                <a:uFillTx/>
                <a:latin typeface="新細明體" panose="02020500000000000000" pitchFamily="18" charset="-120"/>
                <a:ea typeface="新細明體" pitchFamily="18" charset="-120"/>
                <a:cs typeface="+mn-cs"/>
              </a:rPr>
              <a:t>（六堆客家鄉土誌）</a:t>
            </a:r>
            <a:endParaRPr kumimoji="1" lang="en-US" altLang="zh-TW" sz="1800" b="0" i="0" u="none" strike="noStrike" kern="1200" cap="none" spc="0" normalizeH="0" baseline="0" noProof="0" dirty="0">
              <a:ln>
                <a:noFill/>
              </a:ln>
              <a:solidFill>
                <a:srgbClr val="000000"/>
              </a:solidFill>
              <a:effectLst/>
              <a:uLnTx/>
              <a:uFillTx/>
              <a:latin typeface="新細明體" panose="02020500000000000000" pitchFamily="18" charset="-120"/>
              <a:ea typeface="新細明體" pitchFamily="18" charset="-120"/>
              <a:cs typeface="+mn-cs"/>
            </a:endParaRPr>
          </a:p>
          <a:p>
            <a:pPr marL="0" marR="0" lvl="0" indent="0" algn="l" defTabSz="914400" rtl="0" eaLnBrk="1" fontAlgn="base" latinLnBrk="0" hangingPunct="1">
              <a:lnSpc>
                <a:spcPts val="2400"/>
              </a:lnSpc>
              <a:spcBef>
                <a:spcPts val="60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處死一百零四人，「發遣新疆給官兵為奴」及「充軍極邊」九十一名。</a:t>
            </a:r>
          </a:p>
          <a:p>
            <a:pPr marL="0" marR="0" lvl="0" indent="0" algn="l" defTabSz="914400" rtl="0" eaLnBrk="1" fontAlgn="base" latinLnBrk="0" hangingPunct="1">
              <a:lnSpc>
                <a:spcPts val="2400"/>
              </a:lnSpc>
              <a:spcBef>
                <a:spcPts val="60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六堆總理，除邱先桂於捕犯時，遭「拒殺」喪命，總指揮李受凌遲梟首示眾，附貢生林綸輝、生員李壇、林謙受、黎應揚「發雲貴、兩廣極邊煙瘴充軍」，副指揮舉人曾偉中中途懼怕釀禍退出，亦同罪。</a:t>
            </a: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六堆領導菁英整肅一空</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endPar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
        <p:nvSpPr>
          <p:cNvPr id="5" name="爆炸 1 4"/>
          <p:cNvSpPr/>
          <p:nvPr/>
        </p:nvSpPr>
        <p:spPr>
          <a:xfrm>
            <a:off x="6394397" y="3671324"/>
            <a:ext cx="94085" cy="144016"/>
          </a:xfrm>
          <a:prstGeom prst="irregularSeal1">
            <a:avLst/>
          </a:prstGeom>
          <a:no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6" name="爆炸 1 5"/>
          <p:cNvSpPr/>
          <p:nvPr/>
        </p:nvSpPr>
        <p:spPr>
          <a:xfrm>
            <a:off x="6664344" y="2360342"/>
            <a:ext cx="125928" cy="144016"/>
          </a:xfrm>
          <a:prstGeom prst="irregularSeal1">
            <a:avLst/>
          </a:prstGeom>
          <a:no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7" name="爆炸 1 6"/>
          <p:cNvSpPr/>
          <p:nvPr/>
        </p:nvSpPr>
        <p:spPr>
          <a:xfrm>
            <a:off x="6676627" y="2216326"/>
            <a:ext cx="132329" cy="144016"/>
          </a:xfrm>
          <a:prstGeom prst="irregularSeal1">
            <a:avLst/>
          </a:prstGeom>
          <a:no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8" name="爆炸 1 7"/>
          <p:cNvSpPr/>
          <p:nvPr/>
        </p:nvSpPr>
        <p:spPr>
          <a:xfrm>
            <a:off x="6743516" y="2110365"/>
            <a:ext cx="144016" cy="144016"/>
          </a:xfrm>
          <a:prstGeom prst="irregularSeal1">
            <a:avLst/>
          </a:prstGeom>
          <a:no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9" name="爆炸 1 8"/>
          <p:cNvSpPr/>
          <p:nvPr/>
        </p:nvSpPr>
        <p:spPr>
          <a:xfrm>
            <a:off x="6144424" y="5038961"/>
            <a:ext cx="107960" cy="144016"/>
          </a:xfrm>
          <a:prstGeom prst="irregularSeal1">
            <a:avLst/>
          </a:prstGeom>
          <a:no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cxnSp>
        <p:nvCxnSpPr>
          <p:cNvPr id="15" name="直線單箭頭接點 14"/>
          <p:cNvCxnSpPr/>
          <p:nvPr/>
        </p:nvCxnSpPr>
        <p:spPr>
          <a:xfrm flipH="1" flipV="1">
            <a:off x="4909428" y="1354281"/>
            <a:ext cx="1944216" cy="165618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 name="爆炸 1 9"/>
          <p:cNvSpPr/>
          <p:nvPr/>
        </p:nvSpPr>
        <p:spPr>
          <a:xfrm>
            <a:off x="6588224" y="188641"/>
            <a:ext cx="171968" cy="216024"/>
          </a:xfrm>
          <a:prstGeom prst="irregularSeal1">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2" name="爆炸 1 11"/>
          <p:cNvSpPr/>
          <p:nvPr/>
        </p:nvSpPr>
        <p:spPr>
          <a:xfrm>
            <a:off x="6090444" y="5130912"/>
            <a:ext cx="107960" cy="144016"/>
          </a:xfrm>
          <a:prstGeom prst="irregularSeal1">
            <a:avLst/>
          </a:prstGeom>
          <a:no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9" name="爆炸 1 18"/>
          <p:cNvSpPr/>
          <p:nvPr/>
        </p:nvSpPr>
        <p:spPr>
          <a:xfrm>
            <a:off x="6760192" y="2852936"/>
            <a:ext cx="450136" cy="352008"/>
          </a:xfrm>
          <a:prstGeom prst="irregularSeal1">
            <a:avLst/>
          </a:prstGeom>
          <a:no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20" name="向上箭號圖說文字 19"/>
          <p:cNvSpPr/>
          <p:nvPr/>
        </p:nvSpPr>
        <p:spPr>
          <a:xfrm>
            <a:off x="7488990" y="5949280"/>
            <a:ext cx="206529" cy="261288"/>
          </a:xfrm>
          <a:prstGeom prst="upArrowCallou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21" name="向上箭號圖說文字 20"/>
          <p:cNvSpPr/>
          <p:nvPr/>
        </p:nvSpPr>
        <p:spPr>
          <a:xfrm>
            <a:off x="5805012" y="3978663"/>
            <a:ext cx="271429" cy="360040"/>
          </a:xfrm>
          <a:prstGeom prst="upArrowCallout">
            <a:avLst/>
          </a:prstGeom>
          <a:noFill/>
          <a:ln w="1905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4" name="圓角矩形 13"/>
          <p:cNvSpPr/>
          <p:nvPr/>
        </p:nvSpPr>
        <p:spPr>
          <a:xfrm rot="291758">
            <a:off x="6560282" y="2971924"/>
            <a:ext cx="732246" cy="2835044"/>
          </a:xfrm>
          <a:prstGeom prst="roundRect">
            <a:avLst/>
          </a:prstGeom>
          <a:noFill/>
          <a:ln w="127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107495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2" grpId="0" animBg="1"/>
      <p:bldP spid="19" grpId="0" animBg="1"/>
      <p:bldP spid="20" grpId="0" animBg="1"/>
      <p:bldP spid="21" grpId="0" animBg="1"/>
      <p:bldP spid="1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260648"/>
            <a:ext cx="8496944" cy="6552728"/>
          </a:xfrm>
        </p:spPr>
        <p:txBody>
          <a:bodyPr/>
          <a:lstStyle/>
          <a:p>
            <a:pPr marL="0" indent="0">
              <a:lnSpc>
                <a:spcPts val="3600"/>
              </a:lnSpc>
              <a:spcBef>
                <a:spcPts val="600"/>
              </a:spcBef>
              <a:spcAft>
                <a:spcPts val="600"/>
              </a:spcAft>
              <a:buNone/>
            </a:pPr>
            <a:r>
              <a:rPr lang="zh-TW" altLang="en-US" dirty="0">
                <a:solidFill>
                  <a:srgbClr val="FF0000"/>
                </a:solidFill>
                <a:latin typeface="Times New Roman" panose="02020603050405020304" pitchFamily="18" charset="0"/>
                <a:cs typeface="Times New Roman" panose="02020603050405020304" pitchFamily="18" charset="0"/>
              </a:rPr>
              <a:t>捐軍餉、辦團練</a:t>
            </a:r>
            <a:r>
              <a:rPr lang="zh-TW" altLang="en-US" dirty="0">
                <a:latin typeface="Times New Roman" panose="02020603050405020304" pitchFamily="18" charset="0"/>
                <a:cs typeface="Times New Roman" panose="02020603050405020304" pitchFamily="18" charset="0"/>
              </a:rPr>
              <a:t>與</a:t>
            </a:r>
            <a:r>
              <a:rPr lang="zh-TW" altLang="en-US" dirty="0">
                <a:solidFill>
                  <a:srgbClr val="FF0000"/>
                </a:solidFill>
                <a:latin typeface="Times New Roman" panose="02020603050405020304" pitchFamily="18" charset="0"/>
                <a:cs typeface="Times New Roman" panose="02020603050405020304" pitchFamily="18" charset="0"/>
              </a:rPr>
              <a:t>民間武力的解禁</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鴉片戰爭</a:t>
            </a:r>
            <a:r>
              <a:rPr lang="en-US" altLang="zh-TW" sz="2400" dirty="0">
                <a:latin typeface="Times New Roman" panose="02020603050405020304" pitchFamily="18" charset="0"/>
                <a:cs typeface="Times New Roman" panose="02020603050405020304" pitchFamily="18" charset="0"/>
              </a:rPr>
              <a:t>1840-)</a:t>
            </a:r>
          </a:p>
          <a:p>
            <a:pPr marL="400050" lvl="1" indent="0">
              <a:lnSpc>
                <a:spcPts val="3600"/>
              </a:lnSpc>
              <a:spcBef>
                <a:spcPts val="600"/>
              </a:spcBef>
              <a:spcAft>
                <a:spcPts val="600"/>
              </a:spcAft>
              <a:buNone/>
            </a:pPr>
            <a:r>
              <a:rPr lang="zh-TW" altLang="en-US" dirty="0">
                <a:latin typeface="Times New Roman" panose="02020603050405020304" pitchFamily="18" charset="0"/>
                <a:cs typeface="Times New Roman" panose="02020603050405020304" pitchFamily="18" charset="0"/>
              </a:rPr>
              <a:t>道光二十四年</a:t>
            </a:r>
            <a:r>
              <a:rPr lang="en-US" altLang="zh-TW" dirty="0">
                <a:latin typeface="Times New Roman" panose="02020603050405020304" pitchFamily="18" charset="0"/>
                <a:cs typeface="Times New Roman" panose="02020603050405020304" pitchFamily="18" charset="0"/>
              </a:rPr>
              <a:t>(1844)</a:t>
            </a:r>
            <a:r>
              <a:rPr lang="zh-TW" altLang="en-US" dirty="0">
                <a:latin typeface="Times New Roman" panose="02020603050405020304" pitchFamily="18" charset="0"/>
                <a:cs typeface="Times New Roman" panose="02020603050405020304" pitchFamily="18" charset="0"/>
              </a:rPr>
              <a:t>彰嘉兩縣漳泉分類械鬥時，閩浙總督劉韻珂雖然備有外府兵</a:t>
            </a:r>
            <a:r>
              <a:rPr lang="en-US" altLang="zh-TW" dirty="0">
                <a:latin typeface="Times New Roman" panose="02020603050405020304" pitchFamily="18" charset="0"/>
                <a:cs typeface="Times New Roman" panose="02020603050405020304" pitchFamily="18" charset="0"/>
              </a:rPr>
              <a:t>1,000</a:t>
            </a:r>
            <a:r>
              <a:rPr lang="zh-TW" altLang="en-US" dirty="0">
                <a:latin typeface="Times New Roman" panose="02020603050405020304" pitchFamily="18" charset="0"/>
                <a:cs typeface="Times New Roman" panose="02020603050405020304" pitchFamily="18" charset="0"/>
              </a:rPr>
              <a:t>名待調，卻終無需出海渡臺，而且此後臺灣分類械鬥，竟如總督此次所言：「</a:t>
            </a:r>
            <a:r>
              <a:rPr lang="zh-TW" altLang="en-US" dirty="0">
                <a:solidFill>
                  <a:srgbClr val="FF0000"/>
                </a:solidFill>
                <a:latin typeface="Times New Roman" panose="02020603050405020304" pitchFamily="18" charset="0"/>
                <a:cs typeface="Times New Roman" panose="02020603050405020304" pitchFamily="18" charset="0"/>
              </a:rPr>
              <a:t>無庸再勞內地師旅，致滋糜費</a:t>
            </a:r>
            <a:r>
              <a:rPr lang="zh-TW" altLang="en-US" dirty="0">
                <a:latin typeface="Times New Roman" panose="02020603050405020304" pitchFamily="18" charset="0"/>
                <a:cs typeface="Times New Roman" panose="02020603050405020304" pitchFamily="18" charset="0"/>
              </a:rPr>
              <a:t>」。</a:t>
            </a:r>
            <a:endParaRPr lang="en-US" altLang="zh-TW" dirty="0">
              <a:latin typeface="Times New Roman" panose="02020603050405020304" pitchFamily="18" charset="0"/>
              <a:cs typeface="Times New Roman" panose="02020603050405020304" pitchFamily="18" charset="0"/>
            </a:endParaRPr>
          </a:p>
          <a:p>
            <a:pPr marL="0" indent="0">
              <a:lnSpc>
                <a:spcPts val="3200"/>
              </a:lnSpc>
              <a:spcBef>
                <a:spcPts val="1200"/>
              </a:spcBef>
              <a:spcAft>
                <a:spcPts val="600"/>
              </a:spcAft>
              <a:buNone/>
            </a:pPr>
            <a:r>
              <a:rPr lang="zh-TW" altLang="en-US" dirty="0">
                <a:solidFill>
                  <a:srgbClr val="FF0000"/>
                </a:solidFill>
                <a:latin typeface="Times New Roman" panose="02020603050405020304" pitchFamily="18" charset="0"/>
                <a:cs typeface="Times New Roman" panose="02020603050405020304" pitchFamily="18" charset="0"/>
              </a:rPr>
              <a:t>地方豪強的崛起</a:t>
            </a:r>
            <a:r>
              <a:rPr lang="zh-TW" altLang="en-US" dirty="0">
                <a:latin typeface="Times New Roman" panose="02020603050405020304" pitchFamily="18" charset="0"/>
                <a:cs typeface="Times New Roman" panose="02020603050405020304" pitchFamily="18" charset="0"/>
              </a:rPr>
              <a:t>與</a:t>
            </a:r>
            <a:r>
              <a:rPr lang="zh-TW" altLang="en-US" dirty="0">
                <a:solidFill>
                  <a:srgbClr val="FF0000"/>
                </a:solidFill>
                <a:latin typeface="Times New Roman" panose="02020603050405020304" pitchFamily="18" charset="0"/>
                <a:cs typeface="Times New Roman" panose="02020603050405020304" pitchFamily="18" charset="0"/>
              </a:rPr>
              <a:t>民間武力的失控</a:t>
            </a:r>
            <a:endParaRPr lang="en-US" altLang="zh-TW" dirty="0">
              <a:solidFill>
                <a:srgbClr val="FF0000"/>
              </a:solidFill>
              <a:latin typeface="Times New Roman" panose="02020603050405020304" pitchFamily="18" charset="0"/>
              <a:cs typeface="Times New Roman" panose="02020603050405020304" pitchFamily="18" charset="0"/>
            </a:endParaRPr>
          </a:p>
          <a:p>
            <a:pPr marL="400050" lvl="1" indent="0">
              <a:lnSpc>
                <a:spcPts val="3200"/>
              </a:lnSpc>
              <a:spcBef>
                <a:spcPts val="600"/>
              </a:spcBef>
              <a:spcAft>
                <a:spcPts val="600"/>
              </a:spcAft>
              <a:buNone/>
            </a:pPr>
            <a:r>
              <a:rPr lang="zh-TW" altLang="en-US" sz="3200" dirty="0">
                <a:latin typeface="Times New Roman" panose="02020603050405020304" pitchFamily="18" charset="0"/>
                <a:cs typeface="Times New Roman" panose="02020603050405020304" pitchFamily="18" charset="0"/>
              </a:rPr>
              <a:t>林恭事件</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咸豐三年</a:t>
            </a:r>
            <a:r>
              <a:rPr lang="en-US" altLang="zh-TW" sz="2400" dirty="0">
                <a:latin typeface="Times New Roman" panose="02020603050405020304" pitchFamily="18" charset="0"/>
                <a:cs typeface="Times New Roman" panose="02020603050405020304" pitchFamily="18" charset="0"/>
              </a:rPr>
              <a:t>1853)</a:t>
            </a:r>
          </a:p>
          <a:p>
            <a:pPr marL="800100" lvl="2" indent="0">
              <a:lnSpc>
                <a:spcPts val="3200"/>
              </a:lnSpc>
              <a:spcBef>
                <a:spcPts val="600"/>
              </a:spcBef>
              <a:spcAft>
                <a:spcPts val="600"/>
              </a:spcAft>
              <a:buNone/>
            </a:pPr>
            <a:r>
              <a:rPr lang="zh-TW" altLang="en-US" sz="2800" dirty="0">
                <a:latin typeface="Times New Roman" panose="02020603050405020304" pitchFamily="18" charset="0"/>
                <a:cs typeface="Times New Roman" panose="02020603050405020304" pitchFamily="18" charset="0"/>
              </a:rPr>
              <a:t>「</a:t>
            </a:r>
            <a:r>
              <a:rPr lang="zh-TW" altLang="en-US" sz="2800" dirty="0">
                <a:solidFill>
                  <a:srgbClr val="FF0000"/>
                </a:solidFill>
                <a:latin typeface="Times New Roman" panose="02020603050405020304" pitchFamily="18" charset="0"/>
                <a:cs typeface="Times New Roman" panose="02020603050405020304" pitchFamily="18" charset="0"/>
              </a:rPr>
              <a:t>假義首、真逆黨</a:t>
            </a:r>
            <a:r>
              <a:rPr lang="zh-TW" altLang="en-US" sz="2800" dirty="0">
                <a:latin typeface="Times New Roman" panose="02020603050405020304" pitchFamily="18" charset="0"/>
                <a:cs typeface="Times New Roman" panose="02020603050405020304" pitchFamily="18" charset="0"/>
              </a:rPr>
              <a:t>」：水底寮豪強</a:t>
            </a:r>
            <a:r>
              <a:rPr lang="zh-TW" altLang="en-US" sz="2800" dirty="0">
                <a:solidFill>
                  <a:srgbClr val="FF0000"/>
                </a:solidFill>
                <a:latin typeface="Times New Roman" panose="02020603050405020304" pitchFamily="18" charset="0"/>
                <a:cs typeface="Times New Roman" panose="02020603050405020304" pitchFamily="18" charset="0"/>
              </a:rPr>
              <a:t>林萬掌</a:t>
            </a:r>
            <a:r>
              <a:rPr lang="zh-TW" altLang="zh-TW" sz="2800" dirty="0">
                <a:latin typeface="Times New Roman" panose="02020603050405020304" pitchFamily="18" charset="0"/>
                <a:cs typeface="Times New Roman" panose="02020603050405020304" pitchFamily="18" charset="0"/>
              </a:rPr>
              <a:t>「水能載舟，亦能覆舟」</a:t>
            </a:r>
            <a:endParaRPr lang="en-US" altLang="zh-TW" sz="2800" dirty="0">
              <a:latin typeface="Times New Roman" panose="02020603050405020304" pitchFamily="18" charset="0"/>
              <a:cs typeface="Times New Roman" panose="02020603050405020304" pitchFamily="18" charset="0"/>
            </a:endParaRPr>
          </a:p>
          <a:p>
            <a:pPr marL="800100" lvl="2" indent="0">
              <a:lnSpc>
                <a:spcPts val="3200"/>
              </a:lnSpc>
              <a:spcBef>
                <a:spcPts val="600"/>
              </a:spcBef>
              <a:spcAft>
                <a:spcPts val="600"/>
              </a:spcAft>
              <a:buNone/>
            </a:pPr>
            <a:r>
              <a:rPr lang="zh-TW" altLang="en-US" sz="2800" dirty="0">
                <a:latin typeface="Times New Roman" panose="02020603050405020304" pitchFamily="18" charset="0"/>
                <a:cs typeface="Times New Roman" panose="02020603050405020304" pitchFamily="18" charset="0"/>
              </a:rPr>
              <a:t>「不煩內地籌餉撥兵」（徐宗幹）：太平天國動亂</a:t>
            </a:r>
            <a:r>
              <a:rPr lang="zh-TW" altLang="en-US" sz="2800" dirty="0">
                <a:solidFill>
                  <a:srgbClr val="FF0000"/>
                </a:solidFill>
                <a:latin typeface="Times New Roman" panose="02020603050405020304" pitchFamily="18" charset="0"/>
                <a:cs typeface="Times New Roman" panose="02020603050405020304" pitchFamily="18" charset="0"/>
              </a:rPr>
              <a:t>自顧不暇</a:t>
            </a:r>
            <a:endParaRPr lang="en-US" altLang="zh-TW" sz="2800" dirty="0">
              <a:latin typeface="Times New Roman" panose="02020603050405020304" pitchFamily="18" charset="0"/>
              <a:cs typeface="Times New Roman" panose="02020603050405020304" pitchFamily="18" charset="0"/>
            </a:endParaRPr>
          </a:p>
          <a:p>
            <a:pPr marL="400050" lvl="1" indent="0">
              <a:lnSpc>
                <a:spcPts val="3200"/>
              </a:lnSpc>
              <a:spcBef>
                <a:spcPts val="600"/>
              </a:spcBef>
              <a:spcAft>
                <a:spcPts val="600"/>
              </a:spcAft>
              <a:buNone/>
            </a:pPr>
            <a:r>
              <a:rPr lang="zh-TW" altLang="en-US" sz="3200" dirty="0">
                <a:latin typeface="Times New Roman" panose="02020603050405020304" pitchFamily="18" charset="0"/>
                <a:cs typeface="Times New Roman" panose="02020603050405020304" pitchFamily="18" charset="0"/>
              </a:rPr>
              <a:t>戴潮春事件</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同治一至三年</a:t>
            </a:r>
            <a:r>
              <a:rPr lang="en-US" altLang="zh-TW" sz="2400" dirty="0">
                <a:latin typeface="Times New Roman" panose="02020603050405020304" pitchFamily="18" charset="0"/>
                <a:cs typeface="Times New Roman" panose="02020603050405020304" pitchFamily="18" charset="0"/>
              </a:rPr>
              <a:t>1862-1864)</a:t>
            </a:r>
          </a:p>
        </p:txBody>
      </p:sp>
    </p:spTree>
    <p:extLst>
      <p:ext uri="{BB962C8B-B14F-4D97-AF65-F5344CB8AC3E}">
        <p14:creationId xmlns:p14="http://schemas.microsoft.com/office/powerpoint/2010/main" val="298960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7102733" y="855804"/>
            <a:ext cx="861774" cy="5146392"/>
          </a:xfrm>
          <a:prstGeom prst="rect">
            <a:avLst/>
          </a:prstGeom>
          <a:noFill/>
        </p:spPr>
        <p:txBody>
          <a:bodyPr vert="eaVert"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臺灣</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rPr>
              <a:t>言語</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分布圖</a:t>
            </a: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（小川尚義一九〇七年</a:t>
            </a:r>
            <a:r>
              <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日臺大辭典</a:t>
            </a:r>
            <a:r>
              <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附圖）</a:t>
            </a: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712" y="1401"/>
            <a:ext cx="5184576" cy="6855198"/>
          </a:xfrm>
          <a:prstGeom prst="rect">
            <a:avLst/>
          </a:prstGeom>
        </p:spPr>
      </p:pic>
      <p:sp>
        <p:nvSpPr>
          <p:cNvPr id="7" name="文字方塊 6"/>
          <p:cNvSpPr txBox="1"/>
          <p:nvPr/>
        </p:nvSpPr>
        <p:spPr>
          <a:xfrm>
            <a:off x="1012322" y="4792002"/>
            <a:ext cx="751366" cy="900246"/>
          </a:xfrm>
          <a:prstGeom prst="rect">
            <a:avLst/>
          </a:prstGeom>
          <a:noFill/>
        </p:spPr>
        <p:txBody>
          <a:bodyPr wrap="square" rtlCol="0">
            <a:spAutoFit/>
          </a:bodyPr>
          <a:lstStyle/>
          <a:p>
            <a:pPr marL="0" marR="0" lvl="0" indent="0" algn="l" defTabSz="914400" rtl="0" eaLnBrk="1" fontAlgn="base" latinLnBrk="0" hangingPunct="1">
              <a:lnSpc>
                <a:spcPts val="21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漳州</a:t>
            </a:r>
            <a:endParaRPr kumimoji="1" lang="en-US" altLang="zh-TW" sz="18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base" latinLnBrk="0" hangingPunct="1">
              <a:lnSpc>
                <a:spcPts val="21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泉州</a:t>
            </a:r>
            <a:endParaRPr kumimoji="1" lang="en-US" altLang="zh-TW" sz="1800" b="0"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base" latinLnBrk="0" hangingPunct="1">
              <a:lnSpc>
                <a:spcPts val="21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8000"/>
                </a:solidFill>
                <a:effectLst/>
                <a:uLnTx/>
                <a:uFillTx/>
                <a:latin typeface="標楷體" panose="03000509000000000000" pitchFamily="65" charset="-120"/>
                <a:ea typeface="標楷體" panose="03000509000000000000" pitchFamily="65" charset="-120"/>
                <a:cs typeface="+mn-cs"/>
              </a:rPr>
              <a:t>客人</a:t>
            </a:r>
          </a:p>
        </p:txBody>
      </p:sp>
      <p:sp>
        <p:nvSpPr>
          <p:cNvPr id="9" name="文字方塊 8"/>
          <p:cNvSpPr txBox="1"/>
          <p:nvPr/>
        </p:nvSpPr>
        <p:spPr>
          <a:xfrm>
            <a:off x="3131840" y="6309320"/>
            <a:ext cx="3888432" cy="369332"/>
          </a:xfrm>
          <a:prstGeom prst="rect">
            <a:avLst/>
          </a:prstGeom>
          <a:noFill/>
        </p:spPr>
        <p:txBody>
          <a:bodyPr vert="horz"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〈沿革調查〉</a:t>
            </a:r>
            <a:r>
              <a:rPr kumimoji="1" lang="zh-TW" altLang="en-US"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語言</a:t>
            </a:r>
            <a:r>
              <a:rPr kumimoji="1" lang="zh-TW" altLang="zh-TW"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人口分布圖（</a:t>
            </a:r>
            <a:r>
              <a:rPr kumimoji="1" lang="en-US" altLang="zh-TW"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1901</a:t>
            </a:r>
            <a:r>
              <a:rPr kumimoji="1" lang="zh-TW" altLang="zh-TW"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endParaRPr kumimoji="1" lang="zh-TW" altLang="en-US"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0" name="矩形 9"/>
          <p:cNvSpPr/>
          <p:nvPr/>
        </p:nvSpPr>
        <p:spPr>
          <a:xfrm>
            <a:off x="611560" y="4869160"/>
            <a:ext cx="432048" cy="216024"/>
          </a:xfrm>
          <a:prstGeom prst="rect">
            <a:avLst/>
          </a:prstGeom>
          <a:solidFill>
            <a:srgbClr val="EAE5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1" name="矩形 10"/>
          <p:cNvSpPr/>
          <p:nvPr/>
        </p:nvSpPr>
        <p:spPr>
          <a:xfrm>
            <a:off x="611560" y="5129572"/>
            <a:ext cx="432048" cy="21602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2" name="矩形 11"/>
          <p:cNvSpPr/>
          <p:nvPr/>
        </p:nvSpPr>
        <p:spPr>
          <a:xfrm>
            <a:off x="611560" y="5389984"/>
            <a:ext cx="432048"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3" name="文字方塊 12"/>
          <p:cNvSpPr txBox="1"/>
          <p:nvPr/>
        </p:nvSpPr>
        <p:spPr>
          <a:xfrm>
            <a:off x="1560800" y="4833062"/>
            <a:ext cx="492443" cy="906087"/>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新細明體"/>
                <a:ea typeface="新細明體"/>
                <a:cs typeface="+mn-cs"/>
              </a:rPr>
              <a:t>支那語</a:t>
            </a:r>
          </a:p>
        </p:txBody>
      </p:sp>
      <p:sp>
        <p:nvSpPr>
          <p:cNvPr id="14" name="矩形 13"/>
          <p:cNvSpPr/>
          <p:nvPr/>
        </p:nvSpPr>
        <p:spPr>
          <a:xfrm>
            <a:off x="640049" y="5983104"/>
            <a:ext cx="432048" cy="216024"/>
          </a:xfrm>
          <a:prstGeom prst="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5" name="矩形 14"/>
          <p:cNvSpPr/>
          <p:nvPr/>
        </p:nvSpPr>
        <p:spPr>
          <a:xfrm>
            <a:off x="640049" y="6254368"/>
            <a:ext cx="432048" cy="216024"/>
          </a:xfrm>
          <a:prstGeom prst="rect">
            <a:avLst/>
          </a:prstGeom>
          <a:solidFill>
            <a:srgbClr val="FDA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6" name="文字方塊 15"/>
          <p:cNvSpPr txBox="1"/>
          <p:nvPr/>
        </p:nvSpPr>
        <p:spPr>
          <a:xfrm>
            <a:off x="1090812" y="5877272"/>
            <a:ext cx="813831"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阿美</a:t>
            </a:r>
            <a:endParaRPr kumimoji="1" lang="en-US" altLang="zh-TW" sz="1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賽夏</a:t>
            </a:r>
          </a:p>
        </p:txBody>
      </p:sp>
      <p:sp>
        <p:nvSpPr>
          <p:cNvPr id="17" name="文字方塊 16"/>
          <p:cNvSpPr txBox="1"/>
          <p:nvPr/>
        </p:nvSpPr>
        <p:spPr>
          <a:xfrm>
            <a:off x="1596985" y="5924173"/>
            <a:ext cx="492443" cy="795914"/>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新細明體"/>
                <a:ea typeface="新細明體"/>
                <a:cs typeface="+mn-cs"/>
              </a:rPr>
              <a:t>蕃語</a:t>
            </a:r>
          </a:p>
        </p:txBody>
      </p:sp>
      <p:sp>
        <p:nvSpPr>
          <p:cNvPr id="2" name="文字方塊 1"/>
          <p:cNvSpPr txBox="1"/>
          <p:nvPr/>
        </p:nvSpPr>
        <p:spPr>
          <a:xfrm>
            <a:off x="673655" y="147520"/>
            <a:ext cx="923330" cy="4447998"/>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人口普查資料來源：</a:t>
            </a:r>
            <a:endParaRPr kumimoji="1" lang="en-US"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臺灣總督府民政部</a:t>
            </a:r>
            <a:r>
              <a:rPr kumimoji="1" lang="en-US" altLang="ja-JP"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ja-JP" altLang="en-US"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本島發達ニ關スル沿革調查ノ件</a:t>
            </a:r>
            <a:r>
              <a:rPr kumimoji="1" lang="en-US" altLang="ja-JP"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明治三十四至三十五年（一九〇一年調查）</a:t>
            </a:r>
            <a:endParaRPr kumimoji="1" lang="en-US" altLang="ja-JP" sz="16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145563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animBg="1"/>
      <p:bldP spid="12" grpId="0" animBg="1"/>
      <p:bldP spid="13" grpId="0"/>
      <p:bldP spid="14" grpId="0" animBg="1"/>
      <p:bldP spid="15" grpId="0" animBg="1"/>
      <p:bldP spid="16" grpId="0"/>
      <p:bldP spid="17"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D7C5B2"/>
        </a:solid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3961" y="0"/>
            <a:ext cx="5055101" cy="6858000"/>
          </a:xfrm>
          <a:prstGeom prst="rect">
            <a:avLst/>
          </a:prstGeom>
        </p:spPr>
      </p:pic>
      <p:sp>
        <p:nvSpPr>
          <p:cNvPr id="3" name="文字方塊 2"/>
          <p:cNvSpPr txBox="1"/>
          <p:nvPr/>
        </p:nvSpPr>
        <p:spPr>
          <a:xfrm>
            <a:off x="7910210" y="188640"/>
            <a:ext cx="1338828" cy="6336704"/>
          </a:xfrm>
          <a:prstGeom prst="rect">
            <a:avLst/>
          </a:prstGeom>
          <a:noFill/>
        </p:spPr>
        <p:txBody>
          <a:bodyPr vert="eaVert" wrap="square" rtlCol="0">
            <a:spAutoFit/>
          </a:bodyPr>
          <a:lstStyle/>
          <a:p>
            <a:pPr marL="0" marR="0" lvl="0" indent="0" algn="ctr" defTabSz="914400" rtl="0" eaLnBrk="1" fontAlgn="base" latinLnBrk="0" hangingPunct="1">
              <a:lnSpc>
                <a:spcPts val="3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丁曰健四百省兵平臺（丁紹儀</a:t>
            </a:r>
            <a:r>
              <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東瀛識略</a:t>
            </a:r>
            <a:r>
              <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ctr" defTabSz="914400" rtl="0" eaLnBrk="1" fontAlgn="base" latinLnBrk="0" hangingPunct="1">
              <a:lnSpc>
                <a:spcPts val="3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紅旗戰白旗</a:t>
            </a:r>
          </a:p>
          <a:p>
            <a:pPr marL="0" marR="0" lvl="0" indent="0" algn="ctr" defTabSz="914400" rtl="0" eaLnBrk="1" fontAlgn="base" latinLnBrk="0" hangingPunct="1">
              <a:lnSpc>
                <a:spcPts val="3000"/>
              </a:lnSpc>
              <a:spcBef>
                <a:spcPct val="0"/>
              </a:spcBef>
              <a:spcAft>
                <a:spcPct val="0"/>
              </a:spcAft>
              <a:buClrTx/>
              <a:buSzTx/>
              <a:buFontTx/>
              <a:buNone/>
              <a:tabLst/>
              <a:defRPr/>
            </a:pPr>
            <a:r>
              <a:rPr kumimoji="1" lang="zh-TW" altLang="zh-TW" sz="28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是土豪爭鬥，不是分類械鬥</a:t>
            </a:r>
            <a:endParaRPr kumimoji="1" lang="zh-TW" altLang="en-US" sz="28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endParaRPr>
          </a:p>
        </p:txBody>
      </p:sp>
      <p:sp>
        <p:nvSpPr>
          <p:cNvPr id="4" name="文字方塊 3"/>
          <p:cNvSpPr txBox="1"/>
          <p:nvPr/>
        </p:nvSpPr>
        <p:spPr>
          <a:xfrm>
            <a:off x="0" y="73950"/>
            <a:ext cx="3028201" cy="6710100"/>
          </a:xfrm>
          <a:prstGeom prst="rect">
            <a:avLst/>
          </a:prstGeom>
          <a:noFill/>
        </p:spPr>
        <p:txBody>
          <a:bodyPr vert="eaVert" wrap="square" rtlCol="0">
            <a:spAutoFit/>
          </a:bodyPr>
          <a:lstStyle/>
          <a:p>
            <a:pPr marL="0" marR="0" lvl="0" indent="0" algn="l" defTabSz="914400" rtl="0" eaLnBrk="1" fontAlgn="base" latinLnBrk="0" hangingPunct="1">
              <a:lnSpc>
                <a:spcPts val="28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泉將葉虎鞭按劍縣西門、鹿仔港香案迎紅旗</a:t>
            </a:r>
            <a:endPar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大甲城林占梅血戰數易手、翁仔社羅冠英客勇作犄角</a:t>
            </a:r>
            <a:endPar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樸仔籬客庄對戰紅白旗</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、阿罩霧合軍潮春走斗六</a:t>
            </a:r>
          </a:p>
          <a:p>
            <a:pPr marL="0" marR="0" lvl="0" indent="0" algn="l" defTabSz="914400" rtl="0" eaLnBrk="1" fontAlgn="base" latinLnBrk="0" hangingPunct="1">
              <a:lnSpc>
                <a:spcPts val="28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紅轉白店仔口五十三漳庄總理吳志高</a:t>
            </a:r>
            <a:endPar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陸路提督林文察與燕王林日成前後厝紅白鬥</a:t>
            </a:r>
            <a:endParaRPr kumimoji="1" lang="en-US" altLang="zh-TW" sz="2000" b="0" i="0" u="none" strike="noStrike" kern="1200" cap="none" spc="0" normalizeH="0" baseline="0" noProof="0" dirty="0">
              <a:ln>
                <a:noFill/>
              </a:ln>
              <a:solidFill>
                <a:srgbClr val="FF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六堡漳人倒戈反紅旗、集集紅白對抗數易手</a:t>
            </a:r>
            <a:endPar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斗六門戴潮春、小埔心陳弄、彰南七十二庄漳泉客大聯盟</a:t>
            </a:r>
            <a:endPar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小埔心弄妻客語誘殺羅冠英、北勢湳洪欉後路斷絕埔熟番</a:t>
            </a:r>
            <a:endPar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334472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文字方塊 1"/>
          <p:cNvSpPr txBox="1"/>
          <p:nvPr/>
        </p:nvSpPr>
        <p:spPr>
          <a:xfrm>
            <a:off x="-108520" y="188640"/>
            <a:ext cx="9183733" cy="6741368"/>
          </a:xfrm>
          <a:prstGeom prst="rect">
            <a:avLst/>
          </a:prstGeom>
          <a:noFill/>
        </p:spPr>
        <p:txBody>
          <a:bodyPr vert="eaVert" wrap="square" rtlCol="0">
            <a:spAutoFit/>
          </a:bodyPr>
          <a:lstStyle/>
          <a:p>
            <a:pPr marL="0" marR="0" lvl="0" indent="0" algn="l" defTabSz="914400" rtl="0" eaLnBrk="1" fontAlgn="base" latinLnBrk="0" hangingPunct="1">
              <a:lnSpc>
                <a:spcPts val="32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署淡水同知鄭元杰商令候補通判</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張世英</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，督帶壯勇，</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進紮彰化縣屬翁仔社</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，密派義民分赴月眉等處，傳諭莊民協助，並</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令義首羅冠英號召番丁會剿，當將東勢角等七莊攻毀，逆眾尚踞寮下街、加蠟埔（校栗埔）、石岡莊、葫蘆墩等處</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，張世英督同義首</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羅冠英</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等率勇馳赴寮下，悉力攻打，於閏八月初三</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日用地雷轟開賊巢隘門</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，羅冠英率勇首先衝入，大隊繼進，</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斃匪七、八百人，立將寮下街收復</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。該逆</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敗歸加蠟埔，我軍乘勝追擊，復將加蠟埔攻克，焚燬賊營七座，生擒十餘人，敗匪渡溪逃遁，浮橋斷折，落水淹斃者約三、四百人</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。二十日，張世英督飭</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生員梁星漢、義首羅冠英、廖傑（廖俊傑，即廖廷鳳）等率勇進攻石岡莊，轟倒該逆銃櫃二座，並焚莊口賊營</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，莊內逆眾抵死拒敵，力戰至午刻，</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斃賊二百餘名，生擒十三名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。二十一日，</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攻克石岡莊，殺賊無算，並銃斃賊首劉荃二一名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。二十二日，張世英調派各勇，四路進攻葫蘆墩，槍礮連環，轟斃賊匪，不計其數，賊勢不支，紛紛</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敗遁四張犁，當將葫蘆墩克復</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，救出難民千餘人。查點</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我軍傷亡勇首廖阿沅（廖細元、廖世元）一名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。（閩浙總督耆齡同治元年十月奏，</a:t>
            </a:r>
            <a:r>
              <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明清宮藏臺灣檔案匯編</a:t>
            </a:r>
            <a:r>
              <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p>
        </p:txBody>
      </p:sp>
    </p:spTree>
    <p:extLst>
      <p:ext uri="{BB962C8B-B14F-4D97-AF65-F5344CB8AC3E}">
        <p14:creationId xmlns:p14="http://schemas.microsoft.com/office/powerpoint/2010/main" val="1199143287"/>
      </p:ext>
    </p:extLst>
  </p:cSld>
  <p:clrMapOvr>
    <a:overrideClrMapping bg1="lt1" tx1="dk1" bg2="lt2" tx2="dk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5" name="圖片 14"/>
          <p:cNvPicPr>
            <a:picLocks noChangeAspect="1"/>
          </p:cNvPicPr>
          <p:nvPr/>
        </p:nvPicPr>
        <p:blipFill>
          <a:blip r:embed="rId3"/>
          <a:stretch>
            <a:fillRect/>
          </a:stretch>
        </p:blipFill>
        <p:spPr>
          <a:xfrm>
            <a:off x="2066327" y="-594"/>
            <a:ext cx="5011346" cy="6858594"/>
          </a:xfrm>
          <a:prstGeom prst="rect">
            <a:avLst/>
          </a:prstGeom>
        </p:spPr>
      </p:pic>
      <p:sp>
        <p:nvSpPr>
          <p:cNvPr id="3" name="爆炸 1 2"/>
          <p:cNvSpPr/>
          <p:nvPr/>
        </p:nvSpPr>
        <p:spPr>
          <a:xfrm>
            <a:off x="4716016" y="2276872"/>
            <a:ext cx="288032" cy="288032"/>
          </a:xfrm>
          <a:prstGeom prst="irregularSeal1">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solidFill>
                  <a:srgbClr val="FF0000"/>
                </a:solidFill>
              </a:ln>
              <a:noFill/>
              <a:effectLst/>
              <a:uLnTx/>
              <a:uFillTx/>
              <a:latin typeface="Arial"/>
              <a:ea typeface="新細明體"/>
              <a:cs typeface="+mn-cs"/>
            </a:endParaRPr>
          </a:p>
        </p:txBody>
      </p:sp>
      <p:sp>
        <p:nvSpPr>
          <p:cNvPr id="4" name="爆炸 1 3"/>
          <p:cNvSpPr/>
          <p:nvPr/>
        </p:nvSpPr>
        <p:spPr>
          <a:xfrm>
            <a:off x="5683866" y="2924944"/>
            <a:ext cx="363702" cy="576064"/>
          </a:xfrm>
          <a:prstGeom prst="irregularSeal1">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solidFill>
                  <a:srgbClr val="FF0000"/>
                </a:solidFill>
              </a:ln>
              <a:noFill/>
              <a:effectLst/>
              <a:uLnTx/>
              <a:uFillTx/>
              <a:latin typeface="Arial"/>
              <a:ea typeface="新細明體"/>
              <a:cs typeface="+mn-cs"/>
            </a:endParaRPr>
          </a:p>
        </p:txBody>
      </p:sp>
      <p:sp>
        <p:nvSpPr>
          <p:cNvPr id="5" name="爆炸 1 4"/>
          <p:cNvSpPr/>
          <p:nvPr/>
        </p:nvSpPr>
        <p:spPr>
          <a:xfrm>
            <a:off x="5255309" y="2338344"/>
            <a:ext cx="324718" cy="296064"/>
          </a:xfrm>
          <a:prstGeom prst="irregularSeal1">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solidFill>
                  <a:srgbClr val="FF0000"/>
                </a:solidFill>
              </a:ln>
              <a:noFill/>
              <a:effectLst/>
              <a:uLnTx/>
              <a:uFillTx/>
              <a:latin typeface="Arial"/>
              <a:ea typeface="新細明體"/>
              <a:cs typeface="+mn-cs"/>
            </a:endParaRPr>
          </a:p>
        </p:txBody>
      </p:sp>
      <p:sp>
        <p:nvSpPr>
          <p:cNvPr id="6" name="爆炸 1 5"/>
          <p:cNvSpPr/>
          <p:nvPr/>
        </p:nvSpPr>
        <p:spPr>
          <a:xfrm>
            <a:off x="4247368" y="2490112"/>
            <a:ext cx="432048" cy="318395"/>
          </a:xfrm>
          <a:prstGeom prst="irregularSeal1">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solidFill>
                  <a:srgbClr val="FF0000"/>
                </a:solidFill>
              </a:ln>
              <a:noFill/>
              <a:effectLst/>
              <a:uLnTx/>
              <a:uFillTx/>
              <a:latin typeface="Arial"/>
              <a:ea typeface="新細明體"/>
              <a:cs typeface="+mn-cs"/>
            </a:endParaRPr>
          </a:p>
        </p:txBody>
      </p:sp>
      <p:sp>
        <p:nvSpPr>
          <p:cNvPr id="10" name="橢圓 9"/>
          <p:cNvSpPr/>
          <p:nvPr/>
        </p:nvSpPr>
        <p:spPr>
          <a:xfrm rot="1265548">
            <a:off x="3351846" y="2747094"/>
            <a:ext cx="415917" cy="391963"/>
          </a:xfrm>
          <a:prstGeom prst="ellipse">
            <a:avLst/>
          </a:pr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1" name="橢圓 10"/>
          <p:cNvSpPr/>
          <p:nvPr/>
        </p:nvSpPr>
        <p:spPr>
          <a:xfrm rot="20641658">
            <a:off x="4791530" y="2850905"/>
            <a:ext cx="846081" cy="2290326"/>
          </a:xfrm>
          <a:prstGeom prst="ellipse">
            <a:avLst/>
          </a:pr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2" name="橢圓 11"/>
          <p:cNvSpPr/>
          <p:nvPr/>
        </p:nvSpPr>
        <p:spPr>
          <a:xfrm rot="20806308">
            <a:off x="5808223" y="3460646"/>
            <a:ext cx="478691" cy="1533139"/>
          </a:xfrm>
          <a:prstGeom prst="ellipse">
            <a:avLst/>
          </a:pr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3" name="爆炸 1 12"/>
          <p:cNvSpPr/>
          <p:nvPr/>
        </p:nvSpPr>
        <p:spPr>
          <a:xfrm>
            <a:off x="1927589" y="4829283"/>
            <a:ext cx="426176" cy="450959"/>
          </a:xfrm>
          <a:prstGeom prst="irregularSeal1">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solidFill>
                  <a:srgbClr val="FF0000"/>
                </a:solidFill>
              </a:ln>
              <a:noFill/>
              <a:effectLst/>
              <a:uLnTx/>
              <a:uFillTx/>
              <a:latin typeface="Arial"/>
              <a:ea typeface="新細明體"/>
              <a:cs typeface="+mn-cs"/>
            </a:endParaRPr>
          </a:p>
        </p:txBody>
      </p:sp>
      <p:cxnSp>
        <p:nvCxnSpPr>
          <p:cNvPr id="9" name="直線單箭頭接點 8"/>
          <p:cNvCxnSpPr/>
          <p:nvPr/>
        </p:nvCxnSpPr>
        <p:spPr>
          <a:xfrm flipH="1">
            <a:off x="2438477" y="3714248"/>
            <a:ext cx="366269" cy="2743836"/>
          </a:xfrm>
          <a:prstGeom prst="straightConnector1">
            <a:avLst/>
          </a:prstGeom>
          <a:ln w="1905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flipV="1">
            <a:off x="2438477" y="6592799"/>
            <a:ext cx="0" cy="265201"/>
          </a:xfrm>
          <a:prstGeom prst="straightConnector1">
            <a:avLst/>
          </a:prstGeom>
          <a:ln w="1905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flipH="1" flipV="1">
            <a:off x="2137739" y="5140002"/>
            <a:ext cx="216026" cy="1346411"/>
          </a:xfrm>
          <a:prstGeom prst="straightConnector1">
            <a:avLst/>
          </a:prstGeom>
          <a:ln w="28575">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37" name="文字方塊 36"/>
          <p:cNvSpPr txBox="1"/>
          <p:nvPr/>
        </p:nvSpPr>
        <p:spPr>
          <a:xfrm>
            <a:off x="7068299" y="2077254"/>
            <a:ext cx="615145" cy="2695747"/>
          </a:xfrm>
          <a:prstGeom prst="rect">
            <a:avLst/>
          </a:prstGeom>
          <a:noFill/>
        </p:spPr>
        <p:txBody>
          <a:bodyPr vert="eaVert" wrap="square" rtlCol="0">
            <a:noAutofit/>
          </a:bodyPr>
          <a:lstStyle/>
          <a:p>
            <a:pPr marL="0" marR="0" lvl="0" indent="0" algn="l" defTabSz="914400" rtl="0" eaLnBrk="1" fontAlgn="base" latinLnBrk="0" hangingPunct="1">
              <a:lnSpc>
                <a:spcPts val="36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東勢</a:t>
            </a:r>
            <a:r>
              <a:rPr kumimoji="1" lang="zh-TW" altLang="en-US" sz="2000" b="0" i="0" u="none" strike="noStrike" kern="1200" cap="none" spc="0" normalizeH="0" baseline="0" noProof="0" dirty="0">
                <a:ln>
                  <a:noFill/>
                </a:ln>
                <a:solidFill>
                  <a:srgbClr val="14411E"/>
                </a:solidFill>
                <a:effectLst/>
                <a:uLnTx/>
                <a:uFillTx/>
                <a:latin typeface="Arial" charset="0"/>
                <a:ea typeface="新細明體" pitchFamily="18" charset="-120"/>
                <a:cs typeface="+mn-cs"/>
              </a:rPr>
              <a:t>客庄</a:t>
            </a:r>
            <a:r>
              <a:rPr kumimoji="1" lang="zh-TW"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紅白旗</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對戰</a:t>
            </a:r>
          </a:p>
        </p:txBody>
      </p:sp>
      <p:sp>
        <p:nvSpPr>
          <p:cNvPr id="26" name="文字方塊 25"/>
          <p:cNvSpPr txBox="1"/>
          <p:nvPr/>
        </p:nvSpPr>
        <p:spPr>
          <a:xfrm>
            <a:off x="1947462" y="4955335"/>
            <a:ext cx="680682" cy="18466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600" b="0" i="0" u="none" strike="noStrike" kern="1200" cap="none" spc="0" normalizeH="0" baseline="0" noProof="0" dirty="0">
                <a:ln>
                  <a:noFill/>
                </a:ln>
                <a:solidFill>
                  <a:srgbClr val="000000"/>
                </a:solidFill>
                <a:effectLst/>
                <a:uLnTx/>
                <a:uFillTx/>
                <a:latin typeface="Arial" charset="0"/>
                <a:ea typeface="新細明體" pitchFamily="18" charset="-120"/>
                <a:cs typeface="+mn-cs"/>
              </a:rPr>
              <a:t>四張犁</a:t>
            </a:r>
          </a:p>
        </p:txBody>
      </p:sp>
      <p:sp>
        <p:nvSpPr>
          <p:cNvPr id="30" name="爆炸 1 29"/>
          <p:cNvSpPr/>
          <p:nvPr/>
        </p:nvSpPr>
        <p:spPr>
          <a:xfrm>
            <a:off x="2625956" y="3101092"/>
            <a:ext cx="644008" cy="648072"/>
          </a:xfrm>
          <a:prstGeom prst="irregularSeal1">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solidFill>
                  <a:srgbClr val="FF0000"/>
                </a:solidFill>
              </a:ln>
              <a:noFill/>
              <a:effectLst/>
              <a:uLnTx/>
              <a:uFillTx/>
              <a:latin typeface="Arial"/>
              <a:ea typeface="新細明體"/>
              <a:cs typeface="+mn-cs"/>
            </a:endParaRPr>
          </a:p>
        </p:txBody>
      </p:sp>
    </p:spTree>
    <p:extLst>
      <p:ext uri="{BB962C8B-B14F-4D97-AF65-F5344CB8AC3E}">
        <p14:creationId xmlns:p14="http://schemas.microsoft.com/office/powerpoint/2010/main" val="168649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0" grpId="0" animBg="1"/>
      <p:bldP spid="11" grpId="0" animBg="1"/>
      <p:bldP spid="12" grpId="0" animBg="1"/>
      <p:bldP spid="13" grpId="0" animBg="1"/>
      <p:bldP spid="37" grpId="0"/>
      <p:bldP spid="30"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836712"/>
            <a:ext cx="9036496" cy="5832648"/>
          </a:xfrm>
          <a:noFill/>
        </p:spPr>
        <p:txBody>
          <a:bodyPr vert="eaVert"/>
          <a:lstStyle/>
          <a:p>
            <a:pPr marL="0" indent="0" algn="just">
              <a:lnSpc>
                <a:spcPts val="4200"/>
              </a:lnSpc>
              <a:spcBef>
                <a:spcPts val="600"/>
              </a:spcBef>
              <a:spcAft>
                <a:spcPts val="600"/>
              </a:spcAft>
              <a:buNone/>
            </a:pPr>
            <a:r>
              <a:rPr lang="en-US" altLang="zh-TW" dirty="0">
                <a:latin typeface="華康仿宋體W6(P)" panose="02020600000000000000" pitchFamily="18" charset="-120"/>
                <a:ea typeface="華康仿宋體W6(P)" panose="02020600000000000000" pitchFamily="18" charset="-120"/>
              </a:rPr>
              <a:t>	</a:t>
            </a:r>
            <a:endParaRPr lang="zh-TW" altLang="en-US" sz="2800" dirty="0">
              <a:latin typeface="華康仿宋體W6(P)" panose="02020600000000000000" pitchFamily="18" charset="-120"/>
              <a:ea typeface="華康仿宋體W6(P)" panose="02020600000000000000" pitchFamily="18" charset="-120"/>
            </a:endParaRPr>
          </a:p>
        </p:txBody>
      </p:sp>
      <p:sp>
        <p:nvSpPr>
          <p:cNvPr id="2" name="文字方塊 1"/>
          <p:cNvSpPr txBox="1"/>
          <p:nvPr/>
        </p:nvSpPr>
        <p:spPr>
          <a:xfrm>
            <a:off x="609528" y="0"/>
            <a:ext cx="8426968" cy="6858000"/>
          </a:xfrm>
          <a:prstGeom prst="rect">
            <a:avLst/>
          </a:prstGeom>
          <a:noFill/>
        </p:spPr>
        <p:txBody>
          <a:bodyPr wrap="square" rtlCol="0">
            <a:noAutofit/>
          </a:bodyPr>
          <a:lstStyle/>
          <a:p>
            <a:pPr marL="0" marR="0" lvl="0" indent="0" algn="l" defTabSz="914400" rtl="0" eaLnBrk="1" fontAlgn="base" latinLnBrk="0" hangingPunct="1">
              <a:lnSpc>
                <a:spcPts val="3200"/>
              </a:lnSpc>
              <a:spcBef>
                <a:spcPts val="12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同治元年八月羅冠英等</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號召生番會剿，將「東勢角等七莊攻毀」</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 </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「逆眾」尚拒守「寮下街</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即東勢角匠寮</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，今東勢區本街一帶）、</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加蠟埔</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校栗埔</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，今興隆里）、</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石岡莊</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（今石岡區石岡一帶）、葫蘆墩等處」。</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3200"/>
              </a:lnSpc>
              <a:spcBef>
                <a:spcPts val="12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閏八月三日</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羅冠英</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等進行攻堅，以「地雷」（埋設炸藥）轟開柵門，攻入</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寮下街</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，殺死七、八百人，並乘勝攻克</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校栗埔</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，「焚燬賊營七座，生擒十餘人」，還造成渡過大甲溪退往石岡的敗逃者大量傷亡，溺斃達三、四百人。</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3200"/>
              </a:lnSpc>
              <a:spcBef>
                <a:spcPts val="12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二十日</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羅冠英、廖廷鳳等與生員梁星漢</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攻打</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石岡莊</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，轟倒銃櫃二座並焚燒莊口敵營，斃敵二百餘名、生擒</a:t>
            </a:r>
            <a:r>
              <a:rPr kumimoji="1" lang="en-US" altLang="zh-TW"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13</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名，次日攻克「抵死拒敵」的該莊，槍殺股首劉荃二，並「殺賊無算」。</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3200"/>
              </a:lnSpc>
              <a:spcBef>
                <a:spcPts val="12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二十二日攻克</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葫蘆墩</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，戴潮春軍敗回</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四張犁</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，後厝庄林日成軍來援，</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勇首廖細元陣亡</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3200"/>
              </a:lnSpc>
              <a:spcBef>
                <a:spcPts val="1200"/>
              </a:spcBef>
              <a:spcAft>
                <a:spcPct val="0"/>
              </a:spcAft>
              <a:buClrTx/>
              <a:buSzTx/>
              <a:buFontTx/>
              <a:buNone/>
              <a:tabLst/>
              <a:defRPr/>
            </a:pP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此役奏文統計東勢地方客庄對戰，紅旗軍陣亡者千餘人（實際死亡數目或遠高於此），料應同歸於</a:t>
            </a:r>
            <a:r>
              <a:rPr kumimoji="1" lang="en-US" altLang="zh-TW" sz="24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381</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號地萬人塚。</a:t>
            </a:r>
          </a:p>
        </p:txBody>
      </p:sp>
    </p:spTree>
    <p:extLst>
      <p:ext uri="{BB962C8B-B14F-4D97-AF65-F5344CB8AC3E}">
        <p14:creationId xmlns:p14="http://schemas.microsoft.com/office/powerpoint/2010/main" val="180975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836712"/>
            <a:ext cx="9036496" cy="5832648"/>
          </a:xfrm>
          <a:noFill/>
        </p:spPr>
        <p:txBody>
          <a:bodyPr vert="eaVert"/>
          <a:lstStyle/>
          <a:p>
            <a:pPr marL="0" indent="0" algn="just">
              <a:lnSpc>
                <a:spcPts val="4200"/>
              </a:lnSpc>
              <a:spcBef>
                <a:spcPts val="600"/>
              </a:spcBef>
              <a:spcAft>
                <a:spcPts val="600"/>
              </a:spcAft>
              <a:buNone/>
            </a:pPr>
            <a:r>
              <a:rPr lang="en-US" altLang="zh-TW" dirty="0">
                <a:latin typeface="華康仿宋體W6(P)" panose="02020600000000000000" pitchFamily="18" charset="-120"/>
                <a:ea typeface="華康仿宋體W6(P)" panose="02020600000000000000" pitchFamily="18" charset="-120"/>
              </a:rPr>
              <a:t>	</a:t>
            </a:r>
            <a:endParaRPr lang="zh-TW" altLang="en-US" sz="2800" dirty="0">
              <a:latin typeface="華康仿宋體W6(P)" panose="02020600000000000000" pitchFamily="18" charset="-120"/>
              <a:ea typeface="華康仿宋體W6(P)" panose="02020600000000000000" pitchFamily="18" charset="-120"/>
            </a:endParaRPr>
          </a:p>
        </p:txBody>
      </p:sp>
      <p:sp>
        <p:nvSpPr>
          <p:cNvPr id="2" name="文字方塊 1"/>
          <p:cNvSpPr txBox="1"/>
          <p:nvPr/>
        </p:nvSpPr>
        <p:spPr>
          <a:xfrm>
            <a:off x="539552" y="44624"/>
            <a:ext cx="8568952" cy="6768752"/>
          </a:xfrm>
          <a:prstGeom prst="rect">
            <a:avLst/>
          </a:prstGeom>
          <a:noFill/>
        </p:spPr>
        <p:txBody>
          <a:bodyPr wrap="square" rtlCol="0">
            <a:noAutofit/>
          </a:bodyPr>
          <a:lstStyle/>
          <a:p>
            <a:pPr marL="0" marR="0" lvl="0" indent="0" algn="l" defTabSz="914400" rtl="0" eaLnBrk="1" fontAlgn="base" latinLnBrk="0" hangingPunct="1">
              <a:lnSpc>
                <a:spcPts val="26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土牛劉文進家族的後代劉燿坤先生來信回應前述奏文及「</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土牛是否亦有紅旗軍</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」之問</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457200" marR="0" lvl="2" indent="0" algn="l" defTabSz="914400" rtl="0" eaLnBrk="1" fontAlgn="base" latinLnBrk="0" hangingPunct="1">
              <a:lnSpc>
                <a:spcPts val="26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文中石岡股首劉荃二身份待查</a:t>
            </a: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457200" marR="0" lvl="2" indent="0" algn="l" defTabSz="914400" rtl="0" eaLnBrk="1" fontAlgn="base" latinLnBrk="0" hangingPunct="1">
              <a:lnSpc>
                <a:spcPts val="26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東勢地區校栗埔林家紅白旗軍皆有，上土牛鍾家亦有紅旗軍。</a:t>
            </a:r>
          </a:p>
          <a:p>
            <a:pPr marL="0" marR="0" lvl="0" indent="0" algn="l" defTabSz="914400" rtl="0" eaLnBrk="1" fontAlgn="base" latinLnBrk="0" hangingPunct="1">
              <a:lnSpc>
                <a:spcPts val="26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文進長子章仁、四子章崧派下</a:t>
            </a: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457200" marR="0" lvl="1" indent="0" algn="l" defTabSz="914400" rtl="0" eaLnBrk="1" fontAlgn="base" latinLnBrk="0" hangingPunct="1">
              <a:lnSpc>
                <a:spcPts val="2600"/>
              </a:lnSpc>
              <a:spcBef>
                <a:spcPts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衍清（文進長孫、章仁長子，</a:t>
            </a:r>
            <a:r>
              <a:rPr kumimoji="1" lang="zh-TW" altLang="en-US" sz="2400" b="0" i="0" u="none" strike="noStrike" kern="1200" cap="none" spc="0" normalizeH="0" baseline="0" noProof="0" dirty="0">
                <a:ln>
                  <a:noFill/>
                </a:ln>
                <a:solidFill>
                  <a:srgbClr val="FF0000"/>
                </a:solidFill>
                <a:effectLst/>
                <a:highlight>
                  <a:srgbClr val="FFFF00"/>
                </a:highlight>
                <a:uLnTx/>
                <a:uFillTx/>
                <a:latin typeface="標楷體" panose="03000509000000000000" pitchFamily="65" charset="-120"/>
                <a:ea typeface="標楷體" panose="03000509000000000000" pitchFamily="65" charset="-120"/>
                <a:cs typeface="+mn-cs"/>
              </a:rPr>
              <a:t>紅旗軍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，反清復明自稱為王，</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吞金自殺擔罪</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。錫齡、嘉修高祖父）</a:t>
            </a: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457200" marR="0" lvl="1" indent="0" algn="l" defTabSz="914400" rtl="0" eaLnBrk="1" fontAlgn="base" latinLnBrk="0" hangingPunct="1">
              <a:lnSpc>
                <a:spcPts val="2600"/>
              </a:lnSpc>
              <a:spcBef>
                <a:spcPts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衍梯（文進次孫、章仁次子，</a:t>
            </a:r>
            <a:r>
              <a:rPr kumimoji="1" lang="zh-TW" alt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highlight>
                  <a:srgbClr val="808080"/>
                </a:highlight>
                <a:uLnTx/>
                <a:uFillTx/>
                <a:latin typeface="標楷體" panose="03000509000000000000" pitchFamily="65" charset="-120"/>
                <a:ea typeface="標楷體" panose="03000509000000000000" pitchFamily="65" charset="-120"/>
                <a:cs typeface="+mn-cs"/>
              </a:rPr>
              <a:t>白旗軍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，朴仔堡總理、五品即補同知，於廖細元後閏</a:t>
            </a:r>
            <a:r>
              <a:rPr kumimoji="1" lang="en-US" altLang="zh-TW" sz="24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8</a:t>
            </a:r>
            <a:r>
              <a:rPr kumimoji="1" lang="zh-TW"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月</a:t>
            </a:r>
            <a:r>
              <a:rPr kumimoji="1" lang="en-US" altLang="zh-TW" sz="24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27</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日歿。</a:t>
            </a:r>
            <a:r>
              <a:rPr kumimoji="1" lang="zh-TW" altLang="en-US" sz="2400" b="0" i="0" u="none" strike="noStrike" kern="1200" cap="none" spc="0" normalizeH="0" baseline="0" noProof="0" dirty="0">
                <a:ln>
                  <a:noFill/>
                </a:ln>
                <a:solidFill>
                  <a:srgbClr val="00B050"/>
                </a:solidFill>
                <a:effectLst/>
                <a:uLnTx/>
                <a:uFillTx/>
                <a:latin typeface="標楷體" panose="03000509000000000000" pitchFamily="65" charset="-120"/>
                <a:ea typeface="標楷體" panose="03000509000000000000" pitchFamily="65" charset="-120"/>
                <a:cs typeface="+mn-cs"/>
              </a:rPr>
              <a:t>廖細元、黃熙光、羅冠英、廖俊傑義結金蘭</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457200" marR="0" lvl="1" indent="0" algn="l" defTabSz="914400" rtl="0" eaLnBrk="1" fontAlgn="base" latinLnBrk="0" hangingPunct="1">
              <a:lnSpc>
                <a:spcPts val="2600"/>
              </a:lnSpc>
              <a:spcBef>
                <a:spcPts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衍庠（文進次屘孫、章崧次屘子，</a:t>
            </a:r>
            <a:r>
              <a:rPr kumimoji="1" lang="zh-TW" altLang="en-US" sz="2400" b="0" i="0" u="none" strike="noStrike" kern="1200" cap="none" spc="0" normalizeH="0" baseline="0" noProof="0" dirty="0">
                <a:ln>
                  <a:noFill/>
                </a:ln>
                <a:solidFill>
                  <a:srgbClr val="FF0000"/>
                </a:solidFill>
                <a:effectLst/>
                <a:highlight>
                  <a:srgbClr val="FFFF00"/>
                </a:highlight>
                <a:uLnTx/>
                <a:uFillTx/>
                <a:latin typeface="標楷體" panose="03000509000000000000" pitchFamily="65" charset="-120"/>
                <a:ea typeface="標楷體" panose="03000509000000000000" pitchFamily="65" charset="-120"/>
                <a:cs typeface="+mn-cs"/>
              </a:rPr>
              <a:t>紅旗軍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，反清復明自稱為王，敗退入苗栗內山）。</a:t>
            </a: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457200" marR="0" lvl="1" indent="0" algn="l" defTabSz="914400" rtl="0" eaLnBrk="1" fontAlgn="base" latinLnBrk="0" hangingPunct="1">
              <a:lnSpc>
                <a:spcPts val="2600"/>
              </a:lnSpc>
              <a:spcBef>
                <a:spcPts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衍鈿（</a:t>
            </a:r>
            <a:r>
              <a:rPr kumimoji="1" lang="zh-TW" altLang="en-US" sz="2400" b="0" i="0" u="none" strike="noStrike" kern="1200" cap="none" spc="0" normalizeH="0" baseline="0" noProof="0" dirty="0">
                <a:ln>
                  <a:noFill/>
                </a:ln>
                <a:solidFill>
                  <a:srgbClr val="FF0000"/>
                </a:solidFill>
                <a:effectLst/>
                <a:highlight>
                  <a:srgbClr val="FFFF00"/>
                </a:highlight>
                <a:uLnTx/>
                <a:uFillTx/>
                <a:latin typeface="標楷體" panose="03000509000000000000" pitchFamily="65" charset="-120"/>
                <a:ea typeface="標楷體" panose="03000509000000000000" pitchFamily="65" charset="-120"/>
                <a:cs typeface="+mn-cs"/>
              </a:rPr>
              <a:t>紅旗軍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，擅天文地理助兄，回唐或入山失蹤。）</a:t>
            </a: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base" latinLnBrk="0" hangingPunct="1">
              <a:lnSpc>
                <a:spcPts val="26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文進次子章職、三子章喜派下助官方，</a:t>
            </a:r>
            <a:r>
              <a:rPr kumimoji="1" lang="zh-TW" alt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highlight>
                  <a:srgbClr val="808080"/>
                </a:highlight>
                <a:uLnTx/>
                <a:uFillTx/>
                <a:latin typeface="標楷體" panose="03000509000000000000" pitchFamily="65" charset="-120"/>
                <a:ea typeface="標楷體" panose="03000509000000000000" pitchFamily="65" charset="-120"/>
                <a:cs typeface="+mn-cs"/>
              </a:rPr>
              <a:t>白旗軍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457200" marR="0" lvl="1" indent="0" algn="l" defTabSz="914400" rtl="0" eaLnBrk="1" fontAlgn="base" latinLnBrk="0" hangingPunct="1">
              <a:lnSpc>
                <a:spcPts val="2600"/>
              </a:lnSpc>
              <a:spcBef>
                <a:spcPts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衍瑞，文進三孫、章職長子，</a:t>
            </a:r>
            <a:r>
              <a:rPr kumimoji="1" lang="zh-TW" alt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highlight>
                  <a:srgbClr val="808080"/>
                </a:highlight>
                <a:uLnTx/>
                <a:uFillTx/>
                <a:latin typeface="標楷體" panose="03000509000000000000" pitchFamily="65" charset="-120"/>
                <a:ea typeface="標楷體" panose="03000509000000000000" pitchFamily="65" charset="-120"/>
                <a:cs typeface="+mn-cs"/>
              </a:rPr>
              <a:t>白旗軍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，府縣丞，負責糧餉軍需後勤支援。</a:t>
            </a:r>
          </a:p>
          <a:p>
            <a:pPr marL="457200" marR="0" lvl="1" indent="0" algn="l" defTabSz="914400" rtl="0" eaLnBrk="1" fontAlgn="base" latinLnBrk="0" hangingPunct="1">
              <a:lnSpc>
                <a:spcPts val="2600"/>
              </a:lnSpc>
              <a:spcBef>
                <a:spcPts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衍俊，文進四孫、章職次子過房章喜，</a:t>
            </a:r>
            <a:r>
              <a:rPr kumimoji="1" lang="zh-TW" alt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highlight>
                  <a:srgbClr val="808080"/>
                </a:highlight>
                <a:uLnTx/>
                <a:uFillTx/>
                <a:latin typeface="標楷體" panose="03000509000000000000" pitchFamily="65" charset="-120"/>
                <a:ea typeface="標楷體" panose="03000509000000000000" pitchFamily="65" charset="-120"/>
                <a:cs typeface="+mn-cs"/>
              </a:rPr>
              <a:t>白旗軍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，受封信武將軍</a:t>
            </a:r>
            <a:r>
              <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按：應為武信騎尉，七品武官，散官虛銜</a:t>
            </a:r>
            <a:r>
              <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p>
          <a:p>
            <a:pPr marL="457200" marR="0" lvl="1" indent="0" algn="l" defTabSz="914400" rtl="0" eaLnBrk="1" fontAlgn="base" latinLnBrk="0" hangingPunct="1">
              <a:lnSpc>
                <a:spcPts val="2600"/>
              </a:lnSpc>
              <a:spcBef>
                <a:spcPts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衍杰，文進六孫、章喜嫡子，</a:t>
            </a:r>
            <a:r>
              <a:rPr kumimoji="1" lang="zh-TW" alt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highlight>
                  <a:srgbClr val="808080"/>
                </a:highlight>
                <a:uLnTx/>
                <a:uFillTx/>
                <a:latin typeface="標楷體" panose="03000509000000000000" pitchFamily="65" charset="-120"/>
                <a:ea typeface="標楷體" panose="03000509000000000000" pitchFamily="65" charset="-120"/>
                <a:cs typeface="+mn-cs"/>
              </a:rPr>
              <a:t>白旗軍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，受封州同。</a:t>
            </a:r>
          </a:p>
          <a:p>
            <a:pPr marL="0" marR="0" lvl="0" indent="0" algn="l" defTabSz="914400" rtl="0" eaLnBrk="1" fontAlgn="base" latinLnBrk="0" hangingPunct="1">
              <a:lnSpc>
                <a:spcPts val="2400"/>
              </a:lnSpc>
              <a:spcBef>
                <a:spcPts val="600"/>
              </a:spcBef>
              <a:spcAft>
                <a:spcPct val="0"/>
              </a:spcAft>
              <a:buClrTx/>
              <a:buSzTx/>
              <a:buFontTx/>
              <a:buNone/>
              <a:tabLst/>
              <a:defRPr/>
            </a:pP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Tree>
    <p:extLst>
      <p:ext uri="{BB962C8B-B14F-4D97-AF65-F5344CB8AC3E}">
        <p14:creationId xmlns:p14="http://schemas.microsoft.com/office/powerpoint/2010/main" val="60440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9" name="圖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96" y="425153"/>
            <a:ext cx="9113010" cy="5924804"/>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94" y="425153"/>
            <a:ext cx="9113010" cy="5924804"/>
          </a:xfrm>
          <a:prstGeom prst="rect">
            <a:avLst/>
          </a:prstGeom>
        </p:spPr>
      </p:pic>
      <p:cxnSp>
        <p:nvCxnSpPr>
          <p:cNvPr id="4" name="直線單箭頭接點 3"/>
          <p:cNvCxnSpPr>
            <a:stCxn id="6" idx="1"/>
          </p:cNvCxnSpPr>
          <p:nvPr/>
        </p:nvCxnSpPr>
        <p:spPr>
          <a:xfrm flipH="1">
            <a:off x="2411760" y="5295692"/>
            <a:ext cx="540883" cy="55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p:cNvSpPr txBox="1"/>
          <p:nvPr/>
        </p:nvSpPr>
        <p:spPr>
          <a:xfrm>
            <a:off x="2952643" y="5157192"/>
            <a:ext cx="954107"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新細明體" pitchFamily="18" charset="-120"/>
                <a:cs typeface="+mn-cs"/>
              </a:rPr>
              <a:t>劉元龍祖厝</a:t>
            </a:r>
          </a:p>
        </p:txBody>
      </p:sp>
      <p:sp>
        <p:nvSpPr>
          <p:cNvPr id="11" name="橢圓 10"/>
          <p:cNvSpPr/>
          <p:nvPr/>
        </p:nvSpPr>
        <p:spPr>
          <a:xfrm rot="19228259">
            <a:off x="2124000" y="5208111"/>
            <a:ext cx="226907" cy="1861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5" name="向上箭號圖說文字 14"/>
          <p:cNvSpPr/>
          <p:nvPr/>
        </p:nvSpPr>
        <p:spPr>
          <a:xfrm rot="10800000">
            <a:off x="5224847" y="3170138"/>
            <a:ext cx="321787" cy="330870"/>
          </a:xfrm>
          <a:prstGeom prst="upArrowCallou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6" name="向上箭號圖說文字 15"/>
          <p:cNvSpPr/>
          <p:nvPr/>
        </p:nvSpPr>
        <p:spPr>
          <a:xfrm>
            <a:off x="5221697" y="3709219"/>
            <a:ext cx="321787" cy="288032"/>
          </a:xfrm>
          <a:prstGeom prst="upArrowCallout">
            <a:avLst>
              <a:gd name="adj1" fmla="val 25000"/>
              <a:gd name="adj2" fmla="val 25000"/>
              <a:gd name="adj3" fmla="val 25000"/>
              <a:gd name="adj4" fmla="val 7745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7" name="橢圓 16"/>
          <p:cNvSpPr/>
          <p:nvPr/>
        </p:nvSpPr>
        <p:spPr>
          <a:xfrm rot="18977034">
            <a:off x="4487116" y="4723483"/>
            <a:ext cx="560723" cy="7372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23" name="文字方塊 22"/>
          <p:cNvSpPr txBox="1"/>
          <p:nvPr/>
        </p:nvSpPr>
        <p:spPr>
          <a:xfrm>
            <a:off x="5493376" y="3170138"/>
            <a:ext cx="954107"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dirty="0">
                <a:ln>
                  <a:noFill/>
                </a:ln>
                <a:solidFill>
                  <a:srgbClr val="FF0000"/>
                </a:solidFill>
                <a:effectLst/>
                <a:uLnTx/>
                <a:uFillTx/>
                <a:latin typeface="Arial" charset="0"/>
                <a:ea typeface="新細明體" pitchFamily="18" charset="-120"/>
                <a:cs typeface="+mn-cs"/>
              </a:rPr>
              <a:t>二房劉衍梯</a:t>
            </a:r>
          </a:p>
        </p:txBody>
      </p:sp>
      <p:sp>
        <p:nvSpPr>
          <p:cNvPr id="24" name="文字方塊 23"/>
          <p:cNvSpPr txBox="1"/>
          <p:nvPr/>
        </p:nvSpPr>
        <p:spPr>
          <a:xfrm>
            <a:off x="5508104" y="3789040"/>
            <a:ext cx="954107"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dirty="0">
                <a:ln>
                  <a:noFill/>
                </a:ln>
                <a:solidFill>
                  <a:srgbClr val="FF0000"/>
                </a:solidFill>
                <a:effectLst/>
                <a:uLnTx/>
                <a:uFillTx/>
                <a:latin typeface="Arial" charset="0"/>
                <a:ea typeface="新細明體" pitchFamily="18" charset="-120"/>
                <a:cs typeface="+mn-cs"/>
              </a:rPr>
              <a:t>大房劉衍清</a:t>
            </a:r>
          </a:p>
        </p:txBody>
      </p:sp>
      <p:sp>
        <p:nvSpPr>
          <p:cNvPr id="18" name="橢圓 17"/>
          <p:cNvSpPr/>
          <p:nvPr/>
        </p:nvSpPr>
        <p:spPr>
          <a:xfrm rot="19228259">
            <a:off x="4926008" y="3151319"/>
            <a:ext cx="917626" cy="8781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20" name="橢圓 19"/>
          <p:cNvSpPr/>
          <p:nvPr/>
        </p:nvSpPr>
        <p:spPr>
          <a:xfrm rot="19228259">
            <a:off x="147263" y="4353482"/>
            <a:ext cx="887958" cy="913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40532835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向上箭號圖說文字 13"/>
          <p:cNvSpPr/>
          <p:nvPr/>
        </p:nvSpPr>
        <p:spPr>
          <a:xfrm rot="1922613">
            <a:off x="2813786" y="4433489"/>
            <a:ext cx="576064" cy="728937"/>
          </a:xfrm>
          <a:prstGeom prst="upArrowCallout">
            <a:avLst>
              <a:gd name="adj1" fmla="val 25000"/>
              <a:gd name="adj2" fmla="val 25000"/>
              <a:gd name="adj3" fmla="val 25000"/>
              <a:gd name="adj4" fmla="val 70252"/>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5" name="向上箭號圖說文字 14"/>
          <p:cNvSpPr/>
          <p:nvPr/>
        </p:nvSpPr>
        <p:spPr>
          <a:xfrm rot="10800000">
            <a:off x="5967147" y="3922520"/>
            <a:ext cx="206922" cy="235450"/>
          </a:xfrm>
          <a:prstGeom prst="upArrowCallout">
            <a:avLst>
              <a:gd name="adj1" fmla="val 25000"/>
              <a:gd name="adj2" fmla="val 25000"/>
              <a:gd name="adj3" fmla="val 33994"/>
              <a:gd name="adj4" fmla="val 64977"/>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6" name="向上箭號圖說文字 15"/>
          <p:cNvSpPr/>
          <p:nvPr/>
        </p:nvSpPr>
        <p:spPr>
          <a:xfrm>
            <a:off x="5967263" y="4183200"/>
            <a:ext cx="206806" cy="240251"/>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8" name="向上箭號圖說文字 17"/>
          <p:cNvSpPr/>
          <p:nvPr/>
        </p:nvSpPr>
        <p:spPr>
          <a:xfrm rot="9338150">
            <a:off x="1532623" y="36132"/>
            <a:ext cx="425906" cy="477406"/>
          </a:xfrm>
          <a:prstGeom prst="upArrowCallout">
            <a:avLst>
              <a:gd name="adj1" fmla="val 25000"/>
              <a:gd name="adj2" fmla="val 25000"/>
              <a:gd name="adj3" fmla="val 33994"/>
              <a:gd name="adj4" fmla="val 64977"/>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20" name="向上箭號圖說文字 19"/>
          <p:cNvSpPr/>
          <p:nvPr/>
        </p:nvSpPr>
        <p:spPr>
          <a:xfrm rot="18878792">
            <a:off x="7222549" y="6378522"/>
            <a:ext cx="365902" cy="462631"/>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4" name="文字方塊 3">
            <a:extLst>
              <a:ext uri="{FF2B5EF4-FFF2-40B4-BE49-F238E27FC236}">
                <a16:creationId xmlns:a16="http://schemas.microsoft.com/office/drawing/2014/main" id="{A46F3E19-C785-41F8-B5E6-33E6E782087A}"/>
              </a:ext>
            </a:extLst>
          </p:cNvPr>
          <p:cNvSpPr txBox="1"/>
          <p:nvPr/>
        </p:nvSpPr>
        <p:spPr>
          <a:xfrm>
            <a:off x="3923928" y="1844824"/>
            <a:ext cx="1368152" cy="369332"/>
          </a:xfrm>
          <a:prstGeom prst="rect">
            <a:avLst/>
          </a:prstGeom>
          <a:noFill/>
        </p:spPr>
        <p:txBody>
          <a:bodyPr wrap="square" rtlCol="0">
            <a:spAutoFit/>
          </a:bodyPr>
          <a:lstStyle/>
          <a:p>
            <a:r>
              <a:rPr lang="zh-TW" altLang="en-US" sz="1800" dirty="0">
                <a:solidFill>
                  <a:srgbClr val="FF0000"/>
                </a:solidFill>
                <a:highlight>
                  <a:srgbClr val="FFFF00"/>
                </a:highlight>
              </a:rPr>
              <a:t>骨肉相殘？</a:t>
            </a:r>
            <a:endParaRPr lang="en-US" altLang="zh-TW" sz="1800" dirty="0">
              <a:solidFill>
                <a:srgbClr val="FF0000"/>
              </a:solidFill>
              <a:highlight>
                <a:srgbClr val="FFFF00"/>
              </a:highlight>
            </a:endParaRPr>
          </a:p>
        </p:txBody>
      </p:sp>
      <p:sp>
        <p:nvSpPr>
          <p:cNvPr id="3" name="文字方塊 2">
            <a:extLst>
              <a:ext uri="{FF2B5EF4-FFF2-40B4-BE49-F238E27FC236}">
                <a16:creationId xmlns:a16="http://schemas.microsoft.com/office/drawing/2014/main" id="{BDAEFC2B-CD57-4E13-A91F-D67B94EB8BAA}"/>
              </a:ext>
            </a:extLst>
          </p:cNvPr>
          <p:cNvSpPr txBox="1"/>
          <p:nvPr/>
        </p:nvSpPr>
        <p:spPr>
          <a:xfrm>
            <a:off x="6732240" y="4072317"/>
            <a:ext cx="1107996" cy="369332"/>
          </a:xfrm>
          <a:prstGeom prst="rect">
            <a:avLst/>
          </a:prstGeom>
          <a:noFill/>
        </p:spPr>
        <p:txBody>
          <a:bodyPr wrap="none" rtlCol="0">
            <a:spAutoFit/>
          </a:bodyPr>
          <a:lstStyle/>
          <a:p>
            <a:r>
              <a:rPr lang="zh-TW" altLang="en-US" sz="1800" dirty="0">
                <a:solidFill>
                  <a:srgbClr val="FF0000"/>
                </a:solidFill>
                <a:highlight>
                  <a:srgbClr val="FFFF00"/>
                </a:highlight>
              </a:rPr>
              <a:t>風險管控</a:t>
            </a:r>
            <a:endParaRPr lang="en-US" altLang="zh-TW" sz="1800" dirty="0">
              <a:solidFill>
                <a:srgbClr val="FF0000"/>
              </a:solidFill>
              <a:highlight>
                <a:srgbClr val="FFFF00"/>
              </a:highlight>
            </a:endParaRPr>
          </a:p>
        </p:txBody>
      </p:sp>
    </p:spTree>
    <p:extLst>
      <p:ext uri="{BB962C8B-B14F-4D97-AF65-F5344CB8AC3E}">
        <p14:creationId xmlns:p14="http://schemas.microsoft.com/office/powerpoint/2010/main" val="201218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P spid="20" grpId="0" animBg="1"/>
      <p:bldP spid="3" grpId="0"/>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0"/>
            <a:ext cx="8424936" cy="6858000"/>
          </a:xfrm>
        </p:spPr>
        <p:txBody>
          <a:bodyPr/>
          <a:lstStyle/>
          <a:p>
            <a:pPr marL="0" indent="0">
              <a:lnSpc>
                <a:spcPts val="3200"/>
              </a:lnSpc>
              <a:spcBef>
                <a:spcPts val="600"/>
              </a:spcBef>
              <a:spcAft>
                <a:spcPts val="600"/>
              </a:spcAft>
              <a:buNone/>
            </a:pPr>
            <a:r>
              <a:rPr lang="zh-TW" altLang="en-US" sz="2800" dirty="0"/>
              <a:t>清廷「</a:t>
            </a:r>
            <a:r>
              <a:rPr lang="zh-TW" altLang="en-US" sz="2800" dirty="0">
                <a:solidFill>
                  <a:srgbClr val="FF0000"/>
                </a:solidFill>
              </a:rPr>
              <a:t>故意釀成</a:t>
            </a:r>
            <a:r>
              <a:rPr lang="zh-TW" altLang="en-US" sz="2800" dirty="0"/>
              <a:t>」分類械鬥「</a:t>
            </a:r>
            <a:r>
              <a:rPr lang="zh-TW" altLang="en-US" sz="2800" dirty="0">
                <a:solidFill>
                  <a:srgbClr val="FF0000"/>
                </a:solidFill>
              </a:rPr>
              <a:t>以民制民</a:t>
            </a:r>
            <a:r>
              <a:rPr lang="zh-TW" altLang="en-US" sz="2800" dirty="0"/>
              <a:t>」（張菼）</a:t>
            </a:r>
            <a:endParaRPr lang="en-US" altLang="zh-TW" sz="2800" dirty="0"/>
          </a:p>
          <a:p>
            <a:pPr marL="0" indent="0">
              <a:lnSpc>
                <a:spcPts val="3200"/>
              </a:lnSpc>
              <a:spcBef>
                <a:spcPts val="0"/>
              </a:spcBef>
              <a:spcAft>
                <a:spcPts val="0"/>
              </a:spcAft>
              <a:buNone/>
            </a:pPr>
            <a:r>
              <a:rPr lang="zh-TW" altLang="en-US" sz="2800" dirty="0"/>
              <a:t>精明的統治者很容易就警覺到，仰賴社會內部矛盾加以分化離間的權變部署，終究是「非不得已而用之」的非常手段，並非穩定可靠的治理機制，而且還自知千萬不可讓百姓知曉。只不過，對於</a:t>
            </a:r>
            <a:r>
              <a:rPr lang="zh-TW" altLang="en-US" sz="2800" dirty="0">
                <a:solidFill>
                  <a:srgbClr val="FF0000"/>
                </a:solidFill>
              </a:rPr>
              <a:t>操弄分類</a:t>
            </a:r>
            <a:r>
              <a:rPr lang="zh-TW" altLang="en-US" sz="2800" dirty="0"/>
              <a:t>仇恨（社會內部的對立與猜疑）所造成的惡性循環與嚴重性，事先卻不見得有充分的警覺。</a:t>
            </a:r>
            <a:endParaRPr lang="en-US" altLang="zh-TW" sz="2800" dirty="0"/>
          </a:p>
          <a:p>
            <a:pPr marL="0" indent="0">
              <a:lnSpc>
                <a:spcPts val="3600"/>
              </a:lnSpc>
              <a:spcBef>
                <a:spcPts val="600"/>
              </a:spcBef>
              <a:buNone/>
            </a:pPr>
            <a:r>
              <a:rPr lang="zh-TW" altLang="en-US" sz="2800" dirty="0"/>
              <a:t>豪強武裝化與街庄堡壘化</a:t>
            </a:r>
            <a:endParaRPr lang="en-US" altLang="zh-TW" sz="2800" dirty="0"/>
          </a:p>
          <a:p>
            <a:pPr marL="0" indent="0">
              <a:lnSpc>
                <a:spcPts val="3600"/>
              </a:lnSpc>
              <a:spcBef>
                <a:spcPts val="600"/>
              </a:spcBef>
              <a:buNone/>
            </a:pPr>
            <a:r>
              <a:rPr lang="zh-TW" altLang="en-US" sz="2800" dirty="0"/>
              <a:t>社會分化惡鬥直至家族內部</a:t>
            </a:r>
          </a:p>
          <a:p>
            <a:pPr marL="0" indent="0">
              <a:lnSpc>
                <a:spcPts val="4000"/>
              </a:lnSpc>
              <a:spcBef>
                <a:spcPts val="600"/>
              </a:spcBef>
              <a:buNone/>
            </a:pPr>
            <a:r>
              <a:rPr lang="zh-TW" altLang="en-US" sz="2800" dirty="0"/>
              <a:t>玩火自焚 </a:t>
            </a:r>
            <a:r>
              <a:rPr lang="en-US" altLang="zh-TW" sz="2800" dirty="0">
                <a:latin typeface="Times New Roman" panose="02020603050405020304" pitchFamily="18" charset="0"/>
                <a:cs typeface="Times New Roman" panose="02020603050405020304" pitchFamily="18" charset="0"/>
              </a:rPr>
              <a:t>(backfire)</a:t>
            </a:r>
            <a:r>
              <a:rPr lang="zh-TW" altLang="en-US" sz="2800" dirty="0"/>
              <a:t>：</a:t>
            </a:r>
            <a:endParaRPr lang="en-US" altLang="zh-TW" sz="2800" dirty="0"/>
          </a:p>
          <a:p>
            <a:pPr marL="400050" lvl="1" indent="0">
              <a:lnSpc>
                <a:spcPts val="3200"/>
              </a:lnSpc>
              <a:spcBef>
                <a:spcPts val="0"/>
              </a:spcBef>
              <a:buNone/>
            </a:pPr>
            <a:r>
              <a:rPr lang="zh-TW" altLang="en-US" dirty="0"/>
              <a:t>國家權力利用社會內部人群分類的歧異於治理部署，造成適得其反的後果。</a:t>
            </a:r>
            <a:endParaRPr lang="en-US" altLang="zh-TW" dirty="0"/>
          </a:p>
          <a:p>
            <a:pPr marL="0" indent="0">
              <a:lnSpc>
                <a:spcPts val="4000"/>
              </a:lnSpc>
              <a:spcBef>
                <a:spcPts val="600"/>
              </a:spcBef>
              <a:buNone/>
            </a:pPr>
            <a:r>
              <a:rPr lang="zh-TW" altLang="en-US" sz="2800" dirty="0"/>
              <a:t>百足之蟲死而不僵：</a:t>
            </a:r>
            <a:endParaRPr lang="en-US" altLang="zh-TW" sz="2800" dirty="0"/>
          </a:p>
          <a:p>
            <a:pPr marL="400050" lvl="1" indent="0">
              <a:lnSpc>
                <a:spcPts val="3200"/>
              </a:lnSpc>
              <a:spcBef>
                <a:spcPts val="0"/>
              </a:spcBef>
              <a:buNone/>
            </a:pPr>
            <a:r>
              <a:rPr lang="zh-TW" altLang="en-US" dirty="0"/>
              <a:t>臺灣社會內部分化惡鬥至此地步，外來政權反而得以苟延殘喘。</a:t>
            </a:r>
            <a:endParaRPr lang="en-US" altLang="zh-TW" dirty="0"/>
          </a:p>
          <a:p>
            <a:pPr marL="0" indent="0">
              <a:lnSpc>
                <a:spcPts val="3200"/>
              </a:lnSpc>
              <a:spcBef>
                <a:spcPts val="0"/>
              </a:spcBef>
              <a:buNone/>
            </a:pPr>
            <a:endParaRPr lang="en-US" altLang="zh-TW" dirty="0"/>
          </a:p>
          <a:p>
            <a:pPr marL="0" indent="0">
              <a:lnSpc>
                <a:spcPts val="4000"/>
              </a:lnSpc>
              <a:spcBef>
                <a:spcPts val="1200"/>
              </a:spcBef>
              <a:buNone/>
            </a:pPr>
            <a:endParaRPr lang="zh-TW" altLang="en-US" sz="2800" dirty="0"/>
          </a:p>
        </p:txBody>
      </p:sp>
    </p:spTree>
    <p:extLst>
      <p:ext uri="{BB962C8B-B14F-4D97-AF65-F5344CB8AC3E}">
        <p14:creationId xmlns:p14="http://schemas.microsoft.com/office/powerpoint/2010/main" val="425137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4924"/>
            <a:ext cx="8229600" cy="1368152"/>
          </a:xfrm>
        </p:spPr>
        <p:txBody>
          <a:bodyPr/>
          <a:lstStyle/>
          <a:p>
            <a:r>
              <a:rPr lang="zh-TW" altLang="en-US" sz="3200" dirty="0">
                <a:latin typeface="標楷體" panose="03000509000000000000" pitchFamily="65" charset="-120"/>
                <a:ea typeface="標楷體" panose="03000509000000000000" pitchFamily="65" charset="-120"/>
              </a:rPr>
              <a:t>結束</a:t>
            </a:r>
            <a:br>
              <a:rPr lang="en-US" altLang="zh-TW" sz="3200" dirty="0">
                <a:latin typeface="標楷體" panose="03000509000000000000" pitchFamily="65" charset="-120"/>
                <a:ea typeface="標楷體" panose="03000509000000000000" pitchFamily="65" charset="-120"/>
              </a:rPr>
            </a:br>
            <a:r>
              <a:rPr lang="zh-TW" altLang="en-US" sz="3200" dirty="0">
                <a:latin typeface="標楷體" panose="03000509000000000000" pitchFamily="65" charset="-120"/>
                <a:ea typeface="標楷體" panose="03000509000000000000" pitchFamily="65" charset="-120"/>
              </a:rPr>
              <a:t>敬請指正</a:t>
            </a:r>
          </a:p>
        </p:txBody>
      </p:sp>
    </p:spTree>
    <p:extLst>
      <p:ext uri="{BB962C8B-B14F-4D97-AF65-F5344CB8AC3E}">
        <p14:creationId xmlns:p14="http://schemas.microsoft.com/office/powerpoint/2010/main" val="305183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1907704" y="116632"/>
            <a:ext cx="3922869" cy="338554"/>
          </a:xfrm>
          <a:prstGeom prst="rect">
            <a:avLst/>
          </a:prstGeom>
          <a:noFill/>
        </p:spPr>
        <p:txBody>
          <a:bodyPr vert="horz"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〈沿革調查〉漳泉客人口分布圖（</a:t>
            </a:r>
            <a:r>
              <a:rPr kumimoji="1" lang="en-US"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1901</a:t>
            </a:r>
            <a:r>
              <a:rPr kumimoji="1" lang="zh-TW"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endParaRPr kumimoji="1" lang="zh-TW" altLang="en-US" sz="16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
        <p:nvSpPr>
          <p:cNvPr id="4" name="文字方塊 3"/>
          <p:cNvSpPr txBox="1"/>
          <p:nvPr/>
        </p:nvSpPr>
        <p:spPr>
          <a:xfrm>
            <a:off x="773337" y="1228398"/>
            <a:ext cx="1292662" cy="4401205"/>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人群分類的基本原則</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可與之死，可與之生，而不畏危</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不是省籍，是語言</a:t>
            </a:r>
          </a:p>
        </p:txBody>
      </p:sp>
      <p:sp>
        <p:nvSpPr>
          <p:cNvPr id="5" name="文字方塊 4"/>
          <p:cNvSpPr txBox="1"/>
          <p:nvPr/>
        </p:nvSpPr>
        <p:spPr>
          <a:xfrm>
            <a:off x="7078001" y="1074510"/>
            <a:ext cx="553998" cy="4708981"/>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清代臺灣漢人社會人群分類基本圖</a:t>
            </a:r>
          </a:p>
        </p:txBody>
      </p:sp>
    </p:spTree>
    <p:extLst>
      <p:ext uri="{BB962C8B-B14F-4D97-AF65-F5344CB8AC3E}">
        <p14:creationId xmlns:p14="http://schemas.microsoft.com/office/powerpoint/2010/main" val="32954390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2" name="文字方塊 1"/>
          <p:cNvSpPr txBox="1"/>
          <p:nvPr/>
        </p:nvSpPr>
        <p:spPr>
          <a:xfrm>
            <a:off x="7133546" y="946269"/>
            <a:ext cx="492443" cy="4965462"/>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屏東平原的生態環境</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圖（套疊施添福原圖）</a:t>
            </a:r>
          </a:p>
        </p:txBody>
      </p:sp>
    </p:spTree>
    <p:extLst>
      <p:ext uri="{BB962C8B-B14F-4D97-AF65-F5344CB8AC3E}">
        <p14:creationId xmlns:p14="http://schemas.microsoft.com/office/powerpoint/2010/main" val="2414795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2" name="文字方塊 1"/>
          <p:cNvSpPr txBox="1"/>
          <p:nvPr/>
        </p:nvSpPr>
        <p:spPr>
          <a:xfrm>
            <a:off x="7078001" y="4149080"/>
            <a:ext cx="1935145" cy="646331"/>
          </a:xfrm>
          <a:prstGeom prst="rect">
            <a:avLst/>
          </a:prstGeom>
          <a:noFill/>
          <a:ln>
            <a:noFill/>
          </a:ln>
        </p:spPr>
        <p:txBody>
          <a:bodyPr vert="horz"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8000"/>
                </a:solidFill>
                <a:effectLst/>
                <a:uLnTx/>
                <a:uFillTx/>
                <a:latin typeface="Arial" charset="0"/>
                <a:ea typeface="新細明體" pitchFamily="18" charset="-120"/>
                <a:cs typeface="+mn-cs"/>
              </a:rPr>
              <a:t>綠區</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008000"/>
                </a:solidFill>
                <a:effectLst/>
                <a:uLnTx/>
                <a:uFillTx/>
                <a:latin typeface="Arial" charset="0"/>
                <a:ea typeface="新細明體" pitchFamily="18" charset="-120"/>
                <a:cs typeface="+mn-cs"/>
              </a:rPr>
              <a:t>客</a:t>
            </a:r>
            <a:endParaRPr kumimoji="1" lang="en-US" altLang="zh-TW" sz="1800" b="0" i="0" u="none" strike="noStrike" kern="1200" cap="none" spc="0" normalizeH="0" baseline="0" noProof="0" dirty="0">
              <a:ln>
                <a:noFill/>
              </a:ln>
              <a:solidFill>
                <a:srgbClr val="008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9900FF"/>
                </a:solidFill>
                <a:effectLst/>
                <a:uLnTx/>
                <a:uFillTx/>
                <a:latin typeface="Arial" charset="0"/>
                <a:ea typeface="新細明體" pitchFamily="18" charset="-120"/>
                <a:cs typeface="+mn-cs"/>
              </a:rPr>
              <a:t>紫區</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9900FF"/>
                </a:solidFill>
                <a:effectLst/>
                <a:uLnTx/>
                <a:uFillTx/>
                <a:latin typeface="Arial" charset="0"/>
                <a:ea typeface="新細明體" pitchFamily="18" charset="-120"/>
                <a:cs typeface="+mn-cs"/>
              </a:rPr>
              <a:t>閩</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漳</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0070C0"/>
                </a:solidFill>
                <a:effectLst/>
                <a:uLnTx/>
                <a:uFillTx/>
                <a:latin typeface="Arial" charset="0"/>
                <a:ea typeface="新細明體" pitchFamily="18" charset="-120"/>
                <a:cs typeface="+mn-cs"/>
              </a:rPr>
              <a:t>泉</a:t>
            </a:r>
            <a:endParaRPr kumimoji="1" lang="zh-TW" altLang="en-US" sz="1800" b="0" i="0" u="none" strike="noStrike" kern="1200" cap="none" spc="0" normalizeH="0" baseline="0" noProof="0" dirty="0">
              <a:ln>
                <a:noFill/>
              </a:ln>
              <a:solidFill>
                <a:srgbClr val="9900FF"/>
              </a:solidFill>
              <a:effectLst/>
              <a:uLnTx/>
              <a:uFillTx/>
              <a:latin typeface="Arial" charset="0"/>
              <a:ea typeface="新細明體" pitchFamily="18" charset="-120"/>
              <a:cs typeface="+mn-cs"/>
            </a:endParaRPr>
          </a:p>
        </p:txBody>
      </p:sp>
      <p:sp>
        <p:nvSpPr>
          <p:cNvPr id="4" name="文字方塊 3"/>
          <p:cNvSpPr txBox="1"/>
          <p:nvPr/>
        </p:nvSpPr>
        <p:spPr>
          <a:xfrm>
            <a:off x="7100697" y="1268760"/>
            <a:ext cx="492443" cy="2913618"/>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下淡水閩客人群分類版圖</a:t>
            </a:r>
          </a:p>
        </p:txBody>
      </p:sp>
    </p:spTree>
    <p:extLst>
      <p:ext uri="{BB962C8B-B14F-4D97-AF65-F5344CB8AC3E}">
        <p14:creationId xmlns:p14="http://schemas.microsoft.com/office/powerpoint/2010/main" val="18288352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95536" y="80628"/>
            <a:ext cx="8640960" cy="6696744"/>
          </a:xfrm>
        </p:spPr>
        <p:txBody>
          <a:bodyPr/>
          <a:lstStyle/>
          <a:p>
            <a:pPr marL="0" indent="0" algn="ctr">
              <a:lnSpc>
                <a:spcPts val="3600"/>
              </a:lnSpc>
              <a:spcBef>
                <a:spcPts val="600"/>
              </a:spcBef>
              <a:spcAft>
                <a:spcPts val="600"/>
              </a:spcAft>
              <a:buNone/>
            </a:pPr>
            <a:r>
              <a:rPr lang="zh-TW" altLang="en-US" sz="3600" dirty="0">
                <a:latin typeface="標楷體" panose="03000509000000000000" pitchFamily="65" charset="-120"/>
                <a:ea typeface="標楷體" panose="03000509000000000000" pitchFamily="65" charset="-120"/>
              </a:rPr>
              <a:t>閩客分類</a:t>
            </a:r>
            <a:endParaRPr lang="en-US" altLang="zh-TW" sz="3600" dirty="0">
              <a:latin typeface="標楷體" panose="03000509000000000000" pitchFamily="65" charset="-120"/>
              <a:ea typeface="標楷體" panose="03000509000000000000" pitchFamily="65" charset="-120"/>
            </a:endParaRPr>
          </a:p>
          <a:p>
            <a:pPr marL="400050" lvl="1" indent="0">
              <a:lnSpc>
                <a:spcPts val="3600"/>
              </a:lnSpc>
              <a:spcBef>
                <a:spcPts val="0"/>
              </a:spcBef>
              <a:spcAft>
                <a:spcPts val="600"/>
              </a:spcAft>
              <a:buNone/>
            </a:pPr>
            <a:r>
              <a:rPr lang="zh-TW" altLang="en-US" dirty="0"/>
              <a:t>先確認是</a:t>
            </a:r>
            <a:r>
              <a:rPr lang="zh-TW" altLang="en-US" dirty="0">
                <a:solidFill>
                  <a:srgbClr val="FF0000"/>
                </a:solidFill>
              </a:rPr>
              <a:t>閩客語系</a:t>
            </a:r>
            <a:r>
              <a:rPr lang="zh-TW" altLang="en-US" dirty="0"/>
              <a:t>的分類，不是</a:t>
            </a:r>
            <a:r>
              <a:rPr lang="zh-TW" altLang="en-US" dirty="0">
                <a:solidFill>
                  <a:srgbClr val="FF0000"/>
                </a:solidFill>
              </a:rPr>
              <a:t>閩粵省籍</a:t>
            </a:r>
            <a:r>
              <a:rPr lang="zh-TW" altLang="en-US" dirty="0"/>
              <a:t>的分類</a:t>
            </a:r>
            <a:endParaRPr lang="en-US" altLang="zh-TW" dirty="0"/>
          </a:p>
          <a:p>
            <a:pPr marL="0" indent="0">
              <a:lnSpc>
                <a:spcPts val="2800"/>
              </a:lnSpc>
              <a:spcBef>
                <a:spcPts val="600"/>
              </a:spcBef>
              <a:spcAft>
                <a:spcPts val="0"/>
              </a:spcAft>
              <a:buNone/>
            </a:pPr>
            <a:r>
              <a:rPr lang="zh-TW" altLang="en-US" sz="2800" dirty="0"/>
              <a:t>（一）</a:t>
            </a:r>
            <a:r>
              <a:rPr lang="zh-TW" altLang="en-US" sz="2800" dirty="0">
                <a:solidFill>
                  <a:srgbClr val="FF0000"/>
                </a:solidFill>
              </a:rPr>
              <a:t>移民身份</a:t>
            </a:r>
            <a:r>
              <a:rPr lang="zh-TW" altLang="en-US" sz="2800" dirty="0"/>
              <a:t>的類別</a:t>
            </a:r>
            <a:endParaRPr lang="en-US" altLang="zh-TW" sz="2800" dirty="0"/>
          </a:p>
          <a:p>
            <a:pPr lvl="1" algn="just">
              <a:lnSpc>
                <a:spcPts val="3000"/>
              </a:lnSpc>
              <a:spcBef>
                <a:spcPts val="600"/>
              </a:spcBef>
              <a:spcAft>
                <a:spcPts val="0"/>
              </a:spcAft>
              <a:buFont typeface="+mj-lt"/>
              <a:buAutoNum type="arabicPeriod"/>
            </a:pPr>
            <a:r>
              <a:rPr lang="zh-TW" altLang="zh-TW" sz="2400" kern="100" dirty="0">
                <a:solidFill>
                  <a:srgbClr val="FF0000"/>
                </a:solidFill>
                <a:latin typeface="Times New Roman" panose="02020603050405020304" pitchFamily="18" charset="0"/>
                <a:ea typeface="新細明體" panose="02020500000000000000" pitchFamily="18" charset="-120"/>
              </a:rPr>
              <a:t>土著</a:t>
            </a:r>
            <a:r>
              <a:rPr lang="zh-TW" altLang="zh-TW" sz="2400" kern="100" dirty="0">
                <a:latin typeface="Times New Roman" panose="02020603050405020304" pitchFamily="18" charset="0"/>
                <a:ea typeface="新細明體" panose="02020500000000000000" pitchFamily="18" charset="-120"/>
              </a:rPr>
              <a:t>：入籍既定者，有產業、有妻眷、居住已久者。</a:t>
            </a:r>
          </a:p>
          <a:p>
            <a:pPr lvl="1" algn="just">
              <a:lnSpc>
                <a:spcPts val="3000"/>
              </a:lnSpc>
              <a:spcBef>
                <a:spcPts val="600"/>
              </a:spcBef>
              <a:spcAft>
                <a:spcPts val="0"/>
              </a:spcAft>
              <a:buFont typeface="+mj-lt"/>
              <a:buAutoNum type="arabicPeriod"/>
            </a:pPr>
            <a:r>
              <a:rPr lang="zh-TW" altLang="zh-TW" sz="2400" kern="100" dirty="0">
                <a:solidFill>
                  <a:srgbClr val="FF0000"/>
                </a:solidFill>
                <a:latin typeface="Times New Roman" panose="02020603050405020304" pitchFamily="18" charset="0"/>
                <a:ea typeface="新細明體" panose="02020500000000000000" pitchFamily="18" charset="-120"/>
              </a:rPr>
              <a:t>寄籍</a:t>
            </a:r>
            <a:r>
              <a:rPr lang="zh-TW" altLang="zh-TW" sz="2400" kern="100" dirty="0">
                <a:latin typeface="Times New Roman" panose="02020603050405020304" pitchFamily="18" charset="0"/>
                <a:ea typeface="新細明體" panose="02020500000000000000" pitchFamily="18" charset="-120"/>
              </a:rPr>
              <a:t>：入籍未定者，有產業、無妻眷（或妻眷在大陸），具有長期居留資格者。</a:t>
            </a:r>
          </a:p>
          <a:p>
            <a:pPr lvl="1" algn="just">
              <a:lnSpc>
                <a:spcPts val="3000"/>
              </a:lnSpc>
              <a:spcBef>
                <a:spcPts val="600"/>
              </a:spcBef>
              <a:spcAft>
                <a:spcPts val="0"/>
              </a:spcAft>
              <a:buFont typeface="+mj-lt"/>
              <a:buAutoNum type="arabicPeriod"/>
            </a:pPr>
            <a:r>
              <a:rPr lang="zh-TW" altLang="zh-TW" sz="2400" kern="100" dirty="0">
                <a:solidFill>
                  <a:srgbClr val="FF0000"/>
                </a:solidFill>
                <a:latin typeface="Times New Roman" panose="02020603050405020304" pitchFamily="18" charset="0"/>
                <a:ea typeface="新細明體" panose="02020500000000000000" pitchFamily="18" charset="-120"/>
              </a:rPr>
              <a:t>脫漏</a:t>
            </a:r>
            <a:r>
              <a:rPr lang="zh-TW" altLang="zh-TW" sz="2400" kern="100" dirty="0">
                <a:latin typeface="Times New Roman" panose="02020603050405020304" pitchFamily="18" charset="0"/>
                <a:ea typeface="新細明體" panose="02020500000000000000" pitchFamily="18" charset="-120"/>
              </a:rPr>
              <a:t>：未入籍編甲，持照票、無產業、無妻眷（或妻眷在大陸），未具長期居留資格者。</a:t>
            </a:r>
          </a:p>
          <a:p>
            <a:pPr lvl="1" algn="just">
              <a:lnSpc>
                <a:spcPts val="3000"/>
              </a:lnSpc>
              <a:spcBef>
                <a:spcPts val="600"/>
              </a:spcBef>
              <a:spcAft>
                <a:spcPts val="0"/>
              </a:spcAft>
              <a:buFont typeface="+mj-lt"/>
              <a:buAutoNum type="arabicPeriod"/>
            </a:pPr>
            <a:r>
              <a:rPr lang="zh-TW" altLang="zh-TW" sz="2400" kern="100" dirty="0">
                <a:solidFill>
                  <a:srgbClr val="FF0000"/>
                </a:solidFill>
                <a:latin typeface="Times New Roman" panose="02020603050405020304" pitchFamily="18" charset="0"/>
                <a:ea typeface="新細明體" panose="02020500000000000000" pitchFamily="18" charset="-120"/>
              </a:rPr>
              <a:t>偷渡</a:t>
            </a:r>
            <a:r>
              <a:rPr lang="zh-TW" altLang="zh-TW" sz="2400" kern="100" dirty="0">
                <a:latin typeface="Times New Roman" panose="02020603050405020304" pitchFamily="18" charset="0"/>
                <a:ea typeface="新細明體" panose="02020500000000000000" pitchFamily="18" charset="-120"/>
              </a:rPr>
              <a:t>：未入籍編甲，無照票、無產業、無妻眷（或妻眷在大陸），未具居留資格者。</a:t>
            </a:r>
          </a:p>
          <a:p>
            <a:pPr marL="0" indent="0">
              <a:buNone/>
            </a:pPr>
            <a:r>
              <a:rPr lang="zh-TW" altLang="en-US" sz="2800" dirty="0"/>
              <a:t>（二）</a:t>
            </a:r>
            <a:r>
              <a:rPr lang="zh-TW" altLang="en-US" sz="2800" dirty="0">
                <a:solidFill>
                  <a:srgbClr val="FF0000"/>
                </a:solidFill>
              </a:rPr>
              <a:t>新舊墾區與米蔗作物</a:t>
            </a:r>
            <a:r>
              <a:rPr lang="zh-TW" altLang="en-US" sz="2800" dirty="0"/>
              <a:t>的區分</a:t>
            </a:r>
            <a:endParaRPr lang="en-US" altLang="zh-TW" sz="2800" dirty="0"/>
          </a:p>
          <a:p>
            <a:pPr marL="400050" lvl="1" indent="0">
              <a:lnSpc>
                <a:spcPts val="3000"/>
              </a:lnSpc>
              <a:spcBef>
                <a:spcPts val="600"/>
              </a:spcBef>
              <a:spcAft>
                <a:spcPts val="600"/>
              </a:spcAft>
              <a:buNone/>
            </a:pPr>
            <a:r>
              <a:rPr lang="zh-TW" altLang="en-US" sz="2400" dirty="0">
                <a:solidFill>
                  <a:srgbClr val="FF0000"/>
                </a:solidFill>
              </a:rPr>
              <a:t>舊墾區</a:t>
            </a:r>
            <a:r>
              <a:rPr lang="zh-TW" altLang="en-US" sz="2400" dirty="0"/>
              <a:t>「土著」與「</a:t>
            </a:r>
            <a:r>
              <a:rPr lang="zh-TW" altLang="zh-TW" sz="2400" kern="100" dirty="0">
                <a:latin typeface="Times New Roman" panose="02020603050405020304" pitchFamily="18" charset="0"/>
                <a:ea typeface="新細明體" panose="02020500000000000000" pitchFamily="18" charset="-120"/>
              </a:rPr>
              <a:t>寄籍</a:t>
            </a:r>
            <a:r>
              <a:rPr lang="zh-TW" altLang="en-US" sz="2400" dirty="0"/>
              <a:t>」多屬</a:t>
            </a:r>
            <a:r>
              <a:rPr lang="zh-TW" altLang="en-US" sz="2400" dirty="0">
                <a:solidFill>
                  <a:srgbClr val="FF0000"/>
                </a:solidFill>
              </a:rPr>
              <a:t>閩語系，</a:t>
            </a:r>
            <a:r>
              <a:rPr lang="zh-TW" altLang="en-US" sz="2400" dirty="0"/>
              <a:t>種的主要是</a:t>
            </a:r>
            <a:r>
              <a:rPr lang="zh-TW" altLang="en-US" sz="2400" dirty="0">
                <a:solidFill>
                  <a:srgbClr val="FF0000"/>
                </a:solidFill>
              </a:rPr>
              <a:t>甘蔗。</a:t>
            </a:r>
            <a:endParaRPr lang="en-US" altLang="zh-TW" sz="2400" dirty="0"/>
          </a:p>
          <a:p>
            <a:pPr marL="400050" lvl="1" indent="0">
              <a:lnSpc>
                <a:spcPts val="3000"/>
              </a:lnSpc>
              <a:spcBef>
                <a:spcPts val="0"/>
              </a:spcBef>
              <a:spcAft>
                <a:spcPts val="0"/>
              </a:spcAft>
              <a:buNone/>
            </a:pPr>
            <a:r>
              <a:rPr lang="zh-TW" altLang="en-US" sz="2400" dirty="0">
                <a:solidFill>
                  <a:srgbClr val="FF0000"/>
                </a:solidFill>
              </a:rPr>
              <a:t>新墾區</a:t>
            </a:r>
            <a:r>
              <a:rPr lang="zh-TW" altLang="en-US" sz="2400" dirty="0"/>
              <a:t>新來未具居留資格的「脫漏」與「偷渡」移民，多屬</a:t>
            </a:r>
            <a:r>
              <a:rPr lang="zh-TW" altLang="en-US" sz="2400" dirty="0">
                <a:solidFill>
                  <a:srgbClr val="FF0000"/>
                </a:solidFill>
              </a:rPr>
              <a:t>客語系單身「移工」（自稱「客民」、「客人」）</a:t>
            </a:r>
            <a:r>
              <a:rPr lang="zh-TW" altLang="en-US" sz="2400" dirty="0"/>
              <a:t>，大多從事勞力密集的</a:t>
            </a:r>
            <a:r>
              <a:rPr lang="zh-TW" altLang="en-US" sz="2400" dirty="0">
                <a:solidFill>
                  <a:srgbClr val="FF0000"/>
                </a:solidFill>
              </a:rPr>
              <a:t>水稻</a:t>
            </a:r>
            <a:r>
              <a:rPr lang="zh-TW" altLang="en-US" sz="2400" dirty="0"/>
              <a:t>種植。</a:t>
            </a:r>
          </a:p>
        </p:txBody>
      </p:sp>
    </p:spTree>
    <p:extLst>
      <p:ext uri="{BB962C8B-B14F-4D97-AF65-F5344CB8AC3E}">
        <p14:creationId xmlns:p14="http://schemas.microsoft.com/office/powerpoint/2010/main" val="42404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14" name="圖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5816" y="-4639"/>
            <a:ext cx="5012002" cy="6858000"/>
          </a:xfrm>
          <a:prstGeom prst="rect">
            <a:avLst/>
          </a:prstGeom>
        </p:spPr>
      </p:pic>
      <p:sp>
        <p:nvSpPr>
          <p:cNvPr id="3" name="文字方塊 2"/>
          <p:cNvSpPr txBox="1"/>
          <p:nvPr/>
        </p:nvSpPr>
        <p:spPr>
          <a:xfrm>
            <a:off x="7941549" y="428669"/>
            <a:ext cx="492443" cy="5991384"/>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朱一貴事件下淡水客軍七營佔領區與朱軍反攻路線圖</a:t>
            </a:r>
          </a:p>
        </p:txBody>
      </p:sp>
      <p:sp>
        <p:nvSpPr>
          <p:cNvPr id="5" name="向上箭號圖說文字 4"/>
          <p:cNvSpPr/>
          <p:nvPr/>
        </p:nvSpPr>
        <p:spPr>
          <a:xfrm>
            <a:off x="5055070" y="599683"/>
            <a:ext cx="226368" cy="286058"/>
          </a:xfrm>
          <a:prstGeom prst="upArrowCallout">
            <a:avLst/>
          </a:prstGeom>
          <a:solidFill>
            <a:srgbClr val="FFFF00"/>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6" name="向上箭號圖說文字 5"/>
          <p:cNvSpPr/>
          <p:nvPr/>
        </p:nvSpPr>
        <p:spPr>
          <a:xfrm>
            <a:off x="4803325" y="923099"/>
            <a:ext cx="292707" cy="334479"/>
          </a:xfrm>
          <a:prstGeom prst="upArrowCallout">
            <a:avLst>
              <a:gd name="adj1" fmla="val 25000"/>
              <a:gd name="adj2" fmla="val 25000"/>
              <a:gd name="adj3" fmla="val 25000"/>
              <a:gd name="adj4" fmla="val 75000"/>
            </a:avLst>
          </a:prstGeom>
          <a:solidFill>
            <a:srgbClr val="FFFF00"/>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7" name="向上箭號圖說文字 6"/>
          <p:cNvSpPr/>
          <p:nvPr/>
        </p:nvSpPr>
        <p:spPr>
          <a:xfrm>
            <a:off x="4701736" y="1731541"/>
            <a:ext cx="353333" cy="361290"/>
          </a:xfrm>
          <a:prstGeom prst="upArrowCallout">
            <a:avLst/>
          </a:prstGeom>
          <a:solidFill>
            <a:srgbClr val="FFFF00"/>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8" name="向上箭號圖說文字 7"/>
          <p:cNvSpPr/>
          <p:nvPr/>
        </p:nvSpPr>
        <p:spPr>
          <a:xfrm>
            <a:off x="4803326" y="2416249"/>
            <a:ext cx="292707" cy="288032"/>
          </a:xfrm>
          <a:prstGeom prst="upArrowCallout">
            <a:avLst/>
          </a:prstGeom>
          <a:solidFill>
            <a:srgbClr val="FFFF00"/>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9" name="向上箭號圖說文字 8"/>
          <p:cNvSpPr/>
          <p:nvPr/>
        </p:nvSpPr>
        <p:spPr>
          <a:xfrm>
            <a:off x="4878345" y="3928417"/>
            <a:ext cx="217688" cy="290110"/>
          </a:xfrm>
          <a:prstGeom prst="upArrowCallout">
            <a:avLst/>
          </a:prstGeom>
          <a:solidFill>
            <a:srgbClr val="FFFF00"/>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0" name="向上箭號圖說文字 9"/>
          <p:cNvSpPr/>
          <p:nvPr/>
        </p:nvSpPr>
        <p:spPr>
          <a:xfrm>
            <a:off x="4125673" y="4379197"/>
            <a:ext cx="373799" cy="397504"/>
          </a:xfrm>
          <a:prstGeom prst="upArrowCallout">
            <a:avLst>
              <a:gd name="adj1" fmla="val 20928"/>
              <a:gd name="adj2" fmla="val 22653"/>
              <a:gd name="adj3" fmla="val 25000"/>
              <a:gd name="adj4" fmla="val 67082"/>
            </a:avLst>
          </a:prstGeom>
          <a:solidFill>
            <a:srgbClr val="FFFF00"/>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1" name="向上箭號圖說文字 10"/>
          <p:cNvSpPr/>
          <p:nvPr/>
        </p:nvSpPr>
        <p:spPr>
          <a:xfrm>
            <a:off x="3981456" y="4904483"/>
            <a:ext cx="517814" cy="537572"/>
          </a:xfrm>
          <a:prstGeom prst="upArrowCallout">
            <a:avLst/>
          </a:prstGeom>
          <a:solidFill>
            <a:srgbClr val="FFFF00"/>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3" name="圓角矩形 12"/>
          <p:cNvSpPr/>
          <p:nvPr/>
        </p:nvSpPr>
        <p:spPr>
          <a:xfrm rot="440297">
            <a:off x="4276741" y="527012"/>
            <a:ext cx="2875997" cy="6274154"/>
          </a:xfrm>
          <a:prstGeom prst="round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2" name="向上箭號圖說文字 11"/>
          <p:cNvSpPr/>
          <p:nvPr/>
        </p:nvSpPr>
        <p:spPr>
          <a:xfrm>
            <a:off x="3334716" y="5296570"/>
            <a:ext cx="595084" cy="720080"/>
          </a:xfrm>
          <a:prstGeom prst="upArrowCallout">
            <a:avLst>
              <a:gd name="adj1" fmla="val 50000"/>
              <a:gd name="adj2" fmla="val 25000"/>
              <a:gd name="adj3" fmla="val 25000"/>
              <a:gd name="adj4" fmla="val 64978"/>
            </a:avLst>
          </a:prstGeom>
          <a:solidFill>
            <a:srgbClr val="FFFF00"/>
          </a:solidFill>
          <a:ln w="28575">
            <a:solidFill>
              <a:srgbClr val="99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4" name="文字方塊 3"/>
          <p:cNvSpPr txBox="1"/>
          <p:nvPr/>
        </p:nvSpPr>
        <p:spPr>
          <a:xfrm>
            <a:off x="3504087" y="6016649"/>
            <a:ext cx="369332" cy="403404"/>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西港</a:t>
            </a:r>
          </a:p>
        </p:txBody>
      </p:sp>
      <p:cxnSp>
        <p:nvCxnSpPr>
          <p:cNvPr id="15" name="直線單箭頭接點 14"/>
          <p:cNvCxnSpPr/>
          <p:nvPr/>
        </p:nvCxnSpPr>
        <p:spPr>
          <a:xfrm flipV="1">
            <a:off x="3901559" y="5296569"/>
            <a:ext cx="344366" cy="4762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a:stCxn id="11" idx="0"/>
          </p:cNvCxnSpPr>
          <p:nvPr/>
        </p:nvCxnSpPr>
        <p:spPr>
          <a:xfrm flipV="1">
            <a:off x="4240363" y="4648497"/>
            <a:ext cx="72209" cy="2559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flipV="1">
            <a:off x="4443380" y="4216449"/>
            <a:ext cx="434965" cy="3254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p:nvPr/>
        </p:nvCxnSpPr>
        <p:spPr>
          <a:xfrm flipV="1">
            <a:off x="5099342" y="3892413"/>
            <a:ext cx="73601" cy="1398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爆炸 1 22"/>
          <p:cNvSpPr/>
          <p:nvPr/>
        </p:nvSpPr>
        <p:spPr>
          <a:xfrm>
            <a:off x="4989769" y="3640385"/>
            <a:ext cx="432048" cy="504056"/>
          </a:xfrm>
          <a:prstGeom prst="irregularSeal1">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2" name="文字方塊 1"/>
          <p:cNvSpPr txBox="1"/>
          <p:nvPr/>
        </p:nvSpPr>
        <p:spPr>
          <a:xfrm>
            <a:off x="679761" y="39985"/>
            <a:ext cx="2162900" cy="6768752"/>
          </a:xfrm>
          <a:prstGeom prst="rect">
            <a:avLst/>
          </a:prstGeom>
          <a:noFill/>
        </p:spPr>
        <p:txBody>
          <a:bodyPr vert="eaVert" wrap="square" rtlCol="0">
            <a:spAutoFit/>
          </a:bodyPr>
          <a:lstStyle/>
          <a:p>
            <a:pPr marL="0" marR="0" lvl="0" indent="0" algn="l" defTabSz="914400" rtl="0" eaLnBrk="1" fontAlgn="base" latinLnBrk="0" hangingPunct="1">
              <a:lnSpc>
                <a:spcPts val="2400"/>
              </a:lnSpc>
              <a:spcBef>
                <a:spcPts val="0"/>
              </a:spcBef>
              <a:spcAft>
                <a:spcPts val="60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分設七營，排列淡水河岸，連營固守</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」（重修鳳山縣志）</a:t>
            </a:r>
          </a:p>
          <a:p>
            <a:pPr marL="0" marR="0" lvl="0" indent="0" algn="l" defTabSz="914400" rtl="0" eaLnBrk="1" fontAlgn="base" latinLnBrk="0" hangingPunct="1">
              <a:lnSpc>
                <a:spcPts val="2400"/>
              </a:lnSpc>
              <a:spcBef>
                <a:spcPts val="0"/>
              </a:spcBef>
              <a:spcAft>
                <a:spcPts val="60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前營</a:t>
            </a: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一千六百</a:t>
            </a:r>
            <a:r>
              <a:rPr kumimoji="1" lang="en-US" altLang="zh-TW"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原誤：六千一百</a:t>
            </a:r>
            <a:r>
              <a:rPr kumimoji="1" lang="en-US" altLang="zh-TW"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餘人，駐守</a:t>
            </a: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水流沖（阿里港）</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；後營一千五百餘人，駐守搭樓；巡查營一千七百餘人，駐守巴六河；先鋒營一千二百餘人，駐守阿猴；中營一千三百餘人，駐守萬丹；左營一千五百餘人，駐守小赤山；</a:t>
            </a: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右營三千二百餘人，駐守新園</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endPar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2400"/>
              </a:lnSpc>
              <a:spcBef>
                <a:spcPts val="0"/>
              </a:spcBef>
              <a:spcAft>
                <a:spcPts val="60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總共</a:t>
            </a: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一萬二千餘人，分別據守下淡水河東岸七個閩人重要聚落</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p>
        </p:txBody>
      </p:sp>
    </p:spTree>
    <p:extLst>
      <p:ext uri="{BB962C8B-B14F-4D97-AF65-F5344CB8AC3E}">
        <p14:creationId xmlns:p14="http://schemas.microsoft.com/office/powerpoint/2010/main" val="23606927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3" grpId="0" animBg="1"/>
      <p:bldP spid="12" grpId="0" animBg="1"/>
      <p:bldP spid="4" grpId="0"/>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88640"/>
            <a:ext cx="8424936" cy="6624736"/>
          </a:xfrm>
        </p:spPr>
        <p:txBody>
          <a:bodyPr/>
          <a:lstStyle/>
          <a:p>
            <a:pPr marL="0" indent="0">
              <a:lnSpc>
                <a:spcPts val="3000"/>
              </a:lnSpc>
              <a:spcBef>
                <a:spcPts val="600"/>
              </a:spcBef>
              <a:spcAft>
                <a:spcPts val="0"/>
              </a:spcAft>
              <a:buNone/>
            </a:pPr>
            <a:r>
              <a:rPr lang="zh-TW" altLang="en-US" sz="2800" dirty="0">
                <a:latin typeface="+mn-ea"/>
              </a:rPr>
              <a:t>義民的獎賞、錄用與安插</a:t>
            </a:r>
            <a:endParaRPr lang="en-US" altLang="zh-TW" sz="2800" dirty="0">
              <a:latin typeface="+mn-ea"/>
            </a:endParaRPr>
          </a:p>
          <a:p>
            <a:pPr marL="0" indent="0">
              <a:lnSpc>
                <a:spcPts val="3000"/>
              </a:lnSpc>
              <a:spcBef>
                <a:spcPts val="600"/>
              </a:spcBef>
              <a:spcAft>
                <a:spcPts val="600"/>
              </a:spcAft>
              <a:buNone/>
            </a:pPr>
            <a:r>
              <a:rPr lang="zh-TW" altLang="en-US" sz="2400" dirty="0">
                <a:latin typeface="+mn-ea"/>
              </a:rPr>
              <a:t>南路鳳山縣下淡水粵東客語系義民，李直三等</a:t>
            </a:r>
            <a:r>
              <a:rPr lang="en-US" altLang="zh-TW" sz="2400" dirty="0">
                <a:latin typeface="Times New Roman" panose="02020603050405020304" pitchFamily="18" charset="0"/>
                <a:cs typeface="Times New Roman" panose="02020603050405020304" pitchFamily="18" charset="0"/>
              </a:rPr>
              <a:t>116</a:t>
            </a:r>
            <a:r>
              <a:rPr lang="zh-TW" altLang="en-US" sz="2400" dirty="0">
                <a:latin typeface="+mn-ea"/>
              </a:rPr>
              <a:t>名為首，帶領鄉壯</a:t>
            </a:r>
            <a:r>
              <a:rPr lang="zh-TW" altLang="en-US" sz="2400" dirty="0">
                <a:solidFill>
                  <a:srgbClr val="FF0000"/>
                </a:solidFill>
                <a:latin typeface="+mn-ea"/>
              </a:rPr>
              <a:t>一萬二千餘名</a:t>
            </a:r>
            <a:r>
              <a:rPr lang="zh-TW" altLang="en-US" sz="2400" dirty="0">
                <a:latin typeface="+mn-ea"/>
              </a:rPr>
              <a:t>，「捐給重賞，為首義民委銜錄用，餘眾安插歸農，各使得所」（閩浙總督覺羅滿保奏疏）</a:t>
            </a:r>
            <a:endParaRPr lang="en-US" altLang="zh-TW" sz="2400" dirty="0">
              <a:latin typeface="+mn-ea"/>
            </a:endParaRPr>
          </a:p>
          <a:p>
            <a:pPr marL="0" indent="0">
              <a:lnSpc>
                <a:spcPts val="3000"/>
              </a:lnSpc>
              <a:spcBef>
                <a:spcPts val="600"/>
              </a:spcBef>
              <a:spcAft>
                <a:spcPts val="600"/>
              </a:spcAft>
              <a:buNone/>
            </a:pPr>
            <a:r>
              <a:rPr lang="zh-TW" altLang="en-US" sz="2400" dirty="0">
                <a:latin typeface="+mn-ea"/>
              </a:rPr>
              <a:t>滿保指令臺灣地方官核發「</a:t>
            </a:r>
            <a:r>
              <a:rPr lang="zh-TW" altLang="en-US" sz="2400" dirty="0">
                <a:solidFill>
                  <a:srgbClr val="FF0000"/>
                </a:solidFill>
                <a:latin typeface="+mn-ea"/>
              </a:rPr>
              <a:t>義民照</a:t>
            </a:r>
            <a:r>
              <a:rPr lang="zh-TW" altLang="en-US" sz="2400" dirty="0">
                <a:latin typeface="+mn-ea"/>
              </a:rPr>
              <a:t>」，幫忙解決出入境證照申請的問題，方便（多屬「脫漏」、「偷渡」的）下淡水義民往返內地。</a:t>
            </a:r>
            <a:endParaRPr lang="en-US" altLang="zh-TW" sz="2400" dirty="0">
              <a:latin typeface="+mn-ea"/>
            </a:endParaRPr>
          </a:p>
          <a:p>
            <a:pPr marL="0" indent="0">
              <a:lnSpc>
                <a:spcPts val="3000"/>
              </a:lnSpc>
              <a:spcBef>
                <a:spcPts val="600"/>
              </a:spcBef>
              <a:spcAft>
                <a:spcPts val="600"/>
              </a:spcAft>
              <a:buNone/>
            </a:pPr>
            <a:r>
              <a:rPr lang="zh-TW" altLang="en-US" sz="2400" dirty="0">
                <a:latin typeface="+mn-ea"/>
              </a:rPr>
              <a:t>滿保還幫忙排除先前阻撓移民入籍取得合法居留身分的最大的障礙：保甲勞役負擔，透過</a:t>
            </a:r>
            <a:r>
              <a:rPr lang="zh-TW" altLang="en-US" sz="2400" dirty="0">
                <a:solidFill>
                  <a:srgbClr val="FF0000"/>
                </a:solidFill>
                <a:latin typeface="+mn-ea"/>
              </a:rPr>
              <a:t>免除差徭</a:t>
            </a:r>
            <a:r>
              <a:rPr lang="zh-TW" altLang="en-US" sz="2400" dirty="0">
                <a:latin typeface="+mn-ea"/>
              </a:rPr>
              <a:t>鼓勵下淡水客語系義民申請</a:t>
            </a:r>
            <a:r>
              <a:rPr lang="zh-TW" altLang="en-US" sz="2400" dirty="0">
                <a:solidFill>
                  <a:srgbClr val="FF0000"/>
                </a:solidFill>
                <a:latin typeface="+mn-ea"/>
              </a:rPr>
              <a:t>入籍編甲，</a:t>
            </a:r>
            <a:r>
              <a:rPr lang="zh-TW" altLang="en-US" sz="2400" dirty="0">
                <a:latin typeface="+mn-ea"/>
              </a:rPr>
              <a:t>取得長期合法居留身分（「寄籍」），及伴隨而來的在臺置產資格。</a:t>
            </a:r>
            <a:endParaRPr lang="en-US" altLang="zh-TW" sz="2400" dirty="0">
              <a:latin typeface="+mn-ea"/>
            </a:endParaRPr>
          </a:p>
          <a:p>
            <a:pPr marL="0" indent="0">
              <a:lnSpc>
                <a:spcPts val="3000"/>
              </a:lnSpc>
              <a:spcBef>
                <a:spcPts val="600"/>
              </a:spcBef>
              <a:spcAft>
                <a:spcPts val="600"/>
              </a:spcAft>
              <a:buNone/>
            </a:pPr>
            <a:r>
              <a:rPr lang="zh-TW" altLang="en-US" sz="2400" dirty="0">
                <a:latin typeface="+mn-ea"/>
              </a:rPr>
              <a:t>對義民的獎賞與安置，在出入境、入籍編甲居留身分及置產問題都獲得解決之後，取得可以「力農」的土地變得更為重要。</a:t>
            </a:r>
            <a:endParaRPr lang="en-US" altLang="zh-TW" sz="2400" dirty="0">
              <a:latin typeface="+mn-ea"/>
            </a:endParaRPr>
          </a:p>
          <a:p>
            <a:pPr marL="0" indent="0">
              <a:lnSpc>
                <a:spcPts val="3000"/>
              </a:lnSpc>
              <a:spcBef>
                <a:spcPts val="600"/>
              </a:spcBef>
              <a:spcAft>
                <a:spcPts val="600"/>
              </a:spcAft>
              <a:buNone/>
            </a:pPr>
            <a:r>
              <a:rPr lang="zh-TW" altLang="en-US" sz="2400" dirty="0">
                <a:latin typeface="+mn-ea"/>
              </a:rPr>
              <a:t>從地方存留的開墾事例（美濃案例），不難見證到地方官在取得土地上給予義民的特別待遇。</a:t>
            </a:r>
            <a:endParaRPr lang="en-US" altLang="zh-TW" sz="2400" dirty="0">
              <a:latin typeface="+mn-ea"/>
            </a:endParaRPr>
          </a:p>
        </p:txBody>
      </p:sp>
    </p:spTree>
    <p:extLst>
      <p:ext uri="{BB962C8B-B14F-4D97-AF65-F5344CB8AC3E}">
        <p14:creationId xmlns:p14="http://schemas.microsoft.com/office/powerpoint/2010/main" val="36866155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8201" y="0"/>
            <a:ext cx="5012002" cy="6858000"/>
          </a:xfrm>
          <a:prstGeom prst="rect">
            <a:avLst/>
          </a:prstGeom>
        </p:spPr>
      </p:pic>
      <p:sp>
        <p:nvSpPr>
          <p:cNvPr id="2" name="文字方塊 1"/>
          <p:cNvSpPr txBox="1"/>
          <p:nvPr/>
        </p:nvSpPr>
        <p:spPr>
          <a:xfrm>
            <a:off x="8344270" y="1096909"/>
            <a:ext cx="492443" cy="1152128"/>
          </a:xfrm>
          <a:prstGeom prst="rect">
            <a:avLst/>
          </a:prstGeom>
          <a:noFill/>
          <a:ln>
            <a:noFill/>
          </a:ln>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spc="0" normalizeH="0" baseline="0" noProof="0" dirty="0">
                <a:ln>
                  <a:noFill/>
                </a:ln>
                <a:solidFill>
                  <a:srgbClr val="008000"/>
                </a:solidFill>
                <a:effectLst/>
                <a:uLnTx/>
                <a:uFillTx/>
                <a:latin typeface="Arial" charset="0"/>
                <a:ea typeface="新細明體" pitchFamily="18" charset="-120"/>
                <a:cs typeface="+mn-cs"/>
              </a:rPr>
              <a:t>右堆美濃</a:t>
            </a:r>
            <a:endParaRPr kumimoji="1" lang="zh-TW" altLang="en-US" sz="2000" b="1" i="0" u="none" strike="noStrike" kern="1200" cap="none" spc="0" normalizeH="0" baseline="0" noProof="0" dirty="0">
              <a:ln>
                <a:noFill/>
              </a:ln>
              <a:solidFill>
                <a:srgbClr val="9900FF"/>
              </a:solidFill>
              <a:effectLst/>
              <a:uLnTx/>
              <a:uFillTx/>
              <a:latin typeface="Arial" charset="0"/>
              <a:ea typeface="新細明體" pitchFamily="18" charset="-120"/>
              <a:cs typeface="+mn-cs"/>
            </a:endParaRPr>
          </a:p>
        </p:txBody>
      </p:sp>
      <p:cxnSp>
        <p:nvCxnSpPr>
          <p:cNvPr id="5" name="直線單箭頭接點 4"/>
          <p:cNvCxnSpPr/>
          <p:nvPr/>
        </p:nvCxnSpPr>
        <p:spPr>
          <a:xfrm flipH="1" flipV="1">
            <a:off x="7668344" y="1124744"/>
            <a:ext cx="656728" cy="391394"/>
          </a:xfrm>
          <a:prstGeom prst="straightConnector1">
            <a:avLst/>
          </a:prstGeom>
          <a:ln w="19050">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4" name="文字方塊 3"/>
          <p:cNvSpPr txBox="1"/>
          <p:nvPr/>
        </p:nvSpPr>
        <p:spPr>
          <a:xfrm>
            <a:off x="551413" y="116632"/>
            <a:ext cx="2316788" cy="6624736"/>
          </a:xfrm>
          <a:prstGeom prst="rect">
            <a:avLst/>
          </a:prstGeom>
          <a:noFill/>
        </p:spPr>
        <p:txBody>
          <a:bodyPr vert="eaVert" wrap="square" rtlCol="0">
            <a:spAutoFit/>
          </a:bodyPr>
          <a:lstStyle/>
          <a:p>
            <a:pPr marL="0" marR="0" lvl="0" indent="0" algn="l" defTabSz="914400" rtl="0" eaLnBrk="1" fontAlgn="base" latinLnBrk="0" hangingPunct="1">
              <a:lnSpc>
                <a:spcPts val="24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朱一貴事件當時下淡水客民拓墾範圍，尚未越過荖濃溪。</a:t>
            </a:r>
            <a:endPar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lvl="0">
              <a:lnSpc>
                <a:spcPts val="2400"/>
              </a:lnSpc>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因吳福生</a:t>
            </a:r>
            <a:r>
              <a:rPr lang="zh-TW" altLang="en-US" dirty="0">
                <a:solidFill>
                  <a:srgbClr val="000000"/>
                </a:solidFill>
              </a:rPr>
              <a:t>事件、北路番變立功</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的林豐山、林桂山兄弟，於</a:t>
            </a: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乾隆元年</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挾軍功向地方官呈請，獲准率領原居武洛庄的嘉應州同鄉越過荖濃溪北篤家閩語區，進入亂黨出入的阿猴林地區至</a:t>
            </a: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界外的美濃</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（也就是後來六堆的</a:t>
            </a: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右堆</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所在）開墾。</a:t>
            </a:r>
            <a:endPar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24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a:t>
            </a:r>
            <a:r>
              <a:rPr lang="zh-TW" altLang="en-US" dirty="0"/>
              <a:t>元</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年確立的</a:t>
            </a:r>
            <a:r>
              <a:rPr kumimoji="1" lang="zh-TW" altLang="en-US" sz="1800" b="0" i="0" u="none" strike="noStrike" kern="1200" cap="none" spc="0" normalizeH="0" baseline="0" noProof="0" dirty="0">
                <a:ln>
                  <a:noFill/>
                </a:ln>
                <a:effectLst/>
                <a:uLnTx/>
                <a:uFillTx/>
                <a:latin typeface="Arial" charset="0"/>
                <a:ea typeface="新細明體" pitchFamily="18" charset="-120"/>
                <a:cs typeface="+mn-cs"/>
              </a:rPr>
              <a:t>客語區</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後來在林爽文事件時稱作</a:t>
            </a:r>
            <a:r>
              <a:rPr kumimoji="1" lang="zh-TW" altLang="en-US" sz="1800" b="0" i="0" u="none" strike="noStrike" kern="1200" cap="none" spc="0" normalizeH="0" baseline="0" noProof="0" dirty="0">
                <a:ln>
                  <a:noFill/>
                </a:ln>
                <a:effectLst/>
                <a:uLnTx/>
                <a:uFillTx/>
                <a:latin typeface="Arial" charset="0"/>
                <a:ea typeface="新細明體" pitchFamily="18" charset="-120"/>
                <a:cs typeface="+mn-cs"/>
              </a:rPr>
              <a:t>六堆</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下淡水閩客分類地界就此固定，延續一百五十二年直至清末</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p>
        </p:txBody>
      </p:sp>
      <p:sp>
        <p:nvSpPr>
          <p:cNvPr id="6" name="矩形 5"/>
          <p:cNvSpPr/>
          <p:nvPr/>
        </p:nvSpPr>
        <p:spPr>
          <a:xfrm>
            <a:off x="6588224" y="1404000"/>
            <a:ext cx="432048" cy="10269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7" name="圓角矩形 6"/>
          <p:cNvSpPr/>
          <p:nvPr/>
        </p:nvSpPr>
        <p:spPr>
          <a:xfrm rot="175509">
            <a:off x="5752136" y="1943591"/>
            <a:ext cx="1672177" cy="3962463"/>
          </a:xfrm>
          <a:prstGeom prst="round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18875169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476672"/>
            <a:ext cx="8424936" cy="6264696"/>
          </a:xfrm>
        </p:spPr>
        <p:txBody>
          <a:bodyPr/>
          <a:lstStyle/>
          <a:p>
            <a:pPr marL="0" indent="0">
              <a:lnSpc>
                <a:spcPts val="3600"/>
              </a:lnSpc>
              <a:spcBef>
                <a:spcPts val="1200"/>
              </a:spcBef>
              <a:buNone/>
            </a:pPr>
            <a:r>
              <a:rPr lang="zh-TW" altLang="en-US" dirty="0"/>
              <a:t>乾隆九年底欽差特使</a:t>
            </a:r>
            <a:r>
              <a:rPr lang="zh-TW" altLang="en-US" dirty="0">
                <a:solidFill>
                  <a:srgbClr val="FF0000"/>
                </a:solidFill>
              </a:rPr>
              <a:t>福建布政使</a:t>
            </a:r>
            <a:r>
              <a:rPr lang="zh-TW" altLang="zh-TW" dirty="0">
                <a:solidFill>
                  <a:srgbClr val="FF0000"/>
                </a:solidFill>
              </a:rPr>
              <a:t>高山</a:t>
            </a:r>
            <a:r>
              <a:rPr lang="zh-TW" altLang="en-US" dirty="0"/>
              <a:t>上奏三層式空間</a:t>
            </a:r>
            <a:r>
              <a:rPr lang="zh-TW" altLang="zh-TW" dirty="0"/>
              <a:t>治理部署的</a:t>
            </a:r>
            <a:r>
              <a:rPr lang="zh-TW" altLang="en-US" dirty="0">
                <a:solidFill>
                  <a:srgbClr val="FF0000"/>
                </a:solidFill>
              </a:rPr>
              <a:t>兩種原初構想</a:t>
            </a:r>
            <a:endParaRPr lang="en-US" altLang="zh-TW" dirty="0"/>
          </a:p>
          <a:p>
            <a:pPr marL="400050" lvl="1" indent="0">
              <a:lnSpc>
                <a:spcPts val="3600"/>
              </a:lnSpc>
              <a:spcBef>
                <a:spcPts val="1200"/>
              </a:spcBef>
              <a:buNone/>
            </a:pPr>
            <a:r>
              <a:rPr lang="zh-TW" altLang="en-US" dirty="0">
                <a:solidFill>
                  <a:srgbClr val="FF0000"/>
                </a:solidFill>
                <a:latin typeface="標楷體" panose="03000509000000000000" pitchFamily="65" charset="-120"/>
                <a:ea typeface="標楷體" panose="03000509000000000000" pitchFamily="65" charset="-120"/>
              </a:rPr>
              <a:t>熟番夾心層</a:t>
            </a:r>
            <a:r>
              <a:rPr lang="zh-TW" altLang="en-US" dirty="0">
                <a:latin typeface="標楷體" panose="03000509000000000000" pitchFamily="65" charset="-120"/>
                <a:ea typeface="標楷體" panose="03000509000000000000" pitchFamily="65" charset="-120"/>
              </a:rPr>
              <a:t>：利用</a:t>
            </a:r>
            <a:r>
              <a:rPr lang="zh-TW" altLang="zh-TW" dirty="0">
                <a:latin typeface="標楷體" panose="03000509000000000000" pitchFamily="65" charset="-120"/>
                <a:ea typeface="標楷體" panose="03000509000000000000" pitchFamily="65" charset="-120"/>
              </a:rPr>
              <a:t>生番／熟番／漢民族群</a:t>
            </a:r>
            <a:r>
              <a:rPr lang="zh-TW" altLang="en-US" dirty="0">
                <a:latin typeface="標楷體" panose="03000509000000000000" pitchFamily="65" charset="-120"/>
                <a:ea typeface="標楷體" panose="03000509000000000000" pitchFamily="65" charset="-120"/>
              </a:rPr>
              <a:t>差異的空間區隔</a:t>
            </a:r>
            <a:endParaRPr lang="en-US" altLang="zh-TW" dirty="0">
              <a:latin typeface="標楷體" panose="03000509000000000000" pitchFamily="65" charset="-120"/>
              <a:ea typeface="標楷體" panose="03000509000000000000" pitchFamily="65" charset="-120"/>
            </a:endParaRPr>
          </a:p>
          <a:p>
            <a:pPr marL="400050" lvl="1" indent="0">
              <a:lnSpc>
                <a:spcPts val="3600"/>
              </a:lnSpc>
              <a:spcBef>
                <a:spcPts val="1200"/>
              </a:spcBef>
              <a:buNone/>
            </a:pPr>
            <a:r>
              <a:rPr lang="zh-TW" altLang="en-US" dirty="0">
                <a:solidFill>
                  <a:srgbClr val="FF0000"/>
                </a:solidFill>
                <a:latin typeface="標楷體" panose="03000509000000000000" pitchFamily="65" charset="-120"/>
                <a:ea typeface="標楷體" panose="03000509000000000000" pitchFamily="65" charset="-120"/>
              </a:rPr>
              <a:t>客民夾心層</a:t>
            </a:r>
            <a:r>
              <a:rPr lang="zh-TW" altLang="en-US" dirty="0">
                <a:latin typeface="標楷體" panose="03000509000000000000" pitchFamily="65" charset="-120"/>
                <a:ea typeface="標楷體" panose="03000509000000000000" pitchFamily="65" charset="-120"/>
              </a:rPr>
              <a:t>：利用</a:t>
            </a:r>
            <a:r>
              <a:rPr lang="zh-TW" altLang="zh-TW" dirty="0">
                <a:latin typeface="標楷體" panose="03000509000000000000" pitchFamily="65" charset="-120"/>
                <a:ea typeface="標楷體" panose="03000509000000000000" pitchFamily="65" charset="-120"/>
              </a:rPr>
              <a:t>閩／客社群</a:t>
            </a:r>
            <a:r>
              <a:rPr lang="zh-TW" altLang="en-US" dirty="0">
                <a:latin typeface="標楷體" panose="03000509000000000000" pitchFamily="65" charset="-120"/>
                <a:ea typeface="標楷體" panose="03000509000000000000" pitchFamily="65" charset="-120"/>
              </a:rPr>
              <a:t>差異的空間區隔</a:t>
            </a:r>
            <a:endParaRPr lang="zh-TW" altLang="zh-TW" dirty="0">
              <a:latin typeface="標楷體" panose="03000509000000000000" pitchFamily="65" charset="-120"/>
              <a:ea typeface="標楷體" panose="03000509000000000000" pitchFamily="65" charset="-120"/>
            </a:endParaRPr>
          </a:p>
          <a:p>
            <a:pPr marL="0" indent="0">
              <a:lnSpc>
                <a:spcPts val="3600"/>
              </a:lnSpc>
              <a:spcBef>
                <a:spcPts val="1800"/>
              </a:spcBef>
              <a:spcAft>
                <a:spcPts val="600"/>
              </a:spcAft>
              <a:buNone/>
            </a:pPr>
            <a:r>
              <a:rPr lang="zh-TW" altLang="en-US" dirty="0"/>
              <a:t>乾隆十年奏准的兩種治理部署</a:t>
            </a:r>
            <a:endParaRPr lang="en-US" altLang="zh-TW" dirty="0"/>
          </a:p>
          <a:p>
            <a:pPr marL="400050" lvl="1" indent="0">
              <a:lnSpc>
                <a:spcPts val="3600"/>
              </a:lnSpc>
              <a:spcBef>
                <a:spcPts val="600"/>
              </a:spcBef>
              <a:buNone/>
            </a:pPr>
            <a:r>
              <a:rPr lang="zh-TW" altLang="zh-TW" dirty="0">
                <a:solidFill>
                  <a:srgbClr val="FF0000"/>
                </a:solidFill>
                <a:latin typeface="標楷體" panose="03000509000000000000" pitchFamily="65" charset="-120"/>
                <a:ea typeface="標楷體" panose="03000509000000000000" pitchFamily="65" charset="-120"/>
              </a:rPr>
              <a:t>常態體制</a:t>
            </a:r>
            <a:r>
              <a:rPr lang="zh-TW" altLang="zh-TW" dirty="0">
                <a:latin typeface="標楷體" panose="03000509000000000000" pitchFamily="65" charset="-120"/>
                <a:ea typeface="標楷體" panose="03000509000000000000" pitchFamily="65" charset="-120"/>
              </a:rPr>
              <a:t>的治理</a:t>
            </a:r>
            <a:r>
              <a:rPr lang="zh-TW" altLang="en-US" dirty="0">
                <a:latin typeface="標楷體" panose="03000509000000000000" pitchFamily="65" charset="-120"/>
                <a:ea typeface="標楷體" panose="03000509000000000000" pitchFamily="65" charset="-120"/>
              </a:rPr>
              <a:t>部署：</a:t>
            </a:r>
            <a:r>
              <a:rPr lang="zh-TW" altLang="zh-TW" dirty="0">
                <a:latin typeface="標楷體" panose="03000509000000000000" pitchFamily="65" charset="-120"/>
                <a:ea typeface="標楷體" panose="03000509000000000000" pitchFamily="65" charset="-120"/>
              </a:rPr>
              <a:t>生番／熟番／漢</a:t>
            </a:r>
            <a:r>
              <a:rPr lang="zh-TW" altLang="en-US" dirty="0">
                <a:latin typeface="標楷體" panose="03000509000000000000" pitchFamily="65" charset="-120"/>
                <a:ea typeface="標楷體" panose="03000509000000000000" pitchFamily="65" charset="-120"/>
              </a:rPr>
              <a:t>民</a:t>
            </a:r>
            <a:r>
              <a:rPr lang="zh-TW" altLang="zh-TW" dirty="0">
                <a:latin typeface="標楷體" panose="03000509000000000000" pitchFamily="65" charset="-120"/>
                <a:ea typeface="標楷體" panose="03000509000000000000" pitchFamily="65" charset="-120"/>
              </a:rPr>
              <a:t>族群分類</a:t>
            </a:r>
            <a:endParaRPr lang="en-US" altLang="zh-TW" dirty="0">
              <a:latin typeface="標楷體" panose="03000509000000000000" pitchFamily="65" charset="-120"/>
              <a:ea typeface="標楷體" panose="03000509000000000000" pitchFamily="65" charset="-120"/>
            </a:endParaRPr>
          </a:p>
          <a:p>
            <a:pPr marL="400050" lvl="1" indent="0">
              <a:lnSpc>
                <a:spcPts val="3600"/>
              </a:lnSpc>
              <a:spcBef>
                <a:spcPts val="600"/>
              </a:spcBef>
              <a:buNone/>
            </a:pPr>
            <a:r>
              <a:rPr lang="zh-TW" altLang="zh-TW" dirty="0">
                <a:solidFill>
                  <a:srgbClr val="FF0000"/>
                </a:solidFill>
                <a:latin typeface="標楷體" panose="03000509000000000000" pitchFamily="65" charset="-120"/>
                <a:ea typeface="標楷體" panose="03000509000000000000" pitchFamily="65" charset="-120"/>
              </a:rPr>
              <a:t>備而不用</a:t>
            </a:r>
            <a:r>
              <a:rPr lang="zh-TW" altLang="zh-TW" dirty="0">
                <a:latin typeface="標楷體" panose="03000509000000000000" pitchFamily="65" charset="-120"/>
                <a:ea typeface="標楷體" panose="03000509000000000000" pitchFamily="65" charset="-120"/>
              </a:rPr>
              <a:t>的</a:t>
            </a:r>
            <a:r>
              <a:rPr lang="zh-TW" altLang="en-US" dirty="0">
                <a:latin typeface="標楷體" panose="03000509000000000000" pitchFamily="65" charset="-120"/>
                <a:ea typeface="標楷體" panose="03000509000000000000" pitchFamily="65" charset="-120"/>
              </a:rPr>
              <a:t>治理部署：</a:t>
            </a:r>
            <a:r>
              <a:rPr lang="zh-TW" altLang="zh-TW" dirty="0">
                <a:latin typeface="標楷體" panose="03000509000000000000" pitchFamily="65" charset="-120"/>
                <a:ea typeface="標楷體" panose="03000509000000000000" pitchFamily="65" charset="-120"/>
              </a:rPr>
              <a:t>閩／客社群分類</a:t>
            </a:r>
            <a:endParaRPr lang="en-US" altLang="zh-TW" dirty="0">
              <a:latin typeface="標楷體" panose="03000509000000000000" pitchFamily="65" charset="-120"/>
              <a:ea typeface="標楷體" panose="03000509000000000000" pitchFamily="65" charset="-120"/>
            </a:endParaRPr>
          </a:p>
          <a:p>
            <a:pPr marL="400050" lvl="1" indent="0">
              <a:lnSpc>
                <a:spcPts val="3600"/>
              </a:lnSpc>
              <a:spcBef>
                <a:spcPts val="1800"/>
              </a:spcBef>
              <a:buNone/>
            </a:pPr>
            <a:r>
              <a:rPr lang="zh-TW" altLang="zh-TW" dirty="0"/>
              <a:t>兩手策略</a:t>
            </a:r>
            <a:r>
              <a:rPr lang="zh-TW" altLang="en-US" dirty="0"/>
              <a:t>：</a:t>
            </a:r>
            <a:r>
              <a:rPr lang="zh-TW" altLang="zh-TW" dirty="0"/>
              <a:t>枱面上枱面下、一明一暗、一陽一陰</a:t>
            </a:r>
            <a:endParaRPr lang="en-US" altLang="zh-TW" dirty="0"/>
          </a:p>
          <a:p>
            <a:pPr marL="0" indent="0" algn="ctr">
              <a:lnSpc>
                <a:spcPts val="3600"/>
              </a:lnSpc>
              <a:spcBef>
                <a:spcPts val="1200"/>
              </a:spcBef>
              <a:buNone/>
            </a:pPr>
            <a:r>
              <a:rPr lang="zh-TW" altLang="zh-TW" dirty="0">
                <a:solidFill>
                  <a:srgbClr val="FF0000"/>
                </a:solidFill>
                <a:latin typeface="標楷體" panose="03000509000000000000" pitchFamily="65" charset="-120"/>
                <a:ea typeface="標楷體" panose="03000509000000000000" pitchFamily="65" charset="-120"/>
              </a:rPr>
              <a:t>一經一權</a:t>
            </a:r>
            <a:endParaRPr lang="en-US" altLang="zh-TW"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15098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8940"/>
            <a:ext cx="8424936" cy="6794436"/>
          </a:xfrm>
        </p:spPr>
        <p:txBody>
          <a:bodyPr/>
          <a:lstStyle/>
          <a:p>
            <a:pPr marL="0" lvl="0" indent="0" algn="ctr">
              <a:lnSpc>
                <a:spcPts val="3200"/>
              </a:lnSpc>
              <a:spcBef>
                <a:spcPts val="600"/>
              </a:spcBef>
              <a:spcAft>
                <a:spcPts val="600"/>
              </a:spcAft>
              <a:buNone/>
            </a:pPr>
            <a:r>
              <a:rPr lang="zh-TW" altLang="en-US" dirty="0">
                <a:solidFill>
                  <a:srgbClr val="000000"/>
                </a:solidFill>
                <a:latin typeface="Times New Roman" panose="02020603050405020304" pitchFamily="18" charset="0"/>
                <a:cs typeface="Times New Roman" panose="02020603050405020304" pitchFamily="18" charset="0"/>
              </a:rPr>
              <a:t>國家權力與臺灣社會</a:t>
            </a:r>
            <a:endParaRPr lang="en-US" altLang="zh-TW" dirty="0">
              <a:solidFill>
                <a:srgbClr val="000000"/>
              </a:solidFill>
              <a:latin typeface="Times New Roman" panose="02020603050405020304" pitchFamily="18" charset="0"/>
              <a:cs typeface="Times New Roman" panose="02020603050405020304" pitchFamily="18" charset="0"/>
            </a:endParaRPr>
          </a:p>
          <a:p>
            <a:pPr marL="0" lvl="0" indent="0">
              <a:lnSpc>
                <a:spcPts val="3400"/>
              </a:lnSpc>
              <a:spcBef>
                <a:spcPts val="600"/>
              </a:spcBef>
              <a:spcAft>
                <a:spcPts val="600"/>
              </a:spcAft>
              <a:buNone/>
            </a:pPr>
            <a:r>
              <a:rPr lang="zh-TW" altLang="zh-TW" sz="2400" dirty="0">
                <a:solidFill>
                  <a:srgbClr val="000000"/>
                </a:solidFill>
                <a:latin typeface="Times New Roman" panose="02020603050405020304" pitchFamily="18" charset="0"/>
                <a:cs typeface="Times New Roman" panose="02020603050405020304" pitchFamily="18" charset="0"/>
              </a:rPr>
              <a:t>荷蘭東印度公司於</a:t>
            </a:r>
            <a:r>
              <a:rPr lang="en-US" altLang="zh-TW" sz="2400" dirty="0">
                <a:solidFill>
                  <a:srgbClr val="000000"/>
                </a:solidFill>
                <a:latin typeface="Times New Roman" panose="02020603050405020304" pitchFamily="18" charset="0"/>
                <a:cs typeface="Times New Roman" panose="02020603050405020304" pitchFamily="18" charset="0"/>
              </a:rPr>
              <a:t>1624</a:t>
            </a:r>
            <a:r>
              <a:rPr lang="zh-TW" altLang="zh-TW" sz="2400" dirty="0">
                <a:solidFill>
                  <a:srgbClr val="000000"/>
                </a:solidFill>
                <a:latin typeface="Times New Roman" panose="02020603050405020304" pitchFamily="18" charset="0"/>
                <a:cs typeface="Times New Roman" panose="02020603050405020304" pitchFamily="18" charset="0"/>
              </a:rPr>
              <a:t>年引進</a:t>
            </a:r>
            <a:r>
              <a:rPr lang="zh-TW" altLang="zh-TW" sz="2400" dirty="0">
                <a:solidFill>
                  <a:srgbClr val="FF0000"/>
                </a:solidFill>
                <a:latin typeface="Times New Roman" panose="02020603050405020304" pitchFamily="18" charset="0"/>
                <a:cs typeface="Times New Roman" panose="02020603050405020304" pitchFamily="18" charset="0"/>
              </a:rPr>
              <a:t>國家權力</a:t>
            </a:r>
            <a:r>
              <a:rPr lang="zh-TW" altLang="zh-TW" sz="2400" dirty="0">
                <a:latin typeface="Times New Roman" panose="02020603050405020304" pitchFamily="18" charset="0"/>
                <a:cs typeface="Times New Roman" panose="02020603050405020304" pitchFamily="18" charset="0"/>
              </a:rPr>
              <a:t>──</a:t>
            </a:r>
            <a:r>
              <a:rPr lang="zh-TW" altLang="zh-TW" sz="2400" dirty="0">
                <a:solidFill>
                  <a:srgbClr val="FF0000"/>
                </a:solidFill>
                <a:latin typeface="Times New Roman" panose="02020603050405020304" pitchFamily="18" charset="0"/>
                <a:cs typeface="Times New Roman" panose="02020603050405020304" pitchFamily="18" charset="0"/>
              </a:rPr>
              <a:t>具疆界範圍的集中式權力</a:t>
            </a:r>
            <a:r>
              <a:rPr lang="zh-TW" altLang="en-US" sz="2400" dirty="0">
                <a:solidFill>
                  <a:srgbClr val="FF0000"/>
                </a:solidFill>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(centralized territorial power)</a:t>
            </a:r>
            <a:r>
              <a:rPr lang="zh-TW" altLang="zh-TW" sz="2400" dirty="0">
                <a:solidFill>
                  <a:srgbClr val="000000"/>
                </a:solidFill>
                <a:latin typeface="Times New Roman" panose="02020603050405020304" pitchFamily="18" charset="0"/>
                <a:cs typeface="Times New Roman" panose="02020603050405020304" pitchFamily="18" charset="0"/>
              </a:rPr>
              <a:t>──以前，臺灣是個</a:t>
            </a:r>
            <a:r>
              <a:rPr lang="zh-TW" altLang="zh-TW" sz="2400" dirty="0">
                <a:solidFill>
                  <a:srgbClr val="FF0000"/>
                </a:solidFill>
                <a:latin typeface="Times New Roman" panose="02020603050405020304" pitchFamily="18" charset="0"/>
                <a:cs typeface="Times New Roman" panose="02020603050405020304" pitchFamily="18" charset="0"/>
              </a:rPr>
              <a:t>「無國家」的社會</a:t>
            </a:r>
            <a:r>
              <a:rPr lang="zh-TW" altLang="en-US" sz="2400" dirty="0">
                <a:latin typeface="Times New Roman" panose="02020603050405020304" pitchFamily="18" charset="0"/>
                <a:cs typeface="Times New Roman" panose="02020603050405020304" pitchFamily="18" charset="0"/>
              </a:rPr>
              <a:t>，</a:t>
            </a:r>
            <a:r>
              <a:rPr lang="zh-TW" altLang="zh-TW" sz="2400" dirty="0">
                <a:latin typeface="Times New Roman" panose="02020603050405020304" pitchFamily="18" charset="0"/>
                <a:cs typeface="Times New Roman" panose="02020603050405020304" pitchFamily="18" charset="0"/>
              </a:rPr>
              <a:t>或也可以說是</a:t>
            </a:r>
            <a:r>
              <a:rPr lang="zh-TW" altLang="zh-TW" sz="2400" dirty="0">
                <a:solidFill>
                  <a:srgbClr val="FF0000"/>
                </a:solidFill>
                <a:latin typeface="Times New Roman" panose="02020603050405020304" pitchFamily="18" charset="0"/>
                <a:cs typeface="Times New Roman" panose="02020603050405020304" pitchFamily="18" charset="0"/>
              </a:rPr>
              <a:t>「無歷史」的社會</a:t>
            </a:r>
            <a:r>
              <a:rPr lang="zh-TW" altLang="zh-TW" sz="2400" dirty="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stateless-society or society-without-history</a:t>
            </a:r>
            <a:r>
              <a:rPr lang="zh-TW" altLang="zh-TW" sz="2400" dirty="0">
                <a:latin typeface="Times New Roman" panose="02020603050405020304" pitchFamily="18" charset="0"/>
                <a:cs typeface="Times New Roman" panose="02020603050405020304" pitchFamily="18" charset="0"/>
              </a:rPr>
              <a:t>）</a:t>
            </a:r>
            <a:r>
              <a:rPr lang="zh-TW" altLang="zh-TW" sz="2400" dirty="0">
                <a:solidFill>
                  <a:srgbClr val="000000"/>
                </a:solidFill>
                <a:latin typeface="Times New Roman" panose="02020603050405020304" pitchFamily="18" charset="0"/>
                <a:cs typeface="Times New Roman" panose="02020603050405020304" pitchFamily="18" charset="0"/>
              </a:rPr>
              <a:t>。</a:t>
            </a:r>
            <a:endParaRPr lang="en-US" altLang="zh-TW" sz="2400" dirty="0">
              <a:solidFill>
                <a:srgbClr val="000000"/>
              </a:solidFill>
              <a:latin typeface="Times New Roman" panose="02020603050405020304" pitchFamily="18" charset="0"/>
              <a:cs typeface="Times New Roman" panose="02020603050405020304" pitchFamily="18" charset="0"/>
            </a:endParaRPr>
          </a:p>
          <a:p>
            <a:pPr marL="0" indent="0">
              <a:lnSpc>
                <a:spcPts val="3400"/>
              </a:lnSpc>
              <a:spcBef>
                <a:spcPts val="600"/>
              </a:spcBef>
              <a:spcAft>
                <a:spcPts val="600"/>
              </a:spcAft>
              <a:buNone/>
            </a:pPr>
            <a:r>
              <a:rPr lang="zh-TW" altLang="en-US" sz="2400" dirty="0"/>
              <a:t>自從</a:t>
            </a:r>
            <a:r>
              <a:rPr lang="zh-TW" altLang="en-US" sz="2400" dirty="0">
                <a:solidFill>
                  <a:srgbClr val="FF0000"/>
                </a:solidFill>
              </a:rPr>
              <a:t>國家權力</a:t>
            </a:r>
            <a:r>
              <a:rPr lang="zh-TW" altLang="en-US" sz="2400" dirty="0"/>
              <a:t>將互不統屬的原住民村社和移墾的漢人納入統治以來，臺灣</a:t>
            </a:r>
            <a:r>
              <a:rPr lang="zh-TW" altLang="en-US" sz="2400" dirty="0">
                <a:solidFill>
                  <a:srgbClr val="FF0000"/>
                </a:solidFill>
              </a:rPr>
              <a:t>多元族群社會</a:t>
            </a:r>
            <a:r>
              <a:rPr lang="zh-TW" altLang="en-US" sz="2400" dirty="0"/>
              <a:t>的形成和轉變，特別是</a:t>
            </a:r>
            <a:r>
              <a:rPr lang="zh-TW" altLang="en-US" sz="2400" dirty="0">
                <a:solidFill>
                  <a:srgbClr val="FF0000"/>
                </a:solidFill>
              </a:rPr>
              <a:t>人群關係與社會生產關係</a:t>
            </a:r>
            <a:r>
              <a:rPr lang="zh-TW" altLang="en-US" sz="2400" dirty="0"/>
              <a:t>，即與歷代外來國家權力的性質和治理部署息息相關。</a:t>
            </a:r>
            <a:endParaRPr lang="en-US" altLang="zh-TW" sz="2400" dirty="0"/>
          </a:p>
          <a:p>
            <a:pPr marL="0" indent="0">
              <a:lnSpc>
                <a:spcPts val="3400"/>
              </a:lnSpc>
              <a:spcBef>
                <a:spcPts val="600"/>
              </a:spcBef>
              <a:spcAft>
                <a:spcPts val="600"/>
              </a:spcAft>
              <a:buNone/>
            </a:pPr>
            <a:r>
              <a:rPr lang="zh-TW" altLang="en-US" sz="2400" dirty="0"/>
              <a:t>國家權力的</a:t>
            </a:r>
            <a:r>
              <a:rPr lang="zh-TW" altLang="en-US" sz="2400" dirty="0">
                <a:solidFill>
                  <a:srgbClr val="FF0000"/>
                </a:solidFill>
              </a:rPr>
              <a:t>治理部署</a:t>
            </a:r>
            <a:r>
              <a:rPr lang="zh-TW" altLang="en-US" sz="2400" dirty="0"/>
              <a:t>及所引致的</a:t>
            </a:r>
            <a:r>
              <a:rPr lang="zh-TW" altLang="en-US" sz="2400" dirty="0">
                <a:solidFill>
                  <a:srgbClr val="FF0000"/>
                </a:solidFill>
              </a:rPr>
              <a:t>抗爭政治</a:t>
            </a:r>
            <a:r>
              <a:rPr lang="zh-TW" altLang="en-US" sz="2400" dirty="0"/>
              <a:t>構成理解臺灣社會不可或缺的關鍵面向。</a:t>
            </a:r>
            <a:endParaRPr lang="en-US" altLang="zh-TW" sz="2400" dirty="0"/>
          </a:p>
          <a:p>
            <a:pPr marL="0" indent="0">
              <a:lnSpc>
                <a:spcPts val="3400"/>
              </a:lnSpc>
              <a:spcBef>
                <a:spcPts val="600"/>
              </a:spcBef>
              <a:spcAft>
                <a:spcPts val="600"/>
              </a:spcAft>
              <a:buNone/>
            </a:pPr>
            <a:r>
              <a:rPr lang="zh-TW" altLang="en-US" sz="2400" dirty="0">
                <a:latin typeface="Times New Roman" panose="02020603050405020304" pitchFamily="18" charset="0"/>
                <a:cs typeface="Times New Roman" panose="02020603050405020304" pitchFamily="18" charset="0"/>
              </a:rPr>
              <a:t>個人研究的旨趣在，透過</a:t>
            </a:r>
            <a:r>
              <a:rPr lang="zh-TW" altLang="en-US" sz="2400" dirty="0">
                <a:solidFill>
                  <a:srgbClr val="FF0000"/>
                </a:solidFill>
                <a:latin typeface="Times New Roman" panose="02020603050405020304" pitchFamily="18" charset="0"/>
                <a:cs typeface="Times New Roman" panose="02020603050405020304" pitchFamily="18" charset="0"/>
              </a:rPr>
              <a:t>治理實作體制 </a:t>
            </a:r>
            <a:r>
              <a:rPr lang="en-US" altLang="zh-TW" sz="2400" dirty="0">
                <a:solidFill>
                  <a:srgbClr val="FF0000"/>
                </a:solidFill>
                <a:latin typeface="Times New Roman" panose="02020603050405020304" pitchFamily="18" charset="0"/>
                <a:cs typeface="Times New Roman" panose="02020603050405020304" pitchFamily="18" charset="0"/>
              </a:rPr>
              <a:t>(regime of practice)</a:t>
            </a:r>
            <a:r>
              <a:rPr lang="en-US" altLang="zh-TW" sz="2400" dirty="0">
                <a:latin typeface="Times New Roman" panose="02020603050405020304" pitchFamily="18" charset="0"/>
                <a:cs typeface="Times New Roman" panose="02020603050405020304" pitchFamily="18" charset="0"/>
              </a:rPr>
              <a:t> </a:t>
            </a:r>
            <a:r>
              <a:rPr lang="zh-TW" altLang="en-US" sz="2400" dirty="0">
                <a:latin typeface="Times New Roman" panose="02020603050405020304" pitchFamily="18" charset="0"/>
                <a:cs typeface="Times New Roman" panose="02020603050405020304" pitchFamily="18" charset="0"/>
              </a:rPr>
              <a:t>的分析，建構一個以</a:t>
            </a:r>
            <a:r>
              <a:rPr lang="zh-TW" altLang="en-US" sz="2400" dirty="0">
                <a:solidFill>
                  <a:srgbClr val="FF0000"/>
                </a:solidFill>
                <a:latin typeface="Times New Roman" panose="02020603050405020304" pitchFamily="18" charset="0"/>
                <a:cs typeface="Times New Roman" panose="02020603050405020304" pitchFamily="18" charset="0"/>
              </a:rPr>
              <a:t>外來國家權力與在地臺灣社會</a:t>
            </a:r>
            <a:r>
              <a:rPr lang="zh-TW" altLang="en-US" sz="2400" dirty="0">
                <a:latin typeface="Times New Roman" panose="02020603050405020304" pitchFamily="18" charset="0"/>
                <a:cs typeface="Times New Roman" panose="02020603050405020304" pitchFamily="18" charset="0"/>
              </a:rPr>
              <a:t>間之互動作為主軸的歷史解釋架構，為臺灣社會變遷提供一</a:t>
            </a:r>
            <a:r>
              <a:rPr lang="zh-TW" altLang="en-US" sz="2400" dirty="0">
                <a:solidFill>
                  <a:srgbClr val="FF0000"/>
                </a:solidFill>
                <a:latin typeface="Times New Roman" panose="02020603050405020304" pitchFamily="18" charset="0"/>
                <a:cs typeface="Times New Roman" panose="02020603050405020304" pitchFamily="18" charset="0"/>
              </a:rPr>
              <a:t>主體性史觀</a:t>
            </a:r>
            <a:r>
              <a:rPr lang="zh-TW" altLang="en-US" sz="2400" dirty="0">
                <a:latin typeface="Times New Roman" panose="02020603050405020304" pitchFamily="18" charset="0"/>
                <a:cs typeface="Times New Roman" panose="02020603050405020304" pitchFamily="18" charset="0"/>
              </a:rPr>
              <a:t>。</a:t>
            </a:r>
            <a:endParaRPr lang="zh-TW" altLang="zh-TW"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640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620688"/>
            <a:ext cx="8424936" cy="5361459"/>
          </a:xfrm>
        </p:spPr>
        <p:txBody>
          <a:bodyPr/>
          <a:lstStyle/>
          <a:p>
            <a:pPr marL="0" indent="0" algn="ctr">
              <a:lnSpc>
                <a:spcPts val="3600"/>
              </a:lnSpc>
              <a:spcBef>
                <a:spcPts val="600"/>
              </a:spcBef>
              <a:spcAft>
                <a:spcPts val="600"/>
              </a:spcAft>
              <a:buNone/>
            </a:pPr>
            <a:r>
              <a:rPr lang="zh-TW" altLang="zh-TW" sz="4400" dirty="0">
                <a:latin typeface="標楷體" panose="03000509000000000000" pitchFamily="65" charset="-120"/>
                <a:ea typeface="標楷體" panose="03000509000000000000" pitchFamily="65" charset="-120"/>
              </a:rPr>
              <a:t>經</a:t>
            </a:r>
            <a:endParaRPr lang="en-US" altLang="zh-TW" sz="4400" dirty="0">
              <a:latin typeface="標楷體" panose="03000509000000000000" pitchFamily="65" charset="-120"/>
              <a:ea typeface="標楷體" panose="03000509000000000000" pitchFamily="65" charset="-120"/>
            </a:endParaRPr>
          </a:p>
          <a:p>
            <a:pPr marL="0" indent="0" algn="ctr">
              <a:lnSpc>
                <a:spcPts val="3600"/>
              </a:lnSpc>
              <a:spcBef>
                <a:spcPts val="600"/>
              </a:spcBef>
              <a:buNone/>
            </a:pPr>
            <a:r>
              <a:rPr lang="zh-TW" altLang="zh-TW" sz="3600" dirty="0"/>
              <a:t>常態體制</a:t>
            </a:r>
            <a:endParaRPr lang="zh-TW" altLang="en-US" sz="3600" dirty="0"/>
          </a:p>
          <a:p>
            <a:pPr marL="0" indent="0" algn="ctr">
              <a:buNone/>
            </a:pPr>
            <a:r>
              <a:rPr lang="zh-TW" altLang="zh-TW" sz="3600" dirty="0"/>
              <a:t>三層式族群空間體制（三層制）</a:t>
            </a:r>
            <a:endParaRPr lang="en-US" altLang="zh-TW" sz="3600" dirty="0"/>
          </a:p>
          <a:p>
            <a:pPr marL="400050" lvl="1" indent="0">
              <a:lnSpc>
                <a:spcPts val="4000"/>
              </a:lnSpc>
              <a:spcBef>
                <a:spcPts val="1200"/>
              </a:spcBef>
              <a:spcAft>
                <a:spcPts val="600"/>
              </a:spcAft>
              <a:buNone/>
            </a:pPr>
            <a:r>
              <a:rPr lang="zh-TW" altLang="en-US" sz="3200" dirty="0"/>
              <a:t>以界外平埔作為熟番族群的專屬空間，形成「</a:t>
            </a:r>
            <a:r>
              <a:rPr lang="zh-TW" altLang="en-US" sz="3200" dirty="0">
                <a:solidFill>
                  <a:srgbClr val="FF0000"/>
                </a:solidFill>
              </a:rPr>
              <a:t>生番在內、漢民在外，熟番間隔於其中</a:t>
            </a:r>
            <a:r>
              <a:rPr lang="zh-TW" altLang="en-US" sz="3200" dirty="0"/>
              <a:t>」（高山奏文）的三層式族群空間分布</a:t>
            </a:r>
            <a:endParaRPr lang="en-US" altLang="zh-TW" sz="3200" dirty="0"/>
          </a:p>
          <a:p>
            <a:pPr marL="400050" lvl="1" indent="0">
              <a:lnSpc>
                <a:spcPts val="4000"/>
              </a:lnSpc>
              <a:spcBef>
                <a:spcPts val="600"/>
              </a:spcBef>
              <a:spcAft>
                <a:spcPts val="600"/>
              </a:spcAft>
              <a:buNone/>
            </a:pPr>
            <a:r>
              <a:rPr lang="zh-TW" altLang="zh-TW" sz="3200" dirty="0"/>
              <a:t>多元族群（生番／熟番／漢民）的空間</a:t>
            </a:r>
            <a:r>
              <a:rPr lang="zh-TW" altLang="en-US" sz="3200" dirty="0"/>
              <a:t>治理</a:t>
            </a:r>
            <a:r>
              <a:rPr lang="zh-TW" altLang="zh-TW" sz="3200" dirty="0"/>
              <a:t>部署</a:t>
            </a:r>
            <a:endParaRPr lang="zh-TW" altLang="en-US" sz="3200" dirty="0"/>
          </a:p>
        </p:txBody>
      </p:sp>
      <p:sp>
        <p:nvSpPr>
          <p:cNvPr id="4" name="矩形 3">
            <a:extLst>
              <a:ext uri="{FF2B5EF4-FFF2-40B4-BE49-F238E27FC236}">
                <a16:creationId xmlns:a16="http://schemas.microsoft.com/office/drawing/2014/main" id="{9DC7377C-1406-47C1-BC29-D9A01E24E731}"/>
              </a:ext>
            </a:extLst>
          </p:cNvPr>
          <p:cNvSpPr/>
          <p:nvPr/>
        </p:nvSpPr>
        <p:spPr>
          <a:xfrm>
            <a:off x="0" y="0"/>
            <a:ext cx="539552" cy="5949280"/>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37347245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75048" y="116632"/>
            <a:ext cx="8389440" cy="6552728"/>
          </a:xfrm>
        </p:spPr>
        <p:txBody>
          <a:bodyPr/>
          <a:lstStyle/>
          <a:p>
            <a:pPr marL="0" indent="0" algn="ctr">
              <a:lnSpc>
                <a:spcPts val="3600"/>
              </a:lnSpc>
              <a:spcBef>
                <a:spcPts val="600"/>
              </a:spcBef>
              <a:spcAft>
                <a:spcPts val="600"/>
              </a:spcAft>
              <a:buNone/>
            </a:pPr>
            <a:r>
              <a:rPr lang="zh-TW" altLang="en-US" sz="2800" dirty="0"/>
              <a:t>施添福的三個人文地理區</a:t>
            </a:r>
            <a:endParaRPr lang="en-US" altLang="zh-TW" sz="2800" dirty="0"/>
          </a:p>
          <a:p>
            <a:pPr marL="0" indent="0">
              <a:lnSpc>
                <a:spcPts val="3600"/>
              </a:lnSpc>
              <a:spcBef>
                <a:spcPts val="600"/>
              </a:spcBef>
              <a:spcAft>
                <a:spcPts val="600"/>
              </a:spcAft>
              <a:buNone/>
            </a:pPr>
            <a:r>
              <a:rPr lang="zh-TW" altLang="en-US" sz="2400" dirty="0"/>
              <a:t>施添福現場探勘</a:t>
            </a:r>
            <a:r>
              <a:rPr lang="zh-TW" altLang="en-US" sz="2400" dirty="0">
                <a:latin typeface="新細明體" panose="02020500000000000000" pitchFamily="18" charset="-120"/>
                <a:ea typeface="新細明體" panose="02020500000000000000" pitchFamily="18" charset="-120"/>
              </a:rPr>
              <a:t>發現「</a:t>
            </a:r>
            <a:r>
              <a:rPr lang="zh-TW" altLang="en-US" sz="2400" dirty="0"/>
              <a:t>挑溝築牛」構建</a:t>
            </a:r>
            <a:r>
              <a:rPr lang="zh-TW" altLang="en-US" sz="2400" dirty="0">
                <a:latin typeface="新細明體" panose="02020500000000000000" pitchFamily="18" charset="-120"/>
                <a:ea typeface="新細明體" panose="02020500000000000000" pitchFamily="18" charset="-120"/>
              </a:rPr>
              <a:t>的清代竹塹地區（今</a:t>
            </a:r>
            <a:r>
              <a:rPr lang="zh-TW" altLang="en-US" sz="2400" dirty="0"/>
              <a:t>桃園、新竹段）</a:t>
            </a:r>
            <a:r>
              <a:rPr lang="zh-TW" altLang="en-US" sz="2400" dirty="0">
                <a:latin typeface="新細明體" panose="02020500000000000000" pitchFamily="18" charset="-120"/>
                <a:ea typeface="新細明體" panose="02020500000000000000" pitchFamily="18" charset="-120"/>
              </a:rPr>
              <a:t>土牛界，並推斷土牛溝係「</a:t>
            </a:r>
            <a:r>
              <a:rPr lang="zh-TW" altLang="en-US" sz="2400" dirty="0">
                <a:solidFill>
                  <a:srgbClr val="FF0000"/>
                </a:solidFill>
                <a:latin typeface="新細明體" panose="02020500000000000000" pitchFamily="18" charset="-120"/>
                <a:ea typeface="新細明體" panose="02020500000000000000" pitchFamily="18" charset="-120"/>
              </a:rPr>
              <a:t>全面開挖，而非片段挑築</a:t>
            </a:r>
            <a:r>
              <a:rPr lang="zh-TW" altLang="en-US" sz="2400" dirty="0">
                <a:latin typeface="新細明體" panose="02020500000000000000" pitchFamily="18" charset="-120"/>
                <a:ea typeface="新細明體" panose="02020500000000000000" pitchFamily="18" charset="-120"/>
              </a:rPr>
              <a:t>」（全面性、全島性）。「</a:t>
            </a:r>
            <a:r>
              <a:rPr lang="zh-TW" altLang="en-US" sz="2400" dirty="0">
                <a:solidFill>
                  <a:srgbClr val="FF0000"/>
                </a:solidFill>
                <a:latin typeface="新細明體" panose="02020500000000000000" pitchFamily="18" charset="-120"/>
                <a:ea typeface="新細明體" panose="02020500000000000000" pitchFamily="18" charset="-120"/>
              </a:rPr>
              <a:t>歪打正著</a:t>
            </a:r>
            <a:r>
              <a:rPr lang="zh-TW" altLang="en-US" sz="2400" dirty="0">
                <a:latin typeface="新細明體" panose="02020500000000000000" pitchFamily="18" charset="-120"/>
                <a:ea typeface="新細明體" panose="02020500000000000000" pitchFamily="18" charset="-120"/>
              </a:rPr>
              <a:t>」。</a:t>
            </a:r>
            <a:endParaRPr lang="en-US" altLang="zh-TW" sz="2400" dirty="0">
              <a:latin typeface="新細明體" panose="02020500000000000000" pitchFamily="18" charset="-120"/>
              <a:ea typeface="新細明體" panose="02020500000000000000" pitchFamily="18" charset="-120"/>
            </a:endParaRPr>
          </a:p>
          <a:p>
            <a:pPr marL="0" indent="0">
              <a:lnSpc>
                <a:spcPts val="3600"/>
              </a:lnSpc>
              <a:spcBef>
                <a:spcPts val="600"/>
              </a:spcBef>
              <a:spcAft>
                <a:spcPts val="600"/>
              </a:spcAft>
              <a:buNone/>
            </a:pPr>
            <a:r>
              <a:rPr lang="zh-TW" altLang="en-US" sz="2400" dirty="0"/>
              <a:t>勘定桃園、新竹的土牛界（</a:t>
            </a:r>
            <a:r>
              <a:rPr lang="zh-TW" altLang="en-US" sz="2400" dirty="0">
                <a:solidFill>
                  <a:srgbClr val="0070C0"/>
                </a:solidFill>
              </a:rPr>
              <a:t>藍線</a:t>
            </a:r>
            <a:r>
              <a:rPr lang="zh-TW" altLang="en-US" sz="2400" dirty="0"/>
              <a:t>）， 並依據隘墾戶墾區的分布推斷「歸屯為界」的屯界（</a:t>
            </a:r>
            <a:r>
              <a:rPr lang="zh-TW" altLang="en-US" sz="2400" dirty="0">
                <a:solidFill>
                  <a:srgbClr val="008000"/>
                </a:solidFill>
              </a:rPr>
              <a:t>綠線</a:t>
            </a:r>
            <a:r>
              <a:rPr lang="zh-TW" altLang="en-US" sz="2400" dirty="0"/>
              <a:t>）。</a:t>
            </a:r>
            <a:endParaRPr lang="en-US" altLang="zh-TW" sz="2400" dirty="0"/>
          </a:p>
          <a:p>
            <a:pPr marL="0" indent="0">
              <a:lnSpc>
                <a:spcPts val="3600"/>
              </a:lnSpc>
              <a:spcBef>
                <a:spcPts val="600"/>
              </a:spcBef>
              <a:spcAft>
                <a:spcPts val="600"/>
              </a:spcAft>
              <a:buNone/>
            </a:pPr>
            <a:r>
              <a:rPr lang="zh-TW" altLang="en-US" sz="2400" dirty="0"/>
              <a:t>再進而從「劃界」到「分帶」，以</a:t>
            </a:r>
            <a:r>
              <a:rPr lang="zh-TW" altLang="en-US" sz="2400" dirty="0">
                <a:solidFill>
                  <a:srgbClr val="0070C0"/>
                </a:solidFill>
              </a:rPr>
              <a:t>藍</a:t>
            </a:r>
            <a:r>
              <a:rPr lang="zh-TW" altLang="en-US" sz="2400" dirty="0">
                <a:solidFill>
                  <a:srgbClr val="008000"/>
                </a:solidFill>
              </a:rPr>
              <a:t>綠</a:t>
            </a:r>
            <a:r>
              <a:rPr lang="zh-TW" altLang="en-US" sz="2400" dirty="0"/>
              <a:t>兩條線將竹塹地區區分為「</a:t>
            </a:r>
            <a:r>
              <a:rPr lang="zh-TW" altLang="en-US" sz="2400" dirty="0">
                <a:solidFill>
                  <a:srgbClr val="FF0000"/>
                </a:solidFill>
              </a:rPr>
              <a:t>三個人文地理區</a:t>
            </a:r>
            <a:r>
              <a:rPr lang="zh-TW" altLang="en-US" sz="2400" dirty="0"/>
              <a:t>」：</a:t>
            </a:r>
            <a:endParaRPr lang="en-US" altLang="zh-TW" sz="2400" dirty="0"/>
          </a:p>
          <a:p>
            <a:pPr marL="0" indent="0">
              <a:lnSpc>
                <a:spcPts val="3200"/>
              </a:lnSpc>
              <a:spcBef>
                <a:spcPts val="0"/>
              </a:spcBef>
              <a:spcAft>
                <a:spcPts val="600"/>
              </a:spcAft>
              <a:buNone/>
            </a:pPr>
            <a:r>
              <a:rPr lang="zh-TW" altLang="en-US" sz="2400" dirty="0"/>
              <a:t>土牛界內主要由漢人墾戶設立墾區庄開墾的「漢墾戶拓墾區」，介於土牛界和屯界間保留給熟番「墾獵維生」的「平埔族保留區」，以及位於屯界以東由隘墾戶「設隘防番、招佃開墾」的「隘墾戶拓墾區」；三個地帶簡稱為「</a:t>
            </a:r>
            <a:r>
              <a:rPr lang="zh-TW" altLang="en-US" sz="2400" dirty="0">
                <a:solidFill>
                  <a:srgbClr val="FF0000"/>
                </a:solidFill>
              </a:rPr>
              <a:t>漢墾區／保留區／隘墾區</a:t>
            </a:r>
            <a:r>
              <a:rPr lang="zh-TW" altLang="en-US" sz="2400" dirty="0"/>
              <a:t>」。</a:t>
            </a:r>
            <a:endParaRPr lang="en-US" altLang="zh-TW" sz="2400" dirty="0"/>
          </a:p>
        </p:txBody>
      </p:sp>
    </p:spTree>
    <p:extLst>
      <p:ext uri="{BB962C8B-B14F-4D97-AF65-F5344CB8AC3E}">
        <p14:creationId xmlns:p14="http://schemas.microsoft.com/office/powerpoint/2010/main" val="30024335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30368"/>
            <a:ext cx="8424936" cy="6783008"/>
          </a:xfrm>
        </p:spPr>
        <p:txBody>
          <a:bodyPr/>
          <a:lstStyle/>
          <a:p>
            <a:pPr marL="0" indent="0">
              <a:lnSpc>
                <a:spcPts val="3600"/>
              </a:lnSpc>
              <a:spcBef>
                <a:spcPts val="600"/>
              </a:spcBef>
              <a:spcAft>
                <a:spcPts val="600"/>
              </a:spcAft>
              <a:buNone/>
            </a:pPr>
            <a:r>
              <a:rPr lang="zh-TW" altLang="en-US" sz="2400" dirty="0"/>
              <a:t>中國蘭州西北師範大學所藏乾隆二十五年</a:t>
            </a:r>
            <a:r>
              <a:rPr lang="en-US" altLang="zh-TW" sz="2400" dirty="0"/>
              <a:t>〈</a:t>
            </a:r>
            <a:r>
              <a:rPr lang="zh-TW" altLang="en-US" sz="2400" dirty="0"/>
              <a:t>清釐臺屬漢番邊界地圖</a:t>
            </a:r>
            <a:r>
              <a:rPr lang="en-US" altLang="zh-TW" sz="2400" dirty="0"/>
              <a:t>〉</a:t>
            </a:r>
            <a:r>
              <a:rPr lang="zh-TW" altLang="en-US" sz="2400" dirty="0"/>
              <a:t>（</a:t>
            </a:r>
            <a:r>
              <a:rPr lang="zh-TW" altLang="en-US" sz="2400" dirty="0">
                <a:solidFill>
                  <a:srgbClr val="FF0000"/>
                </a:solidFill>
              </a:rPr>
              <a:t>紅</a:t>
            </a:r>
            <a:r>
              <a:rPr lang="zh-TW" altLang="en-US" sz="2400" dirty="0">
                <a:solidFill>
                  <a:srgbClr val="0070C0"/>
                </a:solidFill>
              </a:rPr>
              <a:t>藍線</a:t>
            </a:r>
            <a:r>
              <a:rPr lang="zh-TW" altLang="en-US" sz="2400" dirty="0"/>
              <a:t>圖）的出土讓從前只能捕風捉影的土牛溝具有明確的</a:t>
            </a:r>
            <a:r>
              <a:rPr lang="zh-TW" altLang="en-US" sz="2400" dirty="0">
                <a:solidFill>
                  <a:srgbClr val="FF0000"/>
                </a:solidFill>
              </a:rPr>
              <a:t>坐落位置</a:t>
            </a:r>
            <a:r>
              <a:rPr lang="zh-TW" altLang="en-US" sz="2400" dirty="0"/>
              <a:t>與</a:t>
            </a:r>
            <a:r>
              <a:rPr lang="zh-TW" altLang="en-US" sz="2400" dirty="0">
                <a:solidFill>
                  <a:srgbClr val="FF0000"/>
                </a:solidFill>
              </a:rPr>
              <a:t>長度</a:t>
            </a:r>
            <a:r>
              <a:rPr lang="zh-TW" altLang="en-US" sz="2400" dirty="0"/>
              <a:t>。</a:t>
            </a:r>
            <a:endParaRPr lang="en-US" altLang="zh-TW" sz="2400" dirty="0"/>
          </a:p>
          <a:p>
            <a:pPr marL="0" indent="0">
              <a:lnSpc>
                <a:spcPts val="3600"/>
              </a:lnSpc>
              <a:spcBef>
                <a:spcPts val="600"/>
              </a:spcBef>
              <a:spcAft>
                <a:spcPts val="600"/>
              </a:spcAft>
              <a:buNone/>
            </a:pPr>
            <a:r>
              <a:rPr lang="zh-TW" altLang="en-US" sz="2400" dirty="0"/>
              <a:t>雖然</a:t>
            </a:r>
            <a:r>
              <a:rPr lang="zh-TW" altLang="en-US" sz="2400" dirty="0">
                <a:solidFill>
                  <a:srgbClr val="FF0000"/>
                </a:solidFill>
              </a:rPr>
              <a:t>類似山水畫</a:t>
            </a:r>
            <a:r>
              <a:rPr lang="zh-TW" altLang="en-US" sz="2400" dirty="0"/>
              <a:t>的乾隆時代民番界址圖無法如現代地圖般提供精確的地理位置，但圖上</a:t>
            </a:r>
            <a:r>
              <a:rPr lang="zh-TW" altLang="en-US" sz="2400" dirty="0">
                <a:solidFill>
                  <a:srgbClr val="FF0000"/>
                </a:solidFill>
              </a:rPr>
              <a:t>地形、地物的相對位置</a:t>
            </a:r>
            <a:r>
              <a:rPr lang="zh-TW" altLang="en-US" sz="2400" dirty="0"/>
              <a:t>及</a:t>
            </a:r>
            <a:r>
              <a:rPr lang="zh-TW" altLang="en-US" sz="2400" dirty="0">
                <a:solidFill>
                  <a:srgbClr val="FF0000"/>
                </a:solidFill>
              </a:rPr>
              <a:t>溝長數據</a:t>
            </a:r>
            <a:r>
              <a:rPr lang="zh-TW" altLang="en-US" sz="2400" dirty="0"/>
              <a:t>都提供了寶貴的資訊，讓我們得以透過現代數位地圖及地理資訊系統</a:t>
            </a:r>
            <a:r>
              <a:rPr lang="en-US" altLang="zh-TW" sz="2400" dirty="0">
                <a:solidFill>
                  <a:srgbClr val="FF0000"/>
                </a:solidFill>
                <a:latin typeface="Times New Roman" panose="02020603050405020304" pitchFamily="18" charset="0"/>
                <a:cs typeface="Times New Roman" panose="02020603050405020304" pitchFamily="18" charset="0"/>
              </a:rPr>
              <a:t>QGIS</a:t>
            </a:r>
            <a:r>
              <a:rPr lang="en-US" altLang="zh-TW" sz="2400" dirty="0">
                <a:latin typeface="Times New Roman" panose="02020603050405020304" pitchFamily="18" charset="0"/>
                <a:cs typeface="Times New Roman" panose="02020603050405020304" pitchFamily="18" charset="0"/>
              </a:rPr>
              <a:t> (Quantum GIS) </a:t>
            </a:r>
            <a:r>
              <a:rPr lang="zh-TW" altLang="en-US" sz="2400" dirty="0">
                <a:latin typeface="Times New Roman" panose="02020603050405020304" pitchFamily="18" charset="0"/>
                <a:cs typeface="Times New Roman" panose="02020603050405020304" pitchFamily="18" charset="0"/>
              </a:rPr>
              <a:t>比對、印證，對土牛溝所在做出更為合理的推測，乃至確認。</a:t>
            </a:r>
            <a:endParaRPr lang="en-US" altLang="zh-TW" sz="2400" dirty="0">
              <a:latin typeface="Times New Roman" panose="02020603050405020304" pitchFamily="18" charset="0"/>
              <a:cs typeface="Times New Roman" panose="02020603050405020304" pitchFamily="18" charset="0"/>
            </a:endParaRPr>
          </a:p>
          <a:p>
            <a:pPr marL="0" indent="0">
              <a:lnSpc>
                <a:spcPts val="3600"/>
              </a:lnSpc>
              <a:spcBef>
                <a:spcPts val="600"/>
              </a:spcBef>
              <a:spcAft>
                <a:spcPts val="600"/>
              </a:spcAft>
              <a:buNone/>
            </a:pPr>
            <a:r>
              <a:rPr lang="zh-TW" altLang="en-US" sz="2400" dirty="0">
                <a:latin typeface="Times New Roman" panose="02020603050405020304" pitchFamily="18" charset="0"/>
                <a:cs typeface="Times New Roman" panose="02020603050405020304" pitchFamily="18" charset="0"/>
              </a:rPr>
              <a:t>講者在先前施添福以（地籍圖縮製的）</a:t>
            </a:r>
            <a:r>
              <a:rPr lang="en-US" altLang="zh-TW" sz="2400" dirty="0">
                <a:solidFill>
                  <a:srgbClr val="FF0000"/>
                </a:solidFill>
                <a:latin typeface="Times New Roman" panose="02020603050405020304" pitchFamily="18" charset="0"/>
                <a:cs typeface="Times New Roman" panose="02020603050405020304" pitchFamily="18" charset="0"/>
              </a:rPr>
              <a:t>《</a:t>
            </a:r>
            <a:r>
              <a:rPr lang="zh-TW" altLang="en-US" sz="2400" dirty="0">
                <a:solidFill>
                  <a:srgbClr val="FF0000"/>
                </a:solidFill>
                <a:latin typeface="Times New Roman" panose="02020603050405020304" pitchFamily="18" charset="0"/>
                <a:cs typeface="Times New Roman" panose="02020603050405020304" pitchFamily="18" charset="0"/>
              </a:rPr>
              <a:t>臺灣堡圖</a:t>
            </a:r>
            <a:r>
              <a:rPr lang="en-US" altLang="zh-TW" sz="2400" dirty="0">
                <a:solidFill>
                  <a:srgbClr val="FF0000"/>
                </a:solidFill>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（堡圖）作為依據從事田野目測勘察所確認的竹塹地區土牛溝基礎上，進一步透過</a:t>
            </a:r>
            <a:r>
              <a:rPr lang="en-US" altLang="zh-TW" sz="2400" dirty="0">
                <a:latin typeface="Times New Roman" panose="02020603050405020304" pitchFamily="18" charset="0"/>
                <a:cs typeface="Times New Roman" panose="02020603050405020304" pitchFamily="18" charset="0"/>
              </a:rPr>
              <a:t>1905</a:t>
            </a:r>
            <a:r>
              <a:rPr lang="zh-TW" altLang="en-US" sz="2400" dirty="0">
                <a:latin typeface="Times New Roman" panose="02020603050405020304" pitchFamily="18" charset="0"/>
                <a:cs typeface="Times New Roman" panose="02020603050405020304" pitchFamily="18" charset="0"/>
              </a:rPr>
              <a:t>年日治初完成的土地調查所製作的大比例尺（</a:t>
            </a:r>
            <a:r>
              <a:rPr lang="en-US" altLang="zh-TW" sz="2400" dirty="0">
                <a:latin typeface="Times New Roman" panose="02020603050405020304" pitchFamily="18" charset="0"/>
                <a:cs typeface="Times New Roman" panose="02020603050405020304" pitchFamily="18" charset="0"/>
              </a:rPr>
              <a:t>1/1,200</a:t>
            </a:r>
            <a:r>
              <a:rPr lang="zh-TW" altLang="en-US" sz="2400" dirty="0">
                <a:latin typeface="Times New Roman" panose="02020603050405020304" pitchFamily="18" charset="0"/>
                <a:cs typeface="Times New Roman" panose="02020603050405020304" pitchFamily="18" charset="0"/>
              </a:rPr>
              <a:t>）、高精準度（經緯度定位、三角測量）</a:t>
            </a:r>
            <a:r>
              <a:rPr lang="zh-TW" altLang="en-US" sz="2400" dirty="0">
                <a:solidFill>
                  <a:srgbClr val="FF0000"/>
                </a:solidFill>
                <a:latin typeface="Times New Roman" panose="02020603050405020304" pitchFamily="18" charset="0"/>
                <a:cs typeface="Times New Roman" panose="02020603050405020304" pitchFamily="18" charset="0"/>
              </a:rPr>
              <a:t>地籍圖</a:t>
            </a:r>
            <a:r>
              <a:rPr lang="zh-TW" altLang="en-US" sz="2400" dirty="0">
                <a:latin typeface="Times New Roman" panose="02020603050405020304" pitchFamily="18" charset="0"/>
                <a:cs typeface="Times New Roman" panose="02020603050405020304" pitchFamily="18" charset="0"/>
              </a:rPr>
              <a:t>， 考證並精確標示新近發現的</a:t>
            </a:r>
            <a:r>
              <a:rPr lang="zh-TW" altLang="en-US" sz="2400" dirty="0">
                <a:solidFill>
                  <a:srgbClr val="FF0000"/>
                </a:solidFill>
                <a:latin typeface="Times New Roman" panose="02020603050405020304" pitchFamily="18" charset="0"/>
                <a:cs typeface="Times New Roman" panose="02020603050405020304" pitchFamily="18" charset="0"/>
              </a:rPr>
              <a:t>紅</a:t>
            </a:r>
            <a:r>
              <a:rPr lang="zh-TW" altLang="en-US" sz="2400" dirty="0">
                <a:solidFill>
                  <a:srgbClr val="0070C0"/>
                </a:solidFill>
                <a:latin typeface="Times New Roman" panose="02020603050405020304" pitchFamily="18" charset="0"/>
                <a:cs typeface="Times New Roman" panose="02020603050405020304" pitchFamily="18" charset="0"/>
              </a:rPr>
              <a:t>藍線</a:t>
            </a:r>
            <a:r>
              <a:rPr lang="zh-TW" altLang="en-US" sz="2400" dirty="0">
                <a:latin typeface="Times New Roman" panose="02020603050405020304" pitchFamily="18" charset="0"/>
                <a:cs typeface="Times New Roman" panose="02020603050405020304" pitchFamily="18" charset="0"/>
              </a:rPr>
              <a:t>圖上以文字及繪圖明確指出坐落位置與長度的淡水廳</a:t>
            </a:r>
            <a:r>
              <a:rPr lang="en-US" altLang="zh-TW" sz="2400" dirty="0">
                <a:latin typeface="Times New Roman" panose="02020603050405020304" pitchFamily="18" charset="0"/>
                <a:cs typeface="Times New Roman" panose="02020603050405020304" pitchFamily="18" charset="0"/>
              </a:rPr>
              <a:t>13</a:t>
            </a:r>
            <a:r>
              <a:rPr lang="zh-TW" altLang="en-US" sz="2400" dirty="0">
                <a:latin typeface="Times New Roman" panose="02020603050405020304" pitchFamily="18" charset="0"/>
                <a:cs typeface="Times New Roman" panose="02020603050405020304" pitchFamily="18" charset="0"/>
              </a:rPr>
              <a:t>處、彰化縣</a:t>
            </a:r>
            <a:r>
              <a:rPr lang="en-US" altLang="zh-TW" sz="2400" dirty="0">
                <a:latin typeface="Times New Roman" panose="02020603050405020304" pitchFamily="18" charset="0"/>
                <a:cs typeface="Times New Roman" panose="02020603050405020304" pitchFamily="18" charset="0"/>
              </a:rPr>
              <a:t>3</a:t>
            </a:r>
            <a:r>
              <a:rPr lang="zh-TW" altLang="en-US" sz="2400" dirty="0">
                <a:latin typeface="Times New Roman" panose="02020603050405020304" pitchFamily="18" charset="0"/>
                <a:cs typeface="Times New Roman" panose="02020603050405020304" pitchFamily="18" charset="0"/>
              </a:rPr>
              <a:t>處土牛溝。</a:t>
            </a:r>
            <a:endParaRPr lang="en-US" altLang="zh-TW"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85808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3994176130"/>
              </p:ext>
            </p:extLst>
          </p:nvPr>
        </p:nvGraphicFramePr>
        <p:xfrm>
          <a:off x="683569" y="399533"/>
          <a:ext cx="7488832" cy="6355639"/>
        </p:xfrm>
        <a:graphic>
          <a:graphicData uri="http://schemas.openxmlformats.org/drawingml/2006/table">
            <a:tbl>
              <a:tblPr firstRow="1" firstCol="1" bandRow="1"/>
              <a:tblGrid>
                <a:gridCol w="1732380">
                  <a:extLst>
                    <a:ext uri="{9D8B030D-6E8A-4147-A177-3AD203B41FA5}">
                      <a16:colId xmlns:a16="http://schemas.microsoft.com/office/drawing/2014/main" val="64887725"/>
                    </a:ext>
                  </a:extLst>
                </a:gridCol>
                <a:gridCol w="2977443">
                  <a:extLst>
                    <a:ext uri="{9D8B030D-6E8A-4147-A177-3AD203B41FA5}">
                      <a16:colId xmlns:a16="http://schemas.microsoft.com/office/drawing/2014/main" val="3063062091"/>
                    </a:ext>
                  </a:extLst>
                </a:gridCol>
                <a:gridCol w="991251">
                  <a:extLst>
                    <a:ext uri="{9D8B030D-6E8A-4147-A177-3AD203B41FA5}">
                      <a16:colId xmlns:a16="http://schemas.microsoft.com/office/drawing/2014/main" val="2799855531"/>
                    </a:ext>
                  </a:extLst>
                </a:gridCol>
                <a:gridCol w="1002326">
                  <a:extLst>
                    <a:ext uri="{9D8B030D-6E8A-4147-A177-3AD203B41FA5}">
                      <a16:colId xmlns:a16="http://schemas.microsoft.com/office/drawing/2014/main" val="2051343100"/>
                    </a:ext>
                  </a:extLst>
                </a:gridCol>
                <a:gridCol w="785432">
                  <a:extLst>
                    <a:ext uri="{9D8B030D-6E8A-4147-A177-3AD203B41FA5}">
                      <a16:colId xmlns:a16="http://schemas.microsoft.com/office/drawing/2014/main" val="2374811675"/>
                    </a:ext>
                  </a:extLst>
                </a:gridCol>
              </a:tblGrid>
              <a:tr h="234455">
                <a:tc>
                  <a:txBody>
                    <a:bodyPr/>
                    <a:lstStyle/>
                    <a:p>
                      <a:pPr algn="just">
                        <a:spcAft>
                          <a:spcPts val="0"/>
                        </a:spcAft>
                      </a:pPr>
                      <a:r>
                        <a:rPr lang="zh-TW" sz="1400" kern="0" dirty="0">
                          <a:effectLst/>
                          <a:latin typeface="Times New Roman" panose="02020603050405020304" pitchFamily="18" charset="0"/>
                          <a:ea typeface="新細明體" panose="02020500000000000000" pitchFamily="18" charset="-120"/>
                        </a:rPr>
                        <a:t>土牛溝位置</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0">
                          <a:effectLst/>
                          <a:latin typeface="Times New Roman" panose="02020603050405020304" pitchFamily="18" charset="0"/>
                          <a:ea typeface="新細明體" panose="02020500000000000000" pitchFamily="18" charset="-120"/>
                        </a:rPr>
                        <a:t>土牛溝起迄</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0">
                          <a:effectLst/>
                          <a:latin typeface="Times New Roman" panose="02020603050405020304" pitchFamily="18" charset="0"/>
                          <a:ea typeface="新細明體" panose="02020500000000000000" pitchFamily="18" charset="-120"/>
                        </a:rPr>
                        <a:t>溝長（里）</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0">
                          <a:effectLst/>
                          <a:latin typeface="Times New Roman" panose="02020603050405020304" pitchFamily="18" charset="0"/>
                          <a:ea typeface="新細明體" panose="02020500000000000000" pitchFamily="18" charset="-120"/>
                        </a:rPr>
                        <a:t>溝長（丈）</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0">
                          <a:effectLst/>
                          <a:latin typeface="Times New Roman" panose="02020603050405020304" pitchFamily="18" charset="0"/>
                          <a:ea typeface="新細明體" panose="02020500000000000000" pitchFamily="18" charset="-120"/>
                        </a:rPr>
                        <a:t>公里</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9443215"/>
                  </a:ext>
                </a:extLst>
              </a:tr>
              <a:tr h="206459">
                <a:tc>
                  <a:txBody>
                    <a:bodyPr/>
                    <a:lstStyle/>
                    <a:p>
                      <a:pPr algn="just">
                        <a:spcAft>
                          <a:spcPts val="0"/>
                        </a:spcAft>
                      </a:pPr>
                      <a:r>
                        <a:rPr lang="zh-TW" sz="1400" b="1" kern="0">
                          <a:effectLst/>
                          <a:latin typeface="Times New Roman" panose="02020603050405020304" pitchFamily="18" charset="0"/>
                          <a:ea typeface="新細明體" panose="02020500000000000000" pitchFamily="18" charset="-120"/>
                        </a:rPr>
                        <a:t>淡水廳</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kern="0" dirty="0">
                          <a:effectLst/>
                          <a:latin typeface="Times New Roman" panose="02020603050405020304" pitchFamily="18" charset="0"/>
                          <a:ea typeface="新細明體" panose="02020500000000000000" pitchFamily="18" charset="-120"/>
                        </a:rPr>
                        <a:t> </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02559608"/>
                  </a:ext>
                </a:extLst>
              </a:tr>
              <a:tr h="475033">
                <a:tc>
                  <a:txBody>
                    <a:bodyPr/>
                    <a:lstStyle/>
                    <a:p>
                      <a:pPr algn="just">
                        <a:spcAft>
                          <a:spcPts val="0"/>
                        </a:spcAft>
                      </a:pPr>
                      <a:r>
                        <a:rPr lang="zh-TW" sz="1400" kern="0" dirty="0">
                          <a:effectLst/>
                          <a:latin typeface="Times New Roman" panose="02020603050405020304" pitchFamily="18" charset="0"/>
                          <a:ea typeface="新細明體" panose="02020500000000000000" pitchFamily="18" charset="-120"/>
                        </a:rPr>
                        <a:t>峯仔峙</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600"/>
                        </a:lnSpc>
                        <a:spcAft>
                          <a:spcPts val="0"/>
                        </a:spcAft>
                      </a:pPr>
                      <a:r>
                        <a:rPr lang="zh-TW" sz="1400" kern="0">
                          <a:effectLst/>
                          <a:latin typeface="Times New Roman" panose="02020603050405020304" pitchFamily="18" charset="0"/>
                          <a:ea typeface="新細明體" panose="02020500000000000000" pitchFamily="18" charset="-120"/>
                        </a:rPr>
                        <a:t>自南港仔山前對峯仔峙山，林前庄後為界</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dirty="0">
                          <a:effectLst/>
                          <a:latin typeface="Times New Roman" panose="02020603050405020304" pitchFamily="18" charset="0"/>
                          <a:ea typeface="新細明體" panose="02020500000000000000" pitchFamily="18" charset="-120"/>
                        </a:rPr>
                        <a:t>3.0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540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a:effectLst/>
                          <a:latin typeface="Times New Roman" panose="02020603050405020304" pitchFamily="18" charset="0"/>
                          <a:ea typeface="新細明體" panose="02020500000000000000" pitchFamily="18" charset="-120"/>
                        </a:rPr>
                        <a:t>1.728</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548464438"/>
                  </a:ext>
                </a:extLst>
              </a:tr>
              <a:tr h="237517">
                <a:tc>
                  <a:txBody>
                    <a:bodyPr/>
                    <a:lstStyle/>
                    <a:p>
                      <a:pPr algn="just">
                        <a:spcAft>
                          <a:spcPts val="0"/>
                        </a:spcAft>
                      </a:pPr>
                      <a:r>
                        <a:rPr lang="zh-TW" sz="1400" kern="0" dirty="0">
                          <a:effectLst/>
                          <a:latin typeface="Times New Roman" panose="02020603050405020304" pitchFamily="18" charset="0"/>
                          <a:ea typeface="新細明體" panose="02020500000000000000" pitchFamily="18" charset="-120"/>
                        </a:rPr>
                        <a:t>擺接大安寮</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600"/>
                        </a:lnSpc>
                        <a:spcAft>
                          <a:spcPts val="0"/>
                        </a:spcAft>
                      </a:pPr>
                      <a:r>
                        <a:rPr lang="zh-TW" sz="1400" kern="0">
                          <a:effectLst/>
                          <a:latin typeface="Times New Roman" panose="02020603050405020304" pitchFamily="18" charset="0"/>
                          <a:ea typeface="新細明體" panose="02020500000000000000" pitchFamily="18" charset="-120"/>
                        </a:rPr>
                        <a:t>自圳頭至埤塘</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1.0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dirty="0">
                          <a:effectLst/>
                          <a:latin typeface="Times New Roman" panose="02020603050405020304" pitchFamily="18" charset="0"/>
                          <a:ea typeface="新細明體" panose="02020500000000000000" pitchFamily="18" charset="-120"/>
                        </a:rPr>
                        <a:t>180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a:effectLst/>
                          <a:latin typeface="Times New Roman" panose="02020603050405020304" pitchFamily="18" charset="0"/>
                          <a:ea typeface="新細明體" panose="02020500000000000000" pitchFamily="18" charset="-120"/>
                        </a:rPr>
                        <a:t>0.576</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3288370127"/>
                  </a:ext>
                </a:extLst>
              </a:tr>
              <a:tr h="237517">
                <a:tc>
                  <a:txBody>
                    <a:bodyPr/>
                    <a:lstStyle/>
                    <a:p>
                      <a:pPr algn="just">
                        <a:spcAft>
                          <a:spcPts val="0"/>
                        </a:spcAft>
                      </a:pPr>
                      <a:r>
                        <a:rPr lang="zh-TW" sz="1400" kern="0">
                          <a:effectLst/>
                          <a:latin typeface="Times New Roman" panose="02020603050405020304" pitchFamily="18" charset="0"/>
                          <a:ea typeface="新細明體" panose="02020500000000000000" pitchFamily="18" charset="-120"/>
                        </a:rPr>
                        <a:t>尖山腳</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600"/>
                        </a:lnSpc>
                        <a:spcAft>
                          <a:spcPts val="0"/>
                        </a:spcAft>
                      </a:pPr>
                      <a:r>
                        <a:rPr lang="zh-TW" sz="1400" kern="0">
                          <a:effectLst/>
                          <a:latin typeface="Times New Roman" panose="02020603050405020304" pitchFamily="18" charset="0"/>
                          <a:ea typeface="新細明體" panose="02020500000000000000" pitchFamily="18" charset="-120"/>
                        </a:rPr>
                        <a:t>自山腳橫截至溪墘</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dirty="0">
                          <a:effectLst/>
                          <a:latin typeface="Times New Roman" panose="02020603050405020304" pitchFamily="18" charset="0"/>
                          <a:ea typeface="新細明體" panose="02020500000000000000" pitchFamily="18" charset="-120"/>
                        </a:rPr>
                        <a:t>0.5</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90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a:effectLst/>
                          <a:latin typeface="Times New Roman" panose="02020603050405020304" pitchFamily="18" charset="0"/>
                          <a:ea typeface="新細明體" panose="02020500000000000000" pitchFamily="18" charset="-120"/>
                        </a:rPr>
                        <a:t>0.288</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1533996310"/>
                  </a:ext>
                </a:extLst>
              </a:tr>
              <a:tr h="237517">
                <a:tc>
                  <a:txBody>
                    <a:bodyPr/>
                    <a:lstStyle/>
                    <a:p>
                      <a:pPr algn="just">
                        <a:lnSpc>
                          <a:spcPts val="1400"/>
                        </a:lnSpc>
                        <a:spcAft>
                          <a:spcPts val="0"/>
                        </a:spcAft>
                      </a:pPr>
                      <a:r>
                        <a:rPr lang="zh-TW" sz="1400" kern="0" dirty="0">
                          <a:solidFill>
                            <a:schemeClr val="tx1"/>
                          </a:solidFill>
                          <a:effectLst/>
                          <a:latin typeface="Times New Roman" panose="02020603050405020304" pitchFamily="18" charset="0"/>
                          <a:ea typeface="新細明體" panose="02020500000000000000" pitchFamily="18" charset="-120"/>
                        </a:rPr>
                        <a:t>南興庄尾至尖山腳</a:t>
                      </a:r>
                      <a:endParaRPr lang="zh-TW" sz="1400" kern="100" dirty="0">
                        <a:solidFill>
                          <a:schemeClr val="tx1"/>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dirty="0">
                          <a:solidFill>
                            <a:schemeClr val="tx1"/>
                          </a:solidFill>
                          <a:effectLst/>
                          <a:latin typeface="Times New Roman" panose="02020603050405020304" pitchFamily="18" charset="0"/>
                          <a:ea typeface="新細明體" panose="02020500000000000000" pitchFamily="18" charset="-120"/>
                        </a:rPr>
                        <a:t>自南興庄尾至尖山腳</a:t>
                      </a:r>
                      <a:endParaRPr lang="zh-TW" sz="1400" kern="100" dirty="0">
                        <a:solidFill>
                          <a:schemeClr val="tx1"/>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dirty="0">
                          <a:solidFill>
                            <a:schemeClr val="tx1"/>
                          </a:solidFill>
                          <a:effectLst/>
                          <a:latin typeface="Times New Roman" panose="02020603050405020304" pitchFamily="18" charset="0"/>
                          <a:ea typeface="新細明體" panose="02020500000000000000" pitchFamily="18" charset="-120"/>
                        </a:rPr>
                        <a:t>15.0</a:t>
                      </a:r>
                      <a:endParaRPr lang="zh-TW" sz="1400" kern="100" dirty="0">
                        <a:solidFill>
                          <a:schemeClr val="tx1"/>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dirty="0">
                          <a:solidFill>
                            <a:schemeClr val="tx1"/>
                          </a:solidFill>
                          <a:effectLst/>
                          <a:latin typeface="Times New Roman" panose="02020603050405020304" pitchFamily="18" charset="0"/>
                          <a:ea typeface="新細明體" panose="02020500000000000000" pitchFamily="18" charset="-120"/>
                        </a:rPr>
                        <a:t>2,700</a:t>
                      </a:r>
                      <a:endParaRPr lang="zh-TW" sz="1400" kern="100" dirty="0">
                        <a:solidFill>
                          <a:schemeClr val="tx1"/>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solidFill>
                            <a:schemeClr val="tx1"/>
                          </a:solidFill>
                          <a:effectLst/>
                          <a:latin typeface="Times New Roman" panose="02020603050405020304" pitchFamily="18" charset="0"/>
                          <a:ea typeface="新細明體" panose="02020500000000000000" pitchFamily="18" charset="-120"/>
                        </a:rPr>
                        <a:t>8.640</a:t>
                      </a:r>
                      <a:endParaRPr lang="zh-TW" sz="1400" kern="100" dirty="0">
                        <a:solidFill>
                          <a:schemeClr val="tx1"/>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3507122441"/>
                  </a:ext>
                </a:extLst>
              </a:tr>
              <a:tr h="415654">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澗仔壢至南興庄</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自澗仔壢至南興庄，以小車路為界</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dirty="0">
                          <a:effectLst/>
                          <a:latin typeface="Times New Roman" panose="02020603050405020304" pitchFamily="18" charset="0"/>
                          <a:ea typeface="新細明體" panose="02020500000000000000" pitchFamily="18" charset="-120"/>
                        </a:rPr>
                        <a:t>5.0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900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effectLst/>
                          <a:latin typeface="Times New Roman" panose="02020603050405020304" pitchFamily="18" charset="0"/>
                          <a:ea typeface="新細明體" panose="02020500000000000000" pitchFamily="18" charset="-120"/>
                        </a:rPr>
                        <a:t>2.880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344494934"/>
                  </a:ext>
                </a:extLst>
              </a:tr>
              <a:tr h="415654">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大溪墘至澗仔壢</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自大溪墘隘寮後起至澗仔壢，以大車路為界，自車路東拾丈外</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20.0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3,600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effectLst/>
                          <a:latin typeface="Times New Roman" panose="02020603050405020304" pitchFamily="18" charset="0"/>
                          <a:ea typeface="新細明體" panose="02020500000000000000" pitchFamily="18" charset="-120"/>
                        </a:rPr>
                        <a:t>11.520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573970043"/>
                  </a:ext>
                </a:extLst>
              </a:tr>
              <a:tr h="415654">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婆老粉至大溪墘</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自隘口北至大溪墘溪邊。自車路東首遠壹百丈</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20.0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3,600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a:effectLst/>
                          <a:latin typeface="Times New Roman" panose="02020603050405020304" pitchFamily="18" charset="0"/>
                          <a:ea typeface="新細明體" panose="02020500000000000000" pitchFamily="18" charset="-120"/>
                        </a:rPr>
                        <a:t>11.520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1081615923"/>
                  </a:ext>
                </a:extLst>
              </a:tr>
              <a:tr h="237517">
                <a:tc>
                  <a:txBody>
                    <a:bodyPr/>
                    <a:lstStyle/>
                    <a:p>
                      <a:pPr algn="just">
                        <a:spcAft>
                          <a:spcPts val="0"/>
                        </a:spcAft>
                      </a:pPr>
                      <a:r>
                        <a:rPr lang="zh-TW" sz="1400" kern="0">
                          <a:effectLst/>
                          <a:latin typeface="Times New Roman" panose="02020603050405020304" pitchFamily="18" charset="0"/>
                          <a:ea typeface="新細明體" panose="02020500000000000000" pitchFamily="18" charset="-120"/>
                        </a:rPr>
                        <a:t>犁頭山北腳下</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600"/>
                        </a:lnSpc>
                        <a:spcAft>
                          <a:spcPts val="0"/>
                        </a:spcAft>
                      </a:pPr>
                      <a:r>
                        <a:rPr lang="zh-TW" sz="1400" kern="0" dirty="0">
                          <a:effectLst/>
                          <a:latin typeface="Times New Roman" panose="02020603050405020304" pitchFamily="18" charset="0"/>
                          <a:ea typeface="新細明體" panose="02020500000000000000" pitchFamily="18" charset="-120"/>
                        </a:rPr>
                        <a:t>自犁頭山北腳下至枋寮隘</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8.0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1,440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solidFill>
                            <a:schemeClr val="tx1"/>
                          </a:solidFill>
                          <a:effectLst/>
                          <a:latin typeface="Times New Roman" panose="02020603050405020304" pitchFamily="18" charset="0"/>
                          <a:ea typeface="新細明體" panose="02020500000000000000" pitchFamily="18" charset="-120"/>
                        </a:rPr>
                        <a:t>4.608</a:t>
                      </a:r>
                      <a:endParaRPr lang="zh-TW" sz="1400" kern="100" dirty="0">
                        <a:solidFill>
                          <a:schemeClr val="tx1"/>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2132216737"/>
                  </a:ext>
                </a:extLst>
              </a:tr>
              <a:tr h="237517">
                <a:tc>
                  <a:txBody>
                    <a:bodyPr/>
                    <a:lstStyle/>
                    <a:p>
                      <a:pPr algn="just">
                        <a:spcAft>
                          <a:spcPts val="0"/>
                        </a:spcAft>
                      </a:pPr>
                      <a:r>
                        <a:rPr lang="zh-TW" sz="1400" kern="0">
                          <a:effectLst/>
                          <a:latin typeface="Times New Roman" panose="02020603050405020304" pitchFamily="18" charset="0"/>
                          <a:ea typeface="新細明體" panose="02020500000000000000" pitchFamily="18" charset="-120"/>
                        </a:rPr>
                        <a:t>犁頭山南腳下</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600"/>
                        </a:lnSpc>
                        <a:spcAft>
                          <a:spcPts val="0"/>
                        </a:spcAft>
                      </a:pPr>
                      <a:r>
                        <a:rPr lang="zh-TW" sz="1400" kern="0" dirty="0">
                          <a:effectLst/>
                          <a:latin typeface="Times New Roman" panose="02020603050405020304" pitchFamily="18" charset="0"/>
                          <a:ea typeface="新細明體" panose="02020500000000000000" pitchFamily="18" charset="-120"/>
                        </a:rPr>
                        <a:t>自犁頭山南腳下至員山仔</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8.0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1,440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solidFill>
                            <a:schemeClr val="tx1"/>
                          </a:solidFill>
                          <a:effectLst/>
                          <a:latin typeface="Times New Roman" panose="02020603050405020304" pitchFamily="18" charset="0"/>
                          <a:ea typeface="新細明體" panose="02020500000000000000" pitchFamily="18" charset="-120"/>
                        </a:rPr>
                        <a:t>4.608</a:t>
                      </a:r>
                      <a:endParaRPr lang="zh-TW" sz="1400" kern="100" dirty="0">
                        <a:solidFill>
                          <a:schemeClr val="tx1"/>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2050225233"/>
                  </a:ext>
                </a:extLst>
              </a:tr>
              <a:tr h="237517">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缺仔口</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兩邊皆山，以山為界，兩山之中</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0.5</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90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solidFill>
                            <a:schemeClr val="tx1"/>
                          </a:solidFill>
                          <a:effectLst/>
                          <a:latin typeface="Times New Roman" panose="02020603050405020304" pitchFamily="18" charset="0"/>
                          <a:ea typeface="新細明體" panose="02020500000000000000" pitchFamily="18" charset="-120"/>
                        </a:rPr>
                        <a:t>0.288</a:t>
                      </a:r>
                      <a:endParaRPr lang="zh-TW" sz="1400" kern="100" dirty="0">
                        <a:solidFill>
                          <a:schemeClr val="tx1"/>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664951077"/>
                  </a:ext>
                </a:extLst>
              </a:tr>
              <a:tr h="237517">
                <a:tc>
                  <a:txBody>
                    <a:bodyPr/>
                    <a:lstStyle/>
                    <a:p>
                      <a:pPr algn="just">
                        <a:spcAft>
                          <a:spcPts val="0"/>
                        </a:spcAft>
                      </a:pPr>
                      <a:r>
                        <a:rPr lang="zh-TW" sz="1400" kern="0">
                          <a:effectLst/>
                          <a:latin typeface="Times New Roman" panose="02020603050405020304" pitchFamily="18" charset="0"/>
                          <a:ea typeface="新細明體" panose="02020500000000000000" pitchFamily="18" charset="-120"/>
                        </a:rPr>
                        <a:t>香山陂</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600"/>
                        </a:lnSpc>
                        <a:spcAft>
                          <a:spcPts val="0"/>
                        </a:spcAft>
                      </a:pPr>
                      <a:r>
                        <a:rPr lang="zh-TW" sz="1400" kern="0" dirty="0">
                          <a:effectLst/>
                          <a:latin typeface="Times New Roman" panose="02020603050405020304" pitchFamily="18" charset="0"/>
                          <a:ea typeface="新細明體" panose="02020500000000000000" pitchFamily="18" charset="-120"/>
                        </a:rPr>
                        <a:t>自東邊山腳至西邊山腳</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0.5</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90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solidFill>
                            <a:schemeClr val="tx1"/>
                          </a:solidFill>
                          <a:effectLst/>
                          <a:latin typeface="Times New Roman" panose="02020603050405020304" pitchFamily="18" charset="0"/>
                          <a:ea typeface="新細明體" panose="02020500000000000000" pitchFamily="18" charset="-120"/>
                        </a:rPr>
                        <a:t>0.288</a:t>
                      </a:r>
                      <a:endParaRPr lang="zh-TW" sz="1400" kern="100" dirty="0">
                        <a:solidFill>
                          <a:schemeClr val="tx1"/>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2899930559"/>
                  </a:ext>
                </a:extLst>
              </a:tr>
              <a:tr h="237517">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中港埤頭番婆庄</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自外山西腳尖山下對員山為界</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dirty="0">
                          <a:effectLst/>
                          <a:latin typeface="Times New Roman" panose="02020603050405020304" pitchFamily="18" charset="0"/>
                          <a:ea typeface="新細明體" panose="02020500000000000000" pitchFamily="18" charset="-120"/>
                        </a:rPr>
                        <a:t>10.0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1,800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solidFill>
                            <a:schemeClr val="tx1"/>
                          </a:solidFill>
                          <a:effectLst/>
                          <a:latin typeface="Times New Roman" panose="02020603050405020304" pitchFamily="18" charset="0"/>
                          <a:ea typeface="新細明體" panose="02020500000000000000" pitchFamily="18" charset="-120"/>
                        </a:rPr>
                        <a:t>5.760</a:t>
                      </a:r>
                      <a:endParaRPr lang="zh-TW" sz="1400" kern="100" dirty="0">
                        <a:solidFill>
                          <a:schemeClr val="tx1"/>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956619820"/>
                  </a:ext>
                </a:extLst>
              </a:tr>
              <a:tr h="237517">
                <a:tc>
                  <a:txBody>
                    <a:bodyPr/>
                    <a:lstStyle/>
                    <a:p>
                      <a:pPr algn="just">
                        <a:spcAft>
                          <a:spcPts val="0"/>
                        </a:spcAft>
                      </a:pPr>
                      <a:r>
                        <a:rPr lang="zh-TW" sz="1400" kern="0">
                          <a:effectLst/>
                          <a:latin typeface="Times New Roman" panose="02020603050405020304" pitchFamily="18" charset="0"/>
                          <a:ea typeface="新細明體" panose="02020500000000000000" pitchFamily="18" charset="-120"/>
                        </a:rPr>
                        <a:t>三湖溪</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1600"/>
                        </a:lnSpc>
                        <a:spcAft>
                          <a:spcPts val="0"/>
                        </a:spcAft>
                      </a:pPr>
                      <a:r>
                        <a:rPr lang="zh-TW" sz="1400" kern="0">
                          <a:effectLst/>
                          <a:latin typeface="Times New Roman" panose="02020603050405020304" pitchFamily="18" charset="0"/>
                          <a:ea typeface="新細明體" panose="02020500000000000000" pitchFamily="18" charset="-120"/>
                          <a:cs typeface="Tahoma" panose="020B0604030504040204" pitchFamily="34" charset="0"/>
                        </a:rPr>
                        <a:t>三湖溪西山腳至溪東山腳</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60960" algn="r">
                        <a:spcAft>
                          <a:spcPts val="0"/>
                        </a:spcAft>
                      </a:pPr>
                      <a:r>
                        <a:rPr lang="en-US" sz="1400" kern="0" dirty="0">
                          <a:effectLst/>
                          <a:latin typeface="Times New Roman" panose="02020603050405020304" pitchFamily="18" charset="0"/>
                          <a:ea typeface="新細明體" panose="02020500000000000000" pitchFamily="18" charset="-120"/>
                        </a:rPr>
                        <a:t>2.0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360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ts val="1600"/>
                        </a:lnSpc>
                        <a:spcAft>
                          <a:spcPts val="0"/>
                        </a:spcAft>
                      </a:pPr>
                      <a:r>
                        <a:rPr lang="en-US" sz="1400" kern="0">
                          <a:effectLst/>
                          <a:latin typeface="Times New Roman" panose="02020603050405020304" pitchFamily="18" charset="0"/>
                          <a:ea typeface="新細明體" panose="02020500000000000000" pitchFamily="18" charset="-120"/>
                        </a:rPr>
                        <a:t>1.152</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3934625"/>
                  </a:ext>
                </a:extLst>
              </a:tr>
              <a:tr h="320648">
                <a:tc>
                  <a:txBody>
                    <a:bodyPr/>
                    <a:lstStyle/>
                    <a:p>
                      <a:pPr algn="just">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just">
                        <a:spcAft>
                          <a:spcPts val="0"/>
                        </a:spcAft>
                      </a:pPr>
                      <a:r>
                        <a:rPr lang="zh-TW" sz="1400" kern="0">
                          <a:effectLst/>
                          <a:latin typeface="Times New Roman" panose="02020603050405020304" pitchFamily="18" charset="0"/>
                          <a:ea typeface="新細明體" panose="02020500000000000000" pitchFamily="18" charset="-120"/>
                          <a:cs typeface="Tahoma" panose="020B0604030504040204" pitchFamily="34" charset="0"/>
                        </a:rPr>
                        <a:t>合計</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R="60960" algn="r">
                        <a:spcAft>
                          <a:spcPts val="0"/>
                        </a:spcAft>
                      </a:pPr>
                      <a:r>
                        <a:rPr lang="en-US" sz="1400" kern="0" dirty="0">
                          <a:effectLst/>
                          <a:latin typeface="Times New Roman" panose="02020603050405020304" pitchFamily="18" charset="0"/>
                          <a:ea typeface="新細明體" panose="02020500000000000000" pitchFamily="18" charset="-120"/>
                        </a:rPr>
                        <a:t>93.5</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16,830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r">
                        <a:spcAft>
                          <a:spcPts val="0"/>
                        </a:spcAft>
                      </a:pPr>
                      <a:r>
                        <a:rPr lang="en-US" sz="1400" kern="0">
                          <a:effectLst/>
                          <a:latin typeface="Times New Roman" panose="02020603050405020304" pitchFamily="18" charset="0"/>
                          <a:ea typeface="新細明體" panose="02020500000000000000" pitchFamily="18" charset="-120"/>
                        </a:rPr>
                        <a:t>53.856</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725057491"/>
                  </a:ext>
                </a:extLst>
              </a:tr>
              <a:tr h="206459">
                <a:tc>
                  <a:txBody>
                    <a:bodyPr/>
                    <a:lstStyle/>
                    <a:p>
                      <a:pPr algn="just">
                        <a:spcAft>
                          <a:spcPts val="0"/>
                        </a:spcAft>
                      </a:pPr>
                      <a:r>
                        <a:rPr lang="zh-TW" sz="1400" b="1" kern="0">
                          <a:effectLst/>
                          <a:latin typeface="Times New Roman" panose="02020603050405020304" pitchFamily="18" charset="0"/>
                          <a:ea typeface="新細明體" panose="02020500000000000000" pitchFamily="18" charset="-120"/>
                        </a:rPr>
                        <a:t>彰化縣</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pPr algn="just">
                        <a:spcAft>
                          <a:spcPts val="0"/>
                        </a:spcAft>
                      </a:pPr>
                      <a:r>
                        <a:rPr lang="en-US" sz="1400" kern="0">
                          <a:effectLst/>
                          <a:latin typeface="新細明體" panose="02020500000000000000" pitchFamily="18" charset="-120"/>
                          <a:ea typeface="新細明體" panose="02020500000000000000" pitchFamily="18" charset="-120"/>
                          <a:cs typeface="Tahoma" panose="020B0604030504040204" pitchFamily="34" charset="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pPr marR="60960" algn="r">
                        <a:spcAft>
                          <a:spcPts val="0"/>
                        </a:spcAft>
                      </a:pPr>
                      <a:r>
                        <a:rPr lang="en-US" sz="1400" kern="0" dirty="0">
                          <a:effectLst/>
                          <a:latin typeface="新細明體" panose="02020500000000000000" pitchFamily="18" charset="-120"/>
                          <a:ea typeface="新細明體" panose="02020500000000000000" pitchFamily="18" charset="-120"/>
                          <a:cs typeface="Tahoma" panose="020B0604030504040204" pitchFamily="34" charset="0"/>
                        </a:rPr>
                        <a:t> </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pPr algn="r">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905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57558878"/>
                  </a:ext>
                </a:extLst>
              </a:tr>
              <a:tr h="415654">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樸仔籬</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自樸仔籬山腳起至大甲溪，共堆土牛</a:t>
                      </a:r>
                      <a:r>
                        <a:rPr lang="en-US" sz="1400" kern="0">
                          <a:effectLst/>
                          <a:latin typeface="Times New Roman" panose="02020603050405020304" pitchFamily="18" charset="0"/>
                          <a:ea typeface="新細明體" panose="02020500000000000000" pitchFamily="18" charset="-120"/>
                        </a:rPr>
                        <a:t>19</a:t>
                      </a:r>
                      <a:r>
                        <a:rPr lang="zh-TW" sz="1400" kern="0">
                          <a:effectLst/>
                          <a:latin typeface="Times New Roman" panose="02020603050405020304" pitchFamily="18" charset="0"/>
                          <a:ea typeface="新細明體" panose="02020500000000000000" pitchFamily="18" charset="-120"/>
                        </a:rPr>
                        <a:t>個</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lnSpc>
                          <a:spcPts val="1600"/>
                        </a:lnSpc>
                        <a:spcAft>
                          <a:spcPts val="0"/>
                        </a:spcAft>
                      </a:pPr>
                      <a:r>
                        <a:rPr lang="en-US" sz="1400" kern="0" dirty="0">
                          <a:effectLst/>
                          <a:latin typeface="Times New Roman" panose="02020603050405020304" pitchFamily="18" charset="0"/>
                          <a:ea typeface="新細明體" panose="02020500000000000000" pitchFamily="18" charset="-120"/>
                        </a:rPr>
                        <a:t>1.6</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dirty="0">
                          <a:effectLst/>
                          <a:latin typeface="Times New Roman" panose="02020603050405020304" pitchFamily="18" charset="0"/>
                          <a:ea typeface="新細明體" panose="02020500000000000000" pitchFamily="18" charset="-120"/>
                        </a:rPr>
                        <a:t>286</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spcAft>
                          <a:spcPts val="0"/>
                        </a:spcAft>
                      </a:pPr>
                      <a:r>
                        <a:rPr lang="en-US" sz="1400" kern="0">
                          <a:effectLst/>
                          <a:latin typeface="Times New Roman" panose="02020603050405020304" pitchFamily="18" charset="0"/>
                          <a:ea typeface="新細明體" panose="02020500000000000000" pitchFamily="18" charset="-120"/>
                        </a:rPr>
                        <a:t>0.914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313799655"/>
                  </a:ext>
                </a:extLst>
              </a:tr>
              <a:tr h="415654">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沙歷巴來積積</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自大坑口旱溝至阿拔溝，共堆土牛</a:t>
                      </a:r>
                      <a:r>
                        <a:rPr lang="en-US" sz="1400" kern="0">
                          <a:effectLst/>
                          <a:latin typeface="Times New Roman" panose="02020603050405020304" pitchFamily="18" charset="0"/>
                          <a:ea typeface="新細明體" panose="02020500000000000000" pitchFamily="18" charset="-120"/>
                        </a:rPr>
                        <a:t>10</a:t>
                      </a:r>
                      <a:r>
                        <a:rPr lang="zh-TW" sz="1400" kern="0">
                          <a:effectLst/>
                          <a:latin typeface="Times New Roman" panose="02020603050405020304" pitchFamily="18" charset="0"/>
                          <a:ea typeface="新細明體" panose="02020500000000000000" pitchFamily="18" charset="-120"/>
                        </a:rPr>
                        <a:t>個</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lnSpc>
                          <a:spcPts val="1600"/>
                        </a:lnSpc>
                        <a:spcAft>
                          <a:spcPts val="0"/>
                        </a:spcAft>
                      </a:pPr>
                      <a:r>
                        <a:rPr lang="en-US" sz="1400" kern="0">
                          <a:effectLst/>
                          <a:latin typeface="Times New Roman" panose="02020603050405020304" pitchFamily="18" charset="0"/>
                          <a:ea typeface="新細明體" panose="02020500000000000000" pitchFamily="18" charset="-120"/>
                        </a:rPr>
                        <a:t>0.8</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150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spcAft>
                          <a:spcPts val="0"/>
                        </a:spcAft>
                      </a:pPr>
                      <a:r>
                        <a:rPr lang="en-US" sz="1400" kern="0" dirty="0">
                          <a:effectLst/>
                          <a:latin typeface="Times New Roman" panose="02020603050405020304" pitchFamily="18" charset="0"/>
                          <a:ea typeface="新細明體" panose="02020500000000000000" pitchFamily="18" charset="-120"/>
                        </a:rPr>
                        <a:t>0.480 </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4200868301"/>
                  </a:ext>
                </a:extLst>
              </a:tr>
              <a:tr h="415654">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虎仔坑</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cs typeface="Tahoma" panose="020B0604030504040204" pitchFamily="34" charset="0"/>
                        </a:rPr>
                        <a:t>自虎仔坑起南至與湳仔交</a:t>
                      </a:r>
                      <a:r>
                        <a:rPr lang="zh-TW" sz="1400" kern="0">
                          <a:effectLst/>
                          <a:latin typeface="Times New Roman" panose="02020603050405020304" pitchFamily="18" charset="0"/>
                          <a:ea typeface="新細明體" panose="02020500000000000000" pitchFamily="18" charset="-120"/>
                        </a:rPr>
                        <a:t>界小旱坑，依溝長推估應堆土牛</a:t>
                      </a:r>
                      <a:r>
                        <a:rPr lang="en-US" sz="1400" kern="0">
                          <a:effectLst/>
                          <a:latin typeface="Times New Roman" panose="02020603050405020304" pitchFamily="18" charset="0"/>
                          <a:ea typeface="新細明體" panose="02020500000000000000" pitchFamily="18" charset="-120"/>
                        </a:rPr>
                        <a:t>72</a:t>
                      </a:r>
                      <a:r>
                        <a:rPr lang="zh-TW" sz="1400" kern="0">
                          <a:effectLst/>
                          <a:latin typeface="Times New Roman" panose="02020603050405020304" pitchFamily="18" charset="0"/>
                          <a:ea typeface="新細明體" panose="02020500000000000000" pitchFamily="18" charset="-120"/>
                        </a:rPr>
                        <a:t>個</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60960" algn="r">
                        <a:lnSpc>
                          <a:spcPts val="1600"/>
                        </a:lnSpc>
                        <a:spcAft>
                          <a:spcPts val="0"/>
                        </a:spcAft>
                      </a:pPr>
                      <a:r>
                        <a:rPr lang="en-US" sz="1400" kern="0">
                          <a:effectLst/>
                          <a:latin typeface="Times New Roman" panose="02020603050405020304" pitchFamily="18" charset="0"/>
                          <a:ea typeface="新細明體" panose="02020500000000000000" pitchFamily="18" charset="-120"/>
                        </a:rPr>
                        <a:t>6.0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1,080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0" dirty="0">
                          <a:effectLst/>
                          <a:latin typeface="Times New Roman" panose="02020603050405020304" pitchFamily="18" charset="0"/>
                          <a:ea typeface="新細明體" panose="02020500000000000000" pitchFamily="18" charset="-120"/>
                        </a:rPr>
                        <a:t>3.456 </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8347203"/>
                  </a:ext>
                </a:extLst>
              </a:tr>
              <a:tr h="267206">
                <a:tc>
                  <a:txBody>
                    <a:bodyPr/>
                    <a:lstStyle/>
                    <a:p>
                      <a:pPr algn="just">
                        <a:lnSpc>
                          <a:spcPts val="1800"/>
                        </a:lnSpc>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zh-TW" sz="1400" kern="0">
                          <a:effectLst/>
                          <a:latin typeface="Times New Roman" panose="02020603050405020304" pitchFamily="18" charset="0"/>
                          <a:ea typeface="新細明體" panose="02020500000000000000" pitchFamily="18" charset="-120"/>
                          <a:cs typeface="Tahoma" panose="020B0604030504040204" pitchFamily="34" charset="0"/>
                        </a:rPr>
                        <a:t>合計</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8.4</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1,516</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0" dirty="0">
                          <a:effectLst/>
                          <a:latin typeface="Times New Roman" panose="02020603050405020304" pitchFamily="18" charset="0"/>
                          <a:ea typeface="新細明體" panose="02020500000000000000" pitchFamily="18" charset="-120"/>
                        </a:rPr>
                        <a:t>4.850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5672360"/>
                  </a:ext>
                </a:extLst>
              </a:tr>
            </a:tbl>
          </a:graphicData>
        </a:graphic>
      </p:graphicFrame>
      <p:sp>
        <p:nvSpPr>
          <p:cNvPr id="4" name="矩形 3"/>
          <p:cNvSpPr/>
          <p:nvPr/>
        </p:nvSpPr>
        <p:spPr>
          <a:xfrm>
            <a:off x="611559" y="1799113"/>
            <a:ext cx="7582291" cy="1440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2" name="文字方塊 1"/>
          <p:cNvSpPr txBox="1"/>
          <p:nvPr/>
        </p:nvSpPr>
        <p:spPr>
          <a:xfrm>
            <a:off x="8226275" y="1827981"/>
            <a:ext cx="917725" cy="138499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400" b="0" i="0" u="none" strike="noStrike" kern="1200" cap="none" spc="0" normalizeH="0" baseline="0" noProof="0" dirty="0">
                <a:ln>
                  <a:noFill/>
                </a:ln>
                <a:solidFill>
                  <a:srgbClr val="FF0000"/>
                </a:solidFill>
                <a:effectLst/>
                <a:uLnTx/>
                <a:uFillTx/>
                <a:latin typeface="Arial" charset="0"/>
                <a:ea typeface="新細明體" pitchFamily="18" charset="-120"/>
                <a:cs typeface="+mn-cs"/>
              </a:rPr>
              <a:t>鶯歌羊稠坑至湖口崩坡，連續 </a:t>
            </a:r>
            <a:r>
              <a:rPr kumimoji="1" lang="en-US" altLang="zh-TW" sz="1400" b="0" i="0" u="none" strike="noStrike" kern="1200" cap="none" spc="0" normalizeH="0" baseline="0" noProof="0" dirty="0">
                <a:ln>
                  <a:noFill/>
                </a:ln>
                <a:solidFill>
                  <a:srgbClr val="FF0000"/>
                </a:solidFill>
                <a:effectLst/>
                <a:uLnTx/>
                <a:uFillTx/>
                <a:latin typeface="Arial" charset="0"/>
                <a:ea typeface="新細明體" pitchFamily="18" charset="-120"/>
                <a:cs typeface="+mn-cs"/>
              </a:rPr>
              <a:t>34.56</a:t>
            </a:r>
            <a:r>
              <a:rPr kumimoji="1" lang="zh-TW" altLang="en-US" sz="1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公里長的土牛溝</a:t>
            </a:r>
          </a:p>
        </p:txBody>
      </p:sp>
      <p:sp>
        <p:nvSpPr>
          <p:cNvPr id="6" name="Rectangle 1"/>
          <p:cNvSpPr>
            <a:spLocks noChangeArrowheads="1"/>
          </p:cNvSpPr>
          <p:nvPr/>
        </p:nvSpPr>
        <p:spPr bwMode="auto">
          <a:xfrm>
            <a:off x="1727684" y="39820"/>
            <a:ext cx="5688632"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zh-TW" sz="1800" b="0" i="0" u="none" strike="noStrike" kern="1200" cap="none" spc="0" normalizeH="0" baseline="0" noProof="0" dirty="0">
                <a:ln>
                  <a:noFill/>
                </a:ln>
                <a:solidFill>
                  <a:srgbClr val="000000"/>
                </a:solidFill>
                <a:effectLst/>
                <a:uLnTx/>
                <a:uFillTx/>
                <a:latin typeface="新細明體" panose="02020500000000000000" pitchFamily="18" charset="-120"/>
                <a:ea typeface="新細明體" pitchFamily="18" charset="-120"/>
                <a:cs typeface="Times New Roman" panose="02020603050405020304" pitchFamily="18" charset="0"/>
              </a:rPr>
              <a:t>淡水廳、彰化縣土牛溝規制（乾隆二十五年</a:t>
            </a:r>
            <a:r>
              <a:rPr kumimoji="0" lang="zh-TW" altLang="en-US" sz="1800" b="0" i="0" u="none" strike="noStrike" kern="1200" cap="none" spc="0" normalizeH="0" baseline="0" noProof="0" dirty="0">
                <a:ln>
                  <a:noFill/>
                </a:ln>
                <a:solidFill>
                  <a:srgbClr val="FF0000"/>
                </a:solidFill>
                <a:effectLst/>
                <a:uLnTx/>
                <a:uFillTx/>
                <a:latin typeface="新細明體" panose="02020500000000000000" pitchFamily="18" charset="-120"/>
                <a:ea typeface="新細明體" pitchFamily="18" charset="-120"/>
                <a:cs typeface="Times New Roman" panose="02020603050405020304" pitchFamily="18" charset="0"/>
              </a:rPr>
              <a:t>紅</a:t>
            </a:r>
            <a:r>
              <a:rPr kumimoji="0" lang="zh-TW" altLang="en-US" sz="1800" b="0" i="0" u="none" strike="noStrike" kern="1200" cap="none" spc="0" normalizeH="0" baseline="0" noProof="0" dirty="0">
                <a:ln>
                  <a:noFill/>
                </a:ln>
                <a:solidFill>
                  <a:srgbClr val="0070C0"/>
                </a:solidFill>
                <a:effectLst/>
                <a:uLnTx/>
                <a:uFillTx/>
                <a:latin typeface="新細明體" panose="02020500000000000000" pitchFamily="18" charset="-120"/>
                <a:ea typeface="新細明體" pitchFamily="18" charset="-120"/>
                <a:cs typeface="Times New Roman" panose="02020603050405020304" pitchFamily="18" charset="0"/>
              </a:rPr>
              <a:t>藍線</a:t>
            </a:r>
            <a:r>
              <a:rPr kumimoji="0" lang="zh-TW" altLang="en-US" sz="1800" b="0" i="0" u="none" strike="noStrike" kern="1200" cap="none" spc="0" normalizeH="0" baseline="0" noProof="0" dirty="0">
                <a:ln>
                  <a:noFill/>
                </a:ln>
                <a:solidFill>
                  <a:srgbClr val="000000"/>
                </a:solidFill>
                <a:effectLst/>
                <a:uLnTx/>
                <a:uFillTx/>
                <a:latin typeface="新細明體" panose="02020500000000000000" pitchFamily="18" charset="-120"/>
                <a:ea typeface="新細明體" pitchFamily="18" charset="-120"/>
                <a:cs typeface="Times New Roman" panose="02020603050405020304" pitchFamily="18" charset="0"/>
              </a:rPr>
              <a:t>圖</a:t>
            </a:r>
            <a:r>
              <a:rPr kumimoji="0" lang="zh-TW" altLang="zh-TW" sz="1800" b="0" i="0" u="none" strike="noStrike" kern="1200" cap="none" spc="0" normalizeH="0" baseline="0" noProof="0" dirty="0">
                <a:ln>
                  <a:noFill/>
                </a:ln>
                <a:solidFill>
                  <a:srgbClr val="000000"/>
                </a:solidFill>
                <a:effectLst/>
                <a:uLnTx/>
                <a:uFillTx/>
                <a:latin typeface="新細明體" panose="02020500000000000000" pitchFamily="18" charset="-120"/>
                <a:ea typeface="新細明體" pitchFamily="18" charset="-120"/>
                <a:cs typeface="Times New Roman" panose="02020603050405020304" pitchFamily="18" charset="0"/>
              </a:rPr>
              <a:t>）</a:t>
            </a:r>
          </a:p>
        </p:txBody>
      </p:sp>
      <p:sp>
        <p:nvSpPr>
          <p:cNvPr id="3" name="矩形 2"/>
          <p:cNvSpPr/>
          <p:nvPr/>
        </p:nvSpPr>
        <p:spPr>
          <a:xfrm>
            <a:off x="539552" y="1756800"/>
            <a:ext cx="7704856" cy="199569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7" name="文字方塊 6"/>
          <p:cNvSpPr txBox="1"/>
          <p:nvPr/>
        </p:nvSpPr>
        <p:spPr>
          <a:xfrm>
            <a:off x="8253052" y="3175964"/>
            <a:ext cx="899592"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施添福實測</a:t>
            </a:r>
          </a:p>
        </p:txBody>
      </p:sp>
      <p:sp>
        <p:nvSpPr>
          <p:cNvPr id="8" name="矩形 7"/>
          <p:cNvSpPr/>
          <p:nvPr/>
        </p:nvSpPr>
        <p:spPr>
          <a:xfrm>
            <a:off x="550277" y="3789039"/>
            <a:ext cx="7704856" cy="668619"/>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9" name="文字方塊 8"/>
          <p:cNvSpPr txBox="1"/>
          <p:nvPr/>
        </p:nvSpPr>
        <p:spPr>
          <a:xfrm>
            <a:off x="8261696" y="3846676"/>
            <a:ext cx="882304"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008000"/>
                </a:solidFill>
                <a:effectLst/>
                <a:uLnTx/>
                <a:uFillTx/>
                <a:latin typeface="標楷體" panose="03000509000000000000" pitchFamily="65" charset="-120"/>
                <a:ea typeface="標楷體" panose="03000509000000000000" pitchFamily="65" charset="-120"/>
                <a:cs typeface="+mn-cs"/>
              </a:rPr>
              <a:t>施添福推測</a:t>
            </a:r>
          </a:p>
        </p:txBody>
      </p:sp>
    </p:spTree>
    <p:extLst>
      <p:ext uri="{BB962C8B-B14F-4D97-AF65-F5344CB8AC3E}">
        <p14:creationId xmlns:p14="http://schemas.microsoft.com/office/powerpoint/2010/main" val="1884586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7198" y="4489"/>
            <a:ext cx="6029604" cy="6853511"/>
          </a:xfrm>
          <a:prstGeom prst="rect">
            <a:avLst/>
          </a:prstGeom>
        </p:spPr>
      </p:pic>
      <p:sp>
        <p:nvSpPr>
          <p:cNvPr id="3" name="矩形 2">
            <a:extLst>
              <a:ext uri="{FF2B5EF4-FFF2-40B4-BE49-F238E27FC236}">
                <a16:creationId xmlns:a16="http://schemas.microsoft.com/office/drawing/2014/main" id="{06FC1FC2-2A60-48E5-A993-990B50EF7C0A}"/>
              </a:ext>
            </a:extLst>
          </p:cNvPr>
          <p:cNvSpPr/>
          <p:nvPr/>
        </p:nvSpPr>
        <p:spPr>
          <a:xfrm>
            <a:off x="3692664" y="2060847"/>
            <a:ext cx="3184590" cy="8640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4" name="文字方塊 3">
            <a:extLst>
              <a:ext uri="{FF2B5EF4-FFF2-40B4-BE49-F238E27FC236}">
                <a16:creationId xmlns:a16="http://schemas.microsoft.com/office/drawing/2014/main" id="{6C9585F8-EDBC-4DA9-8CCD-A65124F4BFDF}"/>
              </a:ext>
            </a:extLst>
          </p:cNvPr>
          <p:cNvSpPr txBox="1"/>
          <p:nvPr/>
        </p:nvSpPr>
        <p:spPr>
          <a:xfrm>
            <a:off x="6892494" y="2015842"/>
            <a:ext cx="1395166"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400" b="0" i="0" u="none" strike="noStrike" kern="1200" cap="none" spc="0" normalizeH="0" baseline="0" noProof="0" dirty="0">
                <a:ln>
                  <a:noFill/>
                </a:ln>
                <a:solidFill>
                  <a:srgbClr val="FF0000"/>
                </a:solidFill>
                <a:effectLst/>
                <a:uLnTx/>
                <a:uFillTx/>
                <a:latin typeface="Arial" charset="0"/>
                <a:ea typeface="新細明體" pitchFamily="18" charset="-120"/>
                <a:cs typeface="+mn-cs"/>
              </a:rPr>
              <a:t>鶯歌羊稠坑至湖口崩坡，連續 </a:t>
            </a:r>
            <a:r>
              <a:rPr kumimoji="1" lang="en-US" altLang="zh-TW" sz="1400" b="0" i="0" u="none" strike="noStrike" kern="1200" cap="none" spc="0" normalizeH="0" baseline="0" noProof="0" dirty="0">
                <a:ln>
                  <a:noFill/>
                </a:ln>
                <a:solidFill>
                  <a:srgbClr val="FF0000"/>
                </a:solidFill>
                <a:effectLst/>
                <a:uLnTx/>
                <a:uFillTx/>
                <a:latin typeface="Arial" charset="0"/>
                <a:ea typeface="新細明體" pitchFamily="18" charset="-120"/>
                <a:cs typeface="+mn-cs"/>
              </a:rPr>
              <a:t>36.878</a:t>
            </a:r>
            <a:r>
              <a:rPr kumimoji="1" lang="zh-TW" altLang="en-US" sz="1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公里長的土牛溝</a:t>
            </a:r>
          </a:p>
        </p:txBody>
      </p:sp>
    </p:spTree>
    <p:extLst>
      <p:ext uri="{BB962C8B-B14F-4D97-AF65-F5344CB8AC3E}">
        <p14:creationId xmlns:p14="http://schemas.microsoft.com/office/powerpoint/2010/main" val="14270852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3923" y="0"/>
            <a:ext cx="6036154" cy="6858000"/>
          </a:xfrm>
          <a:prstGeom prst="rect">
            <a:avLst/>
          </a:prstGeom>
        </p:spPr>
      </p:pic>
      <p:sp>
        <p:nvSpPr>
          <p:cNvPr id="3" name="矩形 2"/>
          <p:cNvSpPr/>
          <p:nvPr/>
        </p:nvSpPr>
        <p:spPr>
          <a:xfrm>
            <a:off x="3692664" y="2060847"/>
            <a:ext cx="3184590" cy="8640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4" name="文字方塊 3"/>
          <p:cNvSpPr txBox="1"/>
          <p:nvPr/>
        </p:nvSpPr>
        <p:spPr>
          <a:xfrm>
            <a:off x="6892494" y="2015842"/>
            <a:ext cx="1395166"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400" b="0" i="0" u="none" strike="noStrike" kern="1200" cap="none" spc="0" normalizeH="0" baseline="0" noProof="0" dirty="0">
                <a:ln>
                  <a:noFill/>
                </a:ln>
                <a:solidFill>
                  <a:srgbClr val="FF0000"/>
                </a:solidFill>
                <a:effectLst/>
                <a:uLnTx/>
                <a:uFillTx/>
                <a:latin typeface="Arial" charset="0"/>
                <a:ea typeface="新細明體" pitchFamily="18" charset="-120"/>
                <a:cs typeface="+mn-cs"/>
              </a:rPr>
              <a:t>鶯歌羊稠坑至湖口崩坡，連續 </a:t>
            </a:r>
            <a:r>
              <a:rPr kumimoji="1" lang="en-US" altLang="zh-TW" sz="1400" b="0" i="0" u="none" strike="noStrike" kern="1200" cap="none" spc="0" normalizeH="0" baseline="0" noProof="0" dirty="0">
                <a:ln>
                  <a:noFill/>
                </a:ln>
                <a:solidFill>
                  <a:srgbClr val="FF0000"/>
                </a:solidFill>
                <a:effectLst/>
                <a:uLnTx/>
                <a:uFillTx/>
                <a:latin typeface="Arial" charset="0"/>
                <a:ea typeface="新細明體" pitchFamily="18" charset="-120"/>
                <a:cs typeface="+mn-cs"/>
              </a:rPr>
              <a:t>36.878</a:t>
            </a:r>
            <a:r>
              <a:rPr kumimoji="1" lang="zh-TW" altLang="en-US" sz="1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公里長的土牛溝</a:t>
            </a:r>
          </a:p>
        </p:txBody>
      </p:sp>
    </p:spTree>
    <p:extLst>
      <p:ext uri="{BB962C8B-B14F-4D97-AF65-F5344CB8AC3E}">
        <p14:creationId xmlns:p14="http://schemas.microsoft.com/office/powerpoint/2010/main" val="1542081486"/>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16632"/>
            <a:ext cx="8461448" cy="6696744"/>
          </a:xfrm>
        </p:spPr>
        <p:txBody>
          <a:bodyPr/>
          <a:lstStyle/>
          <a:p>
            <a:pPr marL="0" indent="0" algn="ctr">
              <a:lnSpc>
                <a:spcPts val="3600"/>
              </a:lnSpc>
              <a:spcBef>
                <a:spcPts val="600"/>
              </a:spcBef>
              <a:spcAft>
                <a:spcPts val="600"/>
              </a:spcAft>
              <a:buNone/>
            </a:pPr>
            <a:r>
              <a:rPr lang="zh-TW" altLang="en-US" dirty="0"/>
              <a:t>「</a:t>
            </a:r>
            <a:r>
              <a:rPr lang="zh-TW" altLang="en-US" dirty="0">
                <a:solidFill>
                  <a:srgbClr val="FF0000"/>
                </a:solidFill>
              </a:rPr>
              <a:t>三個臺灣</a:t>
            </a:r>
            <a:r>
              <a:rPr lang="zh-TW" altLang="en-US" dirty="0"/>
              <a:t>」（施添福）</a:t>
            </a:r>
            <a:r>
              <a:rPr lang="zh-TW" altLang="en-US" sz="2800" dirty="0"/>
              <a:t> </a:t>
            </a:r>
            <a:endParaRPr lang="en-US" altLang="zh-TW" sz="2800" dirty="0"/>
          </a:p>
          <a:p>
            <a:pPr marL="0" indent="0">
              <a:lnSpc>
                <a:spcPts val="3200"/>
              </a:lnSpc>
              <a:spcBef>
                <a:spcPts val="600"/>
              </a:spcBef>
              <a:spcAft>
                <a:spcPts val="600"/>
              </a:spcAft>
              <a:buNone/>
            </a:pPr>
            <a:r>
              <a:rPr lang="zh-TW" altLang="en-US" sz="2800" dirty="0"/>
              <a:t>「</a:t>
            </a:r>
            <a:r>
              <a:rPr lang="zh-TW" altLang="en-US" sz="2800" dirty="0">
                <a:solidFill>
                  <a:srgbClr val="FF0000"/>
                </a:solidFill>
              </a:rPr>
              <a:t>三個人文地理區</a:t>
            </a:r>
            <a:r>
              <a:rPr lang="zh-TW" altLang="en-US" sz="2800" dirty="0"/>
              <a:t>」在族群、番漢地權關係、社會組織及聚落組成方式上各有所別。</a:t>
            </a:r>
            <a:endParaRPr lang="en-US" altLang="zh-TW" sz="2800" dirty="0"/>
          </a:p>
          <a:p>
            <a:pPr marL="0" indent="0">
              <a:lnSpc>
                <a:spcPts val="3200"/>
              </a:lnSpc>
              <a:spcBef>
                <a:spcPts val="600"/>
              </a:spcBef>
              <a:spcAft>
                <a:spcPts val="600"/>
              </a:spcAft>
              <a:buNone/>
            </a:pPr>
            <a:r>
              <a:rPr lang="zh-TW" altLang="en-US" sz="2800" dirty="0"/>
              <a:t>爾後從事清代臺灣地方社會研究時，非得要先弄清楚研究對象坐落的「地帶」，才有辦法進行分析。</a:t>
            </a:r>
            <a:endParaRPr lang="en-US" altLang="zh-TW" sz="2800" dirty="0"/>
          </a:p>
          <a:p>
            <a:pPr marL="0" indent="0">
              <a:lnSpc>
                <a:spcPts val="3200"/>
              </a:lnSpc>
              <a:spcBef>
                <a:spcPts val="600"/>
              </a:spcBef>
              <a:spcAft>
                <a:spcPts val="600"/>
              </a:spcAft>
              <a:buNone/>
            </a:pPr>
            <a:r>
              <a:rPr lang="zh-TW" altLang="en-US" sz="2800" dirty="0">
                <a:latin typeface="Times New Roman" panose="02020603050405020304" pitchFamily="18" charset="0"/>
                <a:cs typeface="Times New Roman" panose="02020603050405020304" pitchFamily="18" charset="0"/>
              </a:rPr>
              <a:t>邵式柏（</a:t>
            </a:r>
            <a:r>
              <a:rPr lang="en-US" altLang="zh-TW" sz="2800" dirty="0">
                <a:latin typeface="Times New Roman" panose="02020603050405020304" pitchFamily="18" charset="0"/>
                <a:cs typeface="Times New Roman" panose="02020603050405020304" pitchFamily="18" charset="0"/>
              </a:rPr>
              <a:t>Shepherd</a:t>
            </a:r>
            <a:r>
              <a:rPr lang="zh-TW" altLang="en-US" sz="2800" dirty="0">
                <a:latin typeface="Times New Roman" panose="02020603050405020304" pitchFamily="18" charset="0"/>
                <a:cs typeface="Times New Roman" panose="02020603050405020304" pitchFamily="18" charset="0"/>
              </a:rPr>
              <a:t>）</a:t>
            </a:r>
            <a:r>
              <a:rPr lang="en-US" altLang="zh-TW" sz="2800" i="1" dirty="0">
                <a:latin typeface="Times New Roman" panose="02020603050405020304" pitchFamily="18" charset="0"/>
                <a:cs typeface="Times New Roman" panose="02020603050405020304" pitchFamily="18" charset="0"/>
              </a:rPr>
              <a:t>Statecraft and Political Economy on the Taiwan Frontier, 1600-1800 </a:t>
            </a:r>
            <a:r>
              <a:rPr lang="zh-TW" altLang="en-US" sz="2800" dirty="0">
                <a:latin typeface="Times New Roman" panose="02020603050405020304" pitchFamily="18" charset="0"/>
                <a:cs typeface="Times New Roman" panose="02020603050405020304" pitchFamily="18" charset="0"/>
              </a:rPr>
              <a:t>一書導論以</a:t>
            </a:r>
            <a:r>
              <a:rPr lang="zh-TW" altLang="en-US" sz="2800" dirty="0">
                <a:solidFill>
                  <a:srgbClr val="FF0000"/>
                </a:solidFill>
                <a:latin typeface="Times New Roman" panose="02020603050405020304" pitchFamily="18" charset="0"/>
                <a:cs typeface="Times New Roman" panose="02020603050405020304" pitchFamily="18" charset="0"/>
              </a:rPr>
              <a:t>三峽（平埔族保留區）的屯番養贍埔地</a:t>
            </a:r>
            <a:r>
              <a:rPr lang="zh-TW" altLang="en-US" sz="2800" dirty="0">
                <a:latin typeface="Times New Roman" panose="02020603050405020304" pitchFamily="18" charset="0"/>
                <a:cs typeface="Times New Roman" panose="02020603050405020304" pitchFamily="18" charset="0"/>
              </a:rPr>
              <a:t>作為全臺熟番地權一直受到保護而得以維持族群安定現狀 </a:t>
            </a:r>
            <a:r>
              <a:rPr lang="en-US" altLang="zh-TW" sz="2800" dirty="0">
                <a:latin typeface="Times New Roman" panose="02020603050405020304" pitchFamily="18" charset="0"/>
                <a:cs typeface="Times New Roman" panose="02020603050405020304" pitchFamily="18" charset="0"/>
              </a:rPr>
              <a:t>(ethnic status quo) </a:t>
            </a:r>
            <a:r>
              <a:rPr lang="zh-TW" altLang="en-US" sz="2800" dirty="0">
                <a:latin typeface="Times New Roman" panose="02020603050405020304" pitchFamily="18" charset="0"/>
                <a:cs typeface="Times New Roman" panose="02020603050405020304" pitchFamily="18" charset="0"/>
              </a:rPr>
              <a:t>的範例。</a:t>
            </a:r>
            <a:endParaRPr lang="en-US" altLang="zh-TW" sz="2800" dirty="0">
              <a:latin typeface="Times New Roman" panose="02020603050405020304" pitchFamily="18" charset="0"/>
              <a:cs typeface="Times New Roman" panose="02020603050405020304" pitchFamily="18" charset="0"/>
            </a:endParaRPr>
          </a:p>
          <a:p>
            <a:pPr marL="0" indent="0">
              <a:lnSpc>
                <a:spcPts val="3200"/>
              </a:lnSpc>
              <a:spcBef>
                <a:spcPts val="600"/>
              </a:spcBef>
              <a:spcAft>
                <a:spcPts val="600"/>
              </a:spcAft>
              <a:buNone/>
            </a:pPr>
            <a:r>
              <a:rPr lang="zh-TW" altLang="en-US" sz="2800" dirty="0">
                <a:latin typeface="Times New Roman" panose="02020603050405020304" pitchFamily="18" charset="0"/>
                <a:cs typeface="Times New Roman" panose="02020603050405020304" pitchFamily="18" charset="0"/>
              </a:rPr>
              <a:t>施添福竹塹地區土牛溝一文後的清代臺灣國家／社會關係研究可分為</a:t>
            </a:r>
            <a:endParaRPr lang="en-US" altLang="zh-TW" sz="2800" dirty="0">
              <a:latin typeface="Times New Roman" panose="02020603050405020304" pitchFamily="18" charset="0"/>
              <a:cs typeface="Times New Roman" panose="02020603050405020304" pitchFamily="18" charset="0"/>
            </a:endParaRPr>
          </a:p>
          <a:p>
            <a:pPr marL="400050" lvl="1" indent="0">
              <a:lnSpc>
                <a:spcPts val="3200"/>
              </a:lnSpc>
              <a:spcBef>
                <a:spcPts val="600"/>
              </a:spcBef>
              <a:spcAft>
                <a:spcPts val="0"/>
              </a:spcAft>
              <a:buNone/>
            </a:pPr>
            <a:r>
              <a:rPr lang="zh-TW" altLang="en-US" dirty="0">
                <a:latin typeface="Times New Roman" panose="02020603050405020304" pitchFamily="18" charset="0"/>
                <a:cs typeface="Times New Roman" panose="02020603050405020304" pitchFamily="18" charset="0"/>
              </a:rPr>
              <a:t>有土牛溝或沒有</a:t>
            </a:r>
            <a:r>
              <a:rPr lang="zh-TW" altLang="en-US" dirty="0">
                <a:solidFill>
                  <a:srgbClr val="FF0000"/>
                </a:solidFill>
                <a:latin typeface="Times New Roman" panose="02020603050405020304" pitchFamily="18" charset="0"/>
                <a:cs typeface="Times New Roman" panose="02020603050405020304" pitchFamily="18" charset="0"/>
              </a:rPr>
              <a:t>土牛溝</a:t>
            </a:r>
            <a:r>
              <a:rPr lang="zh-TW" altLang="en-US" dirty="0">
                <a:latin typeface="Times New Roman" panose="02020603050405020304" pitchFamily="18" charset="0"/>
                <a:cs typeface="Times New Roman" panose="02020603050405020304" pitchFamily="18" charset="0"/>
              </a:rPr>
              <a:t>的國家／社會關係研究</a:t>
            </a:r>
            <a:endParaRPr lang="en-US" altLang="zh-TW" dirty="0">
              <a:latin typeface="Times New Roman" panose="02020603050405020304" pitchFamily="18" charset="0"/>
              <a:cs typeface="Times New Roman" panose="02020603050405020304" pitchFamily="18" charset="0"/>
            </a:endParaRPr>
          </a:p>
          <a:p>
            <a:pPr marL="400050" lvl="1" indent="0">
              <a:lnSpc>
                <a:spcPts val="3600"/>
              </a:lnSpc>
              <a:spcBef>
                <a:spcPts val="0"/>
              </a:spcBef>
              <a:spcAft>
                <a:spcPts val="0"/>
              </a:spcAft>
              <a:buNone/>
            </a:pPr>
            <a:r>
              <a:rPr lang="zh-TW" altLang="en-US" dirty="0">
                <a:solidFill>
                  <a:srgbClr val="000000"/>
                </a:solidFill>
                <a:latin typeface="Times New Roman" panose="02020603050405020304" pitchFamily="18" charset="0"/>
                <a:cs typeface="Times New Roman" panose="02020603050405020304" pitchFamily="18" charset="0"/>
              </a:rPr>
              <a:t>三個人文地理區或</a:t>
            </a:r>
            <a:r>
              <a:rPr lang="zh-TW" altLang="en-US" dirty="0">
                <a:solidFill>
                  <a:srgbClr val="FF0000"/>
                </a:solidFill>
                <a:latin typeface="Times New Roman" panose="02020603050405020304" pitchFamily="18" charset="0"/>
                <a:cs typeface="Times New Roman" panose="02020603050405020304" pitchFamily="18" charset="0"/>
              </a:rPr>
              <a:t>三層制</a:t>
            </a:r>
            <a:r>
              <a:rPr lang="zh-TW" altLang="en-US" dirty="0">
                <a:solidFill>
                  <a:srgbClr val="000000"/>
                </a:solidFill>
                <a:latin typeface="Times New Roman" panose="02020603050405020304" pitchFamily="18" charset="0"/>
                <a:cs typeface="Times New Roman" panose="02020603050405020304" pitchFamily="18" charset="0"/>
              </a:rPr>
              <a:t>的國家／社會關係研究</a:t>
            </a:r>
          </a:p>
          <a:p>
            <a:pPr marL="0" lvl="0" indent="0">
              <a:lnSpc>
                <a:spcPts val="3600"/>
              </a:lnSpc>
              <a:spcBef>
                <a:spcPts val="600"/>
              </a:spcBef>
              <a:spcAft>
                <a:spcPts val="600"/>
              </a:spcAft>
              <a:buNone/>
            </a:pPr>
            <a:endParaRPr lang="zh-TW" altLang="en-US" sz="2800" dirty="0">
              <a:solidFill>
                <a:srgbClr val="000000"/>
              </a:solidFill>
              <a:latin typeface="Times New Roman" panose="02020603050405020304" pitchFamily="18" charset="0"/>
              <a:cs typeface="Times New Roman" panose="02020603050405020304" pitchFamily="18" charset="0"/>
            </a:endParaRPr>
          </a:p>
          <a:p>
            <a:pPr marL="400050" lvl="1" indent="0">
              <a:lnSpc>
                <a:spcPts val="3200"/>
              </a:lnSpc>
              <a:spcBef>
                <a:spcPts val="600"/>
              </a:spcBef>
              <a:spcAft>
                <a:spcPts val="0"/>
              </a:spcAft>
              <a:buNone/>
            </a:pPr>
            <a:endParaRPr lang="zh-TW" altLang="en-US" sz="2800" dirty="0">
              <a:latin typeface="Times New Roman" panose="02020603050405020304" pitchFamily="18" charset="0"/>
              <a:cs typeface="Times New Roman" panose="02020603050405020304" pitchFamily="18" charset="0"/>
            </a:endParaRPr>
          </a:p>
          <a:p>
            <a:pPr marL="0" indent="0">
              <a:lnSpc>
                <a:spcPts val="3600"/>
              </a:lnSpc>
              <a:spcBef>
                <a:spcPts val="600"/>
              </a:spcBef>
              <a:spcAft>
                <a:spcPts val="600"/>
              </a:spcAft>
              <a:buNone/>
            </a:pPr>
            <a:endParaRPr lang="en-US" altLang="zh-TW"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28236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07153" y="692696"/>
            <a:ext cx="8604448" cy="5904656"/>
          </a:xfrm>
        </p:spPr>
        <p:txBody>
          <a:bodyPr/>
          <a:lstStyle/>
          <a:p>
            <a:pPr marL="400050" lvl="1" indent="0">
              <a:lnSpc>
                <a:spcPts val="3600"/>
              </a:lnSpc>
              <a:spcBef>
                <a:spcPts val="600"/>
              </a:spcBef>
              <a:spcAft>
                <a:spcPts val="600"/>
              </a:spcAft>
              <a:buNone/>
            </a:pPr>
            <a:r>
              <a:rPr lang="zh-TW" altLang="en-US" sz="2400" dirty="0">
                <a:latin typeface="標楷體" panose="03000509000000000000" pitchFamily="65" charset="-120"/>
                <a:ea typeface="標楷體" panose="03000509000000000000" pitchFamily="65" charset="-120"/>
              </a:rPr>
              <a:t>此一新界</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按：「</a:t>
            </a:r>
            <a:r>
              <a:rPr lang="zh-TW" altLang="en-US" sz="2400" dirty="0">
                <a:solidFill>
                  <a:srgbClr val="008000"/>
                </a:solidFill>
                <a:latin typeface="標楷體" panose="03000509000000000000" pitchFamily="65" charset="-120"/>
                <a:ea typeface="標楷體" panose="03000509000000000000" pitchFamily="65" charset="-120"/>
              </a:rPr>
              <a:t>歸屯為界</a:t>
            </a:r>
            <a:r>
              <a:rPr lang="zh-TW" altLang="en-US" sz="2400" dirty="0">
                <a:latin typeface="標楷體" panose="03000509000000000000" pitchFamily="65" charset="-120"/>
                <a:ea typeface="標楷體" panose="03000509000000000000" pitchFamily="65" charset="-120"/>
              </a:rPr>
              <a:t>」的</a:t>
            </a:r>
            <a:r>
              <a:rPr lang="zh-TW" altLang="en-US" sz="2400" dirty="0">
                <a:solidFill>
                  <a:srgbClr val="008000"/>
                </a:solidFill>
                <a:latin typeface="標楷體" panose="03000509000000000000" pitchFamily="65" charset="-120"/>
                <a:ea typeface="標楷體" panose="03000509000000000000" pitchFamily="65" charset="-120"/>
              </a:rPr>
              <a:t>綠</a:t>
            </a:r>
            <a:r>
              <a:rPr lang="zh-TW" altLang="en-US" sz="2400" dirty="0">
                <a:latin typeface="標楷體" panose="03000509000000000000" pitchFamily="65" charset="-120"/>
                <a:ea typeface="標楷體" panose="03000509000000000000" pitchFamily="65" charset="-120"/>
              </a:rPr>
              <a:t>線界</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與原先設立之</a:t>
            </a:r>
            <a:r>
              <a:rPr lang="zh-TW" altLang="en-US" sz="2400" dirty="0">
                <a:solidFill>
                  <a:srgbClr val="0070C0"/>
                </a:solidFill>
                <a:latin typeface="標楷體" panose="03000509000000000000" pitchFamily="65" charset="-120"/>
                <a:ea typeface="標楷體" panose="03000509000000000000" pitchFamily="65" charset="-120"/>
              </a:rPr>
              <a:t>土牛界</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按：</a:t>
            </a:r>
            <a:r>
              <a:rPr lang="zh-TW" altLang="en-US" sz="2400" dirty="0">
                <a:solidFill>
                  <a:srgbClr val="0070C0"/>
                </a:solidFill>
                <a:latin typeface="標楷體" panose="03000509000000000000" pitchFamily="65" charset="-120"/>
                <a:ea typeface="標楷體" panose="03000509000000000000" pitchFamily="65" charset="-120"/>
              </a:rPr>
              <a:t>藍線界</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將竹塹地區界分成三個人文地理區</a:t>
            </a:r>
            <a:r>
              <a:rPr lang="en-US" altLang="zh-TW" sz="2400" dirty="0">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乾隆十年高山所提的族群分布原則終告落實</a:t>
            </a:r>
            <a:r>
              <a:rPr lang="zh-TW" altLang="en-US" sz="2400" dirty="0">
                <a:latin typeface="標楷體" panose="03000509000000000000" pitchFamily="65" charset="-120"/>
                <a:ea typeface="標楷體" panose="03000509000000000000" pitchFamily="65" charset="-120"/>
              </a:rPr>
              <a:t>。</a:t>
            </a:r>
            <a:endParaRPr lang="en-US" altLang="zh-TW" sz="2400" dirty="0">
              <a:latin typeface="標楷體" panose="03000509000000000000" pitchFamily="65" charset="-120"/>
              <a:ea typeface="標楷體" panose="03000509000000000000" pitchFamily="65" charset="-120"/>
            </a:endParaRPr>
          </a:p>
          <a:p>
            <a:pPr marL="0" indent="0">
              <a:lnSpc>
                <a:spcPts val="3200"/>
              </a:lnSpc>
              <a:spcBef>
                <a:spcPts val="600"/>
              </a:spcBef>
              <a:spcAft>
                <a:spcPts val="0"/>
              </a:spcAft>
              <a:buNone/>
            </a:pPr>
            <a:r>
              <a:rPr lang="zh-TW" altLang="en-US" sz="2400" dirty="0"/>
              <a:t>對施添福而言，乾隆五十五年形成的三個人文地理區「</a:t>
            </a:r>
            <a:r>
              <a:rPr lang="zh-TW" altLang="en-US" sz="2400" dirty="0">
                <a:solidFill>
                  <a:srgbClr val="FF0000"/>
                </a:solidFill>
              </a:rPr>
              <a:t>落實</a:t>
            </a:r>
            <a:r>
              <a:rPr lang="zh-TW" altLang="en-US" sz="2400" dirty="0"/>
              <a:t>」了高山原初規劃「</a:t>
            </a:r>
            <a:r>
              <a:rPr lang="zh-TW" altLang="en-US" sz="2400" dirty="0">
                <a:solidFill>
                  <a:srgbClr val="FF0000"/>
                </a:solidFill>
              </a:rPr>
              <a:t>生番在內、漢民在外，熟番間隔於其中</a:t>
            </a:r>
            <a:r>
              <a:rPr lang="zh-TW" altLang="en-US" sz="2400" dirty="0"/>
              <a:t>」的三層制。</a:t>
            </a:r>
            <a:endParaRPr lang="en-US" altLang="zh-TW" sz="2400" dirty="0"/>
          </a:p>
          <a:p>
            <a:pPr marL="0" indent="0">
              <a:lnSpc>
                <a:spcPts val="3200"/>
              </a:lnSpc>
              <a:spcBef>
                <a:spcPts val="600"/>
              </a:spcBef>
              <a:spcAft>
                <a:spcPts val="0"/>
              </a:spcAft>
              <a:buNone/>
            </a:pPr>
            <a:r>
              <a:rPr lang="zh-TW" altLang="en-US" sz="2400" dirty="0"/>
              <a:t>也就是說，</a:t>
            </a:r>
            <a:r>
              <a:rPr lang="zh-TW" altLang="en-US" sz="2400" dirty="0">
                <a:solidFill>
                  <a:srgbClr val="FF0000"/>
                </a:solidFill>
              </a:rPr>
              <a:t>施添福實際上是從乾隆五十五年番屯制下所確立的「三個人文地理區」，想像高山乾隆十年構想（楊廷璋乾隆二十五年「落實」）的三層式族群空間體制。</a:t>
            </a:r>
            <a:endParaRPr lang="en-US" altLang="zh-TW" sz="2400" dirty="0">
              <a:solidFill>
                <a:srgbClr val="FF0000"/>
              </a:solidFill>
            </a:endParaRPr>
          </a:p>
          <a:p>
            <a:pPr marL="0" lvl="0" indent="0">
              <a:lnSpc>
                <a:spcPts val="3200"/>
              </a:lnSpc>
              <a:spcBef>
                <a:spcPts val="600"/>
              </a:spcBef>
              <a:spcAft>
                <a:spcPts val="0"/>
              </a:spcAft>
              <a:buNone/>
            </a:pPr>
            <a:r>
              <a:rPr lang="zh-TW" altLang="en-US" sz="2400" dirty="0">
                <a:solidFill>
                  <a:srgbClr val="000000"/>
                </a:solidFill>
              </a:rPr>
              <a:t>連結</a:t>
            </a:r>
            <a:r>
              <a:rPr lang="zh-TW" altLang="en-US" sz="2400" dirty="0">
                <a:solidFill>
                  <a:srgbClr val="FF0000"/>
                </a:solidFill>
              </a:rPr>
              <a:t>三層制</a:t>
            </a:r>
            <a:r>
              <a:rPr lang="zh-TW" altLang="en-US" sz="2400" dirty="0">
                <a:solidFill>
                  <a:srgbClr val="000000"/>
                </a:solidFill>
              </a:rPr>
              <a:t>與</a:t>
            </a:r>
            <a:r>
              <a:rPr lang="zh-TW" altLang="en-US" sz="2400" dirty="0">
                <a:solidFill>
                  <a:srgbClr val="FF0000"/>
                </a:solidFill>
              </a:rPr>
              <a:t>三個人文地理區（番屯制）</a:t>
            </a:r>
            <a:r>
              <a:rPr lang="zh-TW" altLang="en-US" sz="2400" dirty="0">
                <a:solidFill>
                  <a:srgbClr val="000000"/>
                </a:solidFill>
              </a:rPr>
              <a:t>的中間環節一直失落不見。直到</a:t>
            </a:r>
            <a:r>
              <a:rPr lang="en-US" altLang="zh-TW" sz="2400" dirty="0">
                <a:solidFill>
                  <a:srgbClr val="000000"/>
                </a:solidFill>
              </a:rPr>
              <a:t>〈</a:t>
            </a:r>
            <a:r>
              <a:rPr lang="zh-TW" altLang="en-US" sz="2400" dirty="0">
                <a:solidFill>
                  <a:srgbClr val="000000"/>
                </a:solidFill>
              </a:rPr>
              <a:t>臺灣田園分別墾禁圖說</a:t>
            </a:r>
            <a:r>
              <a:rPr lang="en-US" altLang="zh-TW" sz="2400" dirty="0">
                <a:solidFill>
                  <a:srgbClr val="000000"/>
                </a:solidFill>
              </a:rPr>
              <a:t>〉</a:t>
            </a:r>
            <a:r>
              <a:rPr lang="zh-TW" altLang="en-US" sz="2400" dirty="0">
                <a:solidFill>
                  <a:srgbClr val="000000"/>
                </a:solidFill>
              </a:rPr>
              <a:t>（</a:t>
            </a:r>
            <a:r>
              <a:rPr lang="zh-TW" altLang="en-US" sz="2400" dirty="0">
                <a:solidFill>
                  <a:srgbClr val="9900FF"/>
                </a:solidFill>
              </a:rPr>
              <a:t>紫線圖</a:t>
            </a:r>
            <a:r>
              <a:rPr lang="zh-TW" altLang="en-US" sz="2400" dirty="0"/>
              <a:t>，北京故宮博物院</a:t>
            </a:r>
            <a:r>
              <a:rPr lang="zh-TW" altLang="en-US" sz="2400" dirty="0">
                <a:solidFill>
                  <a:srgbClr val="000000"/>
                </a:solidFill>
              </a:rPr>
              <a:t>）於</a:t>
            </a:r>
            <a:r>
              <a:rPr lang="en-US" altLang="zh-TW" sz="2400" dirty="0">
                <a:solidFill>
                  <a:srgbClr val="000000"/>
                </a:solidFill>
                <a:latin typeface="Times New Roman" panose="02020603050405020304" pitchFamily="18" charset="0"/>
                <a:cs typeface="Times New Roman" panose="02020603050405020304" pitchFamily="18" charset="0"/>
              </a:rPr>
              <a:t>2011</a:t>
            </a:r>
            <a:r>
              <a:rPr lang="zh-TW" altLang="en-US" sz="2400" dirty="0">
                <a:solidFill>
                  <a:srgbClr val="000000"/>
                </a:solidFill>
              </a:rPr>
              <a:t>年出現， 學者方得一窺此</a:t>
            </a:r>
            <a:r>
              <a:rPr lang="zh-TW" altLang="en-US" sz="24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失落的環節</a:t>
            </a:r>
            <a:r>
              <a:rPr lang="zh-TW" altLang="en-US" sz="2400" dirty="0">
                <a:solidFill>
                  <a:srgbClr val="FF0000"/>
                </a:solidFill>
                <a:latin typeface="Times New Roman" panose="02020603050405020304" pitchFamily="18" charset="0"/>
                <a:cs typeface="Times New Roman" panose="02020603050405020304" pitchFamily="18" charset="0"/>
              </a:rPr>
              <a:t>（</a:t>
            </a:r>
            <a:r>
              <a:rPr lang="en-US" altLang="zh-TW" sz="2400" dirty="0">
                <a:solidFill>
                  <a:srgbClr val="FF0000"/>
                </a:solidFill>
                <a:latin typeface="Times New Roman" panose="02020603050405020304" pitchFamily="18" charset="0"/>
                <a:cs typeface="Times New Roman" panose="02020603050405020304" pitchFamily="18" charset="0"/>
              </a:rPr>
              <a:t>missing link</a:t>
            </a:r>
            <a:r>
              <a:rPr lang="zh-TW" altLang="en-US" sz="2400" dirty="0">
                <a:solidFill>
                  <a:srgbClr val="FF0000"/>
                </a:solidFill>
                <a:latin typeface="Times New Roman" panose="02020603050405020304" pitchFamily="18" charset="0"/>
                <a:cs typeface="Times New Roman" panose="02020603050405020304" pitchFamily="18" charset="0"/>
              </a:rPr>
              <a:t>）</a:t>
            </a:r>
            <a:r>
              <a:rPr lang="zh-TW" altLang="en-US" sz="2400" dirty="0">
                <a:solidFill>
                  <a:srgbClr val="000000"/>
                </a:solidFill>
              </a:rPr>
              <a:t>。</a:t>
            </a:r>
            <a:endParaRPr lang="en-US" altLang="zh-TW" sz="2400" dirty="0">
              <a:solidFill>
                <a:srgbClr val="000000"/>
              </a:solidFill>
            </a:endParaRPr>
          </a:p>
        </p:txBody>
      </p:sp>
    </p:spTree>
    <p:extLst>
      <p:ext uri="{BB962C8B-B14F-4D97-AF65-F5344CB8AC3E}">
        <p14:creationId xmlns:p14="http://schemas.microsoft.com/office/powerpoint/2010/main" val="11271535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404664"/>
            <a:ext cx="8424936" cy="6192688"/>
          </a:xfrm>
        </p:spPr>
        <p:txBody>
          <a:bodyPr/>
          <a:lstStyle/>
          <a:p>
            <a:pPr marL="0" indent="0">
              <a:lnSpc>
                <a:spcPts val="3200"/>
              </a:lnSpc>
              <a:spcBef>
                <a:spcPts val="600"/>
              </a:spcBef>
              <a:spcAft>
                <a:spcPts val="0"/>
              </a:spcAft>
              <a:buNone/>
            </a:pPr>
            <a:r>
              <a:rPr lang="zh-TW" altLang="en-US" sz="2400" dirty="0"/>
              <a:t>清廷在</a:t>
            </a:r>
            <a:r>
              <a:rPr lang="zh-TW" altLang="en-US" sz="2400" dirty="0">
                <a:solidFill>
                  <a:srgbClr val="FF0000"/>
                </a:solidFill>
              </a:rPr>
              <a:t>乾隆二十五年</a:t>
            </a:r>
            <a:r>
              <a:rPr lang="zh-TW" altLang="en-US" sz="2400" dirty="0"/>
              <a:t>落實的</a:t>
            </a:r>
            <a:r>
              <a:rPr lang="zh-TW" altLang="en-US" sz="2400" dirty="0">
                <a:solidFill>
                  <a:srgbClr val="FF0000"/>
                </a:solidFill>
              </a:rPr>
              <a:t>三層制</a:t>
            </a:r>
            <a:r>
              <a:rPr lang="zh-TW" altLang="en-US" sz="2400" dirty="0"/>
              <a:t>與</a:t>
            </a:r>
            <a:r>
              <a:rPr lang="zh-TW" altLang="en-US" sz="2400" dirty="0">
                <a:solidFill>
                  <a:srgbClr val="FF0000"/>
                </a:solidFill>
              </a:rPr>
              <a:t>乾隆五十五年</a:t>
            </a:r>
            <a:r>
              <a:rPr lang="zh-TW" altLang="en-US" sz="2400" dirty="0"/>
              <a:t>施行的</a:t>
            </a:r>
            <a:r>
              <a:rPr lang="zh-TW" altLang="en-US" sz="2400" dirty="0">
                <a:solidFill>
                  <a:srgbClr val="FF0000"/>
                </a:solidFill>
              </a:rPr>
              <a:t>番屯制</a:t>
            </a:r>
            <a:r>
              <a:rPr lang="zh-TW" altLang="en-US" sz="2400" dirty="0"/>
              <a:t>之間，曾一度於</a:t>
            </a:r>
            <a:r>
              <a:rPr lang="zh-TW" altLang="en-US" sz="2400" dirty="0">
                <a:solidFill>
                  <a:srgbClr val="FF0000"/>
                </a:solidFill>
              </a:rPr>
              <a:t>乾隆四十九年</a:t>
            </a:r>
            <a:r>
              <a:rPr lang="zh-TW" altLang="en-US" sz="2400" dirty="0"/>
              <a:t>因應沿邊社會動亂而進行過全島性規模的邊界重劃，並且全面清查界外私墾土地。</a:t>
            </a:r>
            <a:endParaRPr lang="en-US" altLang="zh-TW" sz="2400" dirty="0"/>
          </a:p>
          <a:p>
            <a:pPr marL="0" indent="0">
              <a:lnSpc>
                <a:spcPts val="3200"/>
              </a:lnSpc>
              <a:spcBef>
                <a:spcPts val="600"/>
              </a:spcBef>
              <a:spcAft>
                <a:spcPts val="0"/>
              </a:spcAft>
              <a:buNone/>
            </a:pPr>
            <a:r>
              <a:rPr lang="zh-TW" altLang="en-US" sz="2400" dirty="0"/>
              <a:t>乾隆四十九至五十年間，臺灣道楊廷樺奉旨清釐界外私墾田園埔地後的調查數據及處置規畫，具體呈現於</a:t>
            </a:r>
            <a:r>
              <a:rPr lang="zh-TW" altLang="en-US" sz="2400" dirty="0">
                <a:solidFill>
                  <a:srgbClr val="9900FF"/>
                </a:solidFill>
              </a:rPr>
              <a:t>紫線圖</a:t>
            </a:r>
            <a:r>
              <a:rPr lang="zh-TW" altLang="en-US" sz="2400" dirty="0"/>
              <a:t>內（屯案以「</a:t>
            </a:r>
            <a:r>
              <a:rPr lang="zh-TW" altLang="en-US" sz="2400" dirty="0">
                <a:solidFill>
                  <a:srgbClr val="FF0000"/>
                </a:solidFill>
                <a:latin typeface="標楷體" panose="03000509000000000000" pitchFamily="65" charset="-120"/>
                <a:ea typeface="標楷體" panose="03000509000000000000" pitchFamily="65" charset="-120"/>
              </a:rPr>
              <a:t>原報</a:t>
            </a:r>
            <a:r>
              <a:rPr lang="zh-TW" altLang="en-US" sz="2400" dirty="0"/>
              <a:t>」稱之），然而卻由於發生林爽文動亂而來不及公布及實現。</a:t>
            </a:r>
            <a:endParaRPr lang="en-US" altLang="zh-TW" sz="2400" dirty="0"/>
          </a:p>
          <a:p>
            <a:pPr marL="0" indent="0">
              <a:lnSpc>
                <a:spcPts val="3200"/>
              </a:lnSpc>
              <a:spcBef>
                <a:spcPts val="600"/>
              </a:spcBef>
              <a:spcAft>
                <a:spcPts val="0"/>
              </a:spcAft>
              <a:buNone/>
            </a:pPr>
            <a:r>
              <a:rPr lang="zh-TW" altLang="en-US" sz="2400" dirty="0"/>
              <a:t>找到</a:t>
            </a:r>
            <a:r>
              <a:rPr lang="zh-TW" altLang="en-US" sz="2400" dirty="0">
                <a:solidFill>
                  <a:srgbClr val="9900FF"/>
                </a:solidFill>
              </a:rPr>
              <a:t>紫線圖</a:t>
            </a:r>
            <a:r>
              <a:rPr lang="zh-TW" altLang="en-US" sz="2400" dirty="0"/>
              <a:t>這個</a:t>
            </a:r>
            <a:r>
              <a:rPr lang="zh-TW" altLang="en-US" sz="2400" dirty="0">
                <a:solidFill>
                  <a:srgbClr val="FF0000"/>
                </a:solidFill>
              </a:rPr>
              <a:t>失落的環節</a:t>
            </a:r>
            <a:r>
              <a:rPr lang="zh-TW" altLang="en-US" sz="2400" dirty="0"/>
              <a:t>，可以「印證」從三層制到番屯制的「轉化」，有助於釐清「三層制」如何過渡到「番屯制」，並藉以看出國家權力在治理部署上的變化：</a:t>
            </a:r>
            <a:endParaRPr lang="en-US" altLang="zh-TW" sz="2400" dirty="0"/>
          </a:p>
          <a:p>
            <a:pPr marL="0" indent="0">
              <a:lnSpc>
                <a:spcPts val="3200"/>
              </a:lnSpc>
              <a:spcBef>
                <a:spcPts val="600"/>
              </a:spcBef>
              <a:spcAft>
                <a:spcPts val="0"/>
              </a:spcAft>
              <a:buNone/>
            </a:pPr>
            <a:r>
              <a:rPr lang="zh-TW" altLang="en-US" sz="2400" dirty="0"/>
              <a:t>就具體</a:t>
            </a:r>
            <a:r>
              <a:rPr lang="zh-TW" altLang="en-US" sz="2400" dirty="0">
                <a:solidFill>
                  <a:srgbClr val="FF0000"/>
                </a:solidFill>
              </a:rPr>
              <a:t>族群空間分布</a:t>
            </a:r>
            <a:r>
              <a:rPr lang="zh-TW" altLang="en-US" sz="2400" dirty="0"/>
              <a:t>而言，即三層制裡純屬熟番的「夾心層」如何轉化成三個人文地理區的「屯番保留區」；</a:t>
            </a:r>
            <a:endParaRPr lang="en-US" altLang="zh-TW" sz="2400" dirty="0"/>
          </a:p>
          <a:p>
            <a:pPr marL="0" indent="0">
              <a:lnSpc>
                <a:spcPts val="3200"/>
              </a:lnSpc>
              <a:spcBef>
                <a:spcPts val="600"/>
              </a:spcBef>
              <a:spcAft>
                <a:spcPts val="0"/>
              </a:spcAft>
              <a:buNone/>
            </a:pPr>
            <a:r>
              <a:rPr lang="zh-TW" altLang="en-US" sz="2400" dirty="0"/>
              <a:t>就</a:t>
            </a:r>
            <a:r>
              <a:rPr lang="zh-TW" altLang="en-US" sz="2400" dirty="0">
                <a:solidFill>
                  <a:srgbClr val="FF0000"/>
                </a:solidFill>
              </a:rPr>
              <a:t>族群空間部署</a:t>
            </a:r>
            <a:r>
              <a:rPr lang="zh-TW" altLang="en-US" sz="2400" dirty="0"/>
              <a:t>而言，即「消極區隔族群」如何轉化成「積極利用熟番武力」。</a:t>
            </a:r>
            <a:endParaRPr lang="en-US" altLang="zh-TW" sz="2400" dirty="0"/>
          </a:p>
        </p:txBody>
      </p:sp>
    </p:spTree>
    <p:extLst>
      <p:ext uri="{BB962C8B-B14F-4D97-AF65-F5344CB8AC3E}">
        <p14:creationId xmlns:p14="http://schemas.microsoft.com/office/powerpoint/2010/main" val="27209927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內容版面配置區 4"/>
          <p:cNvSpPr>
            <a:spLocks noGrp="1"/>
          </p:cNvSpPr>
          <p:nvPr>
            <p:ph idx="1"/>
          </p:nvPr>
        </p:nvSpPr>
        <p:spPr>
          <a:xfrm>
            <a:off x="1979712" y="188640"/>
            <a:ext cx="5184576" cy="6525344"/>
          </a:xfrm>
        </p:spPr>
        <p:txBody>
          <a:bodyPr vert="eaVert"/>
          <a:lstStyle/>
          <a:p>
            <a:pPr marL="0" indent="0">
              <a:lnSpc>
                <a:spcPct val="150000"/>
              </a:lnSpc>
              <a:buNone/>
            </a:pPr>
            <a:r>
              <a:rPr lang="zh-TW" altLang="zh-TW" sz="2400" dirty="0">
                <a:latin typeface="標楷體" panose="03000509000000000000" pitchFamily="65" charset="-120"/>
                <a:ea typeface="標楷體" panose="03000509000000000000" pitchFamily="65" charset="-120"/>
              </a:rPr>
              <a:t>臺陽近山地廣，民多越墾，往往深入內地，生端滋事。雖曾</a:t>
            </a:r>
            <a:r>
              <a:rPr lang="zh-TW" altLang="zh-TW" sz="2400" dirty="0">
                <a:solidFill>
                  <a:srgbClr val="FF0000"/>
                </a:solidFill>
                <a:latin typeface="標楷體" panose="03000509000000000000" pitchFamily="65" charset="-120"/>
                <a:ea typeface="標楷體" panose="03000509000000000000" pitchFamily="65" charset="-120"/>
              </a:rPr>
              <a:t>於乾隆</a:t>
            </a:r>
            <a:r>
              <a:rPr lang="zh-TW" altLang="zh-TW" sz="2400" b="1" dirty="0">
                <a:solidFill>
                  <a:srgbClr val="C00000"/>
                </a:solidFill>
                <a:latin typeface="標楷體" panose="03000509000000000000" pitchFamily="65" charset="-120"/>
                <a:ea typeface="標楷體" panose="03000509000000000000" pitchFamily="65" charset="-120"/>
              </a:rPr>
              <a:t>十五</a:t>
            </a:r>
            <a:r>
              <a:rPr lang="zh-TW" altLang="zh-TW" sz="2400" dirty="0">
                <a:solidFill>
                  <a:srgbClr val="FF0000"/>
                </a:solidFill>
                <a:latin typeface="標楷體" panose="03000509000000000000" pitchFamily="65" charset="-120"/>
                <a:ea typeface="標楷體" panose="03000509000000000000" pitchFamily="65" charset="-120"/>
              </a:rPr>
              <a:t>年、</a:t>
            </a:r>
            <a:r>
              <a:rPr lang="zh-TW" altLang="zh-TW" sz="2400" dirty="0">
                <a:solidFill>
                  <a:srgbClr val="0070C0"/>
                </a:solidFill>
                <a:latin typeface="標楷體" panose="03000509000000000000" pitchFamily="65" charset="-120"/>
                <a:ea typeface="標楷體" panose="03000509000000000000" pitchFamily="65" charset="-120"/>
              </a:rPr>
              <a:t>二十五</a:t>
            </a:r>
            <a:r>
              <a:rPr lang="zh-TW" altLang="zh-TW" sz="2400" dirty="0">
                <a:solidFill>
                  <a:srgbClr val="FF0000"/>
                </a:solidFill>
                <a:latin typeface="標楷體" panose="03000509000000000000" pitchFamily="65" charset="-120"/>
                <a:ea typeface="標楷體" panose="03000509000000000000" pitchFamily="65" charset="-120"/>
              </a:rPr>
              <a:t>年兩次立碑，併於淡、彰二處挑築溝土，以分界限</a:t>
            </a:r>
            <a:r>
              <a:rPr lang="zh-TW" altLang="zh-TW" sz="2400" dirty="0">
                <a:latin typeface="標楷體" panose="03000509000000000000" pitchFamily="65" charset="-120"/>
                <a:ea typeface="標楷體" panose="03000509000000000000" pitchFamily="65" charset="-120"/>
              </a:rPr>
              <a:t>，但日久漸廢，旋遭匪亂〔按：林爽文事件〕，其未築者固屬空談，其已築者亦為頹毀。……應請以此次清查屯地，</a:t>
            </a:r>
            <a:r>
              <a:rPr lang="zh-TW" altLang="zh-TW" sz="2400" dirty="0">
                <a:solidFill>
                  <a:srgbClr val="008000"/>
                </a:solidFill>
                <a:latin typeface="標楷體" panose="03000509000000000000" pitchFamily="65" charset="-120"/>
                <a:ea typeface="標楷體" panose="03000509000000000000" pitchFamily="65" charset="-120"/>
              </a:rPr>
              <a:t>歸屯為界</a:t>
            </a:r>
            <a:r>
              <a:rPr lang="zh-TW" altLang="zh-TW" sz="2400" dirty="0">
                <a:latin typeface="標楷體" panose="03000509000000000000" pitchFamily="65" charset="-120"/>
                <a:ea typeface="標楷體" panose="03000509000000000000" pitchFamily="65" charset="-120"/>
              </a:rPr>
              <a:t>。……從前以</a:t>
            </a:r>
            <a:r>
              <a:rPr lang="zh-TW" altLang="zh-TW" sz="2400" dirty="0">
                <a:solidFill>
                  <a:srgbClr val="FF0000"/>
                </a:solidFill>
                <a:latin typeface="標楷體" panose="03000509000000000000" pitchFamily="65" charset="-120"/>
                <a:ea typeface="標楷體" panose="03000509000000000000" pitchFamily="65" charset="-120"/>
              </a:rPr>
              <a:t>紅</a:t>
            </a:r>
            <a:r>
              <a:rPr lang="zh-TW" altLang="zh-TW" sz="2400" dirty="0">
                <a:latin typeface="標楷體" panose="03000509000000000000" pitchFamily="65" charset="-120"/>
                <a:ea typeface="標楷體" panose="03000509000000000000" pitchFamily="65" charset="-120"/>
              </a:rPr>
              <a:t>、</a:t>
            </a:r>
            <a:r>
              <a:rPr lang="zh-TW" altLang="zh-TW" sz="2400" dirty="0">
                <a:solidFill>
                  <a:srgbClr val="0070C0"/>
                </a:solidFill>
                <a:latin typeface="標楷體" panose="03000509000000000000" pitchFamily="65" charset="-120"/>
                <a:ea typeface="標楷體" panose="03000509000000000000" pitchFamily="65" charset="-120"/>
              </a:rPr>
              <a:t>藍</a:t>
            </a:r>
            <a:r>
              <a:rPr lang="zh-TW" altLang="zh-TW" sz="2400" dirty="0">
                <a:latin typeface="標楷體" panose="03000509000000000000" pitchFamily="65" charset="-120"/>
                <a:ea typeface="標楷體" panose="03000509000000000000" pitchFamily="65" charset="-120"/>
              </a:rPr>
              <a:t>、</a:t>
            </a:r>
            <a:r>
              <a:rPr lang="zh-TW" altLang="zh-TW" sz="2400" dirty="0">
                <a:solidFill>
                  <a:srgbClr val="9900FF"/>
                </a:solidFill>
                <a:latin typeface="標楷體" panose="03000509000000000000" pitchFamily="65" charset="-120"/>
                <a:ea typeface="標楷體" panose="03000509000000000000" pitchFamily="65" charset="-120"/>
              </a:rPr>
              <a:t>紫</a:t>
            </a:r>
            <a:r>
              <a:rPr lang="zh-TW" altLang="zh-TW" sz="2400" dirty="0">
                <a:latin typeface="標楷體" panose="03000509000000000000" pitchFamily="65" charset="-120"/>
                <a:ea typeface="標楷體" panose="03000509000000000000" pitchFamily="65" charset="-120"/>
              </a:rPr>
              <a:t>色畫線為界，今則添繪</a:t>
            </a:r>
            <a:r>
              <a:rPr lang="zh-TW" altLang="zh-TW" sz="2400" dirty="0">
                <a:solidFill>
                  <a:srgbClr val="008000"/>
                </a:solidFill>
                <a:latin typeface="標楷體" panose="03000509000000000000" pitchFamily="65" charset="-120"/>
                <a:ea typeface="標楷體" panose="03000509000000000000" pitchFamily="65" charset="-120"/>
              </a:rPr>
              <a:t>綠</a:t>
            </a:r>
            <a:r>
              <a:rPr lang="zh-TW" altLang="zh-TW" sz="2400" dirty="0">
                <a:latin typeface="標楷體" panose="03000509000000000000" pitchFamily="65" charset="-120"/>
                <a:ea typeface="標楷體" panose="03000509000000000000" pitchFamily="65" charset="-120"/>
              </a:rPr>
              <a:t>線，以別新舊。（臺案彙錄甲集：</a:t>
            </a:r>
            <a:r>
              <a:rPr lang="en-US" altLang="zh-TW" sz="2400" dirty="0">
                <a:latin typeface="標楷體" panose="03000509000000000000" pitchFamily="65" charset="-120"/>
                <a:ea typeface="標楷體" panose="03000509000000000000" pitchFamily="65" charset="-120"/>
              </a:rPr>
              <a:t>46</a:t>
            </a:r>
            <a:r>
              <a:rPr lang="zh-TW" altLang="zh-TW" sz="2400"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1947140602"/>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88640"/>
            <a:ext cx="8424936" cy="6552728"/>
          </a:xfrm>
        </p:spPr>
        <p:txBody>
          <a:bodyPr/>
          <a:lstStyle/>
          <a:p>
            <a:pPr marL="0" indent="0" algn="ctr">
              <a:lnSpc>
                <a:spcPts val="3600"/>
              </a:lnSpc>
              <a:spcBef>
                <a:spcPts val="600"/>
              </a:spcBef>
              <a:spcAft>
                <a:spcPts val="600"/>
              </a:spcAft>
              <a:buNone/>
            </a:pPr>
            <a:r>
              <a:rPr lang="zh-TW" altLang="en-US" dirty="0"/>
              <a:t>重新認識國家權力對人群分類的治理部署</a:t>
            </a:r>
          </a:p>
          <a:p>
            <a:pPr marL="0" indent="0">
              <a:lnSpc>
                <a:spcPts val="3400"/>
              </a:lnSpc>
              <a:spcBef>
                <a:spcPts val="600"/>
              </a:spcBef>
              <a:spcAft>
                <a:spcPts val="600"/>
              </a:spcAft>
              <a:buNone/>
            </a:pPr>
            <a:r>
              <a:rPr lang="zh-TW" altLang="en-US" sz="2800" dirty="0">
                <a:latin typeface="Times New Roman" panose="02020603050405020304" pitchFamily="18" charset="0"/>
                <a:cs typeface="Times New Roman" panose="02020603050405020304" pitchFamily="18" charset="0"/>
              </a:rPr>
              <a:t>權力作為一種策略性關係，而策略就是力量間關係的操弄 （呼應 </a:t>
            </a:r>
            <a:r>
              <a:rPr lang="en-US" altLang="zh-TW" sz="2800" dirty="0">
                <a:latin typeface="Times New Roman" panose="02020603050405020304" pitchFamily="18" charset="0"/>
                <a:cs typeface="Times New Roman" panose="02020603050405020304" pitchFamily="18" charset="0"/>
              </a:rPr>
              <a:t>Assemblage Theory </a:t>
            </a:r>
            <a:r>
              <a:rPr lang="zh-TW" altLang="en-US" sz="2800" dirty="0">
                <a:latin typeface="Times New Roman" panose="02020603050405020304" pitchFamily="18" charset="0"/>
                <a:cs typeface="Times New Roman" panose="02020603050405020304" pitchFamily="18" charset="0"/>
              </a:rPr>
              <a:t>組裝理論）。</a:t>
            </a:r>
            <a:endParaRPr lang="en-US" altLang="zh-TW" sz="2800" dirty="0">
              <a:latin typeface="Times New Roman" panose="02020603050405020304" pitchFamily="18" charset="0"/>
              <a:cs typeface="Times New Roman" panose="02020603050405020304" pitchFamily="18" charset="0"/>
            </a:endParaRPr>
          </a:p>
          <a:p>
            <a:pPr marL="0" indent="0">
              <a:lnSpc>
                <a:spcPts val="3400"/>
              </a:lnSpc>
              <a:spcBef>
                <a:spcPts val="600"/>
              </a:spcBef>
              <a:spcAft>
                <a:spcPts val="600"/>
              </a:spcAft>
              <a:buNone/>
            </a:pPr>
            <a:r>
              <a:rPr lang="zh-TW" altLang="en-US" sz="2800" dirty="0">
                <a:latin typeface="Times New Roman" panose="02020603050405020304" pitchFamily="18" charset="0"/>
                <a:cs typeface="Times New Roman" panose="02020603050405020304" pitchFamily="18" charset="0"/>
              </a:rPr>
              <a:t>國家權力或許不是人群分類的始作俑者，卻善於操弄分類歧異，甚至刻意助長之，以服務於其統治目的。</a:t>
            </a:r>
            <a:endParaRPr lang="en-US" altLang="zh-TW" sz="2800" dirty="0">
              <a:latin typeface="Times New Roman" panose="02020603050405020304" pitchFamily="18" charset="0"/>
              <a:cs typeface="Times New Roman" panose="02020603050405020304" pitchFamily="18" charset="0"/>
            </a:endParaRPr>
          </a:p>
          <a:p>
            <a:pPr marL="400050" lvl="1" indent="0">
              <a:lnSpc>
                <a:spcPts val="3400"/>
              </a:lnSpc>
              <a:spcBef>
                <a:spcPts val="600"/>
              </a:spcBef>
              <a:spcAft>
                <a:spcPts val="0"/>
              </a:spcAft>
              <a:buNone/>
            </a:pPr>
            <a:r>
              <a:rPr lang="zh-TW" altLang="en-US" dirty="0">
                <a:latin typeface="Times New Roman" panose="02020603050405020304" pitchFamily="18" charset="0"/>
                <a:cs typeface="Times New Roman" panose="02020603050405020304" pitchFamily="18" charset="0"/>
              </a:rPr>
              <a:t>「</a:t>
            </a:r>
            <a:r>
              <a:rPr lang="zh-TW" altLang="en-US" dirty="0">
                <a:solidFill>
                  <a:srgbClr val="FF0000"/>
                </a:solidFill>
                <a:latin typeface="Times New Roman" panose="02020603050405020304" pitchFamily="18" charset="0"/>
                <a:cs typeface="Times New Roman" panose="02020603050405020304" pitchFamily="18" charset="0"/>
              </a:rPr>
              <a:t>物以類聚</a:t>
            </a:r>
            <a:r>
              <a:rPr lang="zh-TW" altLang="en-US" dirty="0">
                <a:latin typeface="Times New Roman" panose="02020603050405020304" pitchFamily="18" charset="0"/>
                <a:cs typeface="Times New Roman" panose="02020603050405020304" pitchFamily="18" charset="0"/>
              </a:rPr>
              <a:t>」以及其所致生的社會歧異基本上是個社會現象，不能說是國家權力有意肇始。</a:t>
            </a:r>
          </a:p>
          <a:p>
            <a:pPr marL="400050" lvl="1" indent="0">
              <a:lnSpc>
                <a:spcPts val="3400"/>
              </a:lnSpc>
              <a:spcBef>
                <a:spcPts val="600"/>
              </a:spcBef>
              <a:spcAft>
                <a:spcPts val="0"/>
              </a:spcAft>
              <a:buNone/>
            </a:pPr>
            <a:r>
              <a:rPr lang="zh-TW" altLang="en-US" dirty="0">
                <a:latin typeface="Times New Roman" panose="02020603050405020304" pitchFamily="18" charset="0"/>
                <a:cs typeface="Times New Roman" panose="02020603050405020304" pitchFamily="18" charset="0"/>
              </a:rPr>
              <a:t>「</a:t>
            </a:r>
            <a:r>
              <a:rPr lang="zh-TW" altLang="en-US" dirty="0">
                <a:solidFill>
                  <a:srgbClr val="FF0000"/>
                </a:solidFill>
                <a:latin typeface="Times New Roman" panose="02020603050405020304" pitchFamily="18" charset="0"/>
                <a:cs typeface="Times New Roman" panose="02020603050405020304" pitchFamily="18" charset="0"/>
              </a:rPr>
              <a:t>分而治之</a:t>
            </a:r>
            <a:r>
              <a:rPr lang="zh-TW" altLang="en-US" dirty="0">
                <a:latin typeface="Times New Roman" panose="02020603050405020304" pitchFamily="18" charset="0"/>
                <a:cs typeface="Times New Roman" panose="02020603050405020304" pitchFamily="18" charset="0"/>
              </a:rPr>
              <a:t>」卻是國家對社會的分化、滲透，是國家權力對社會內部人群分類歧異的刻意操弄。</a:t>
            </a:r>
            <a:endParaRPr lang="zh-TW" altLang="en-US" dirty="0">
              <a:solidFill>
                <a:srgbClr val="FF0000"/>
              </a:solidFill>
              <a:latin typeface="Times New Roman" panose="02020603050405020304" pitchFamily="18" charset="0"/>
              <a:cs typeface="Times New Roman" panose="02020603050405020304" pitchFamily="18" charset="0"/>
            </a:endParaRPr>
          </a:p>
          <a:p>
            <a:pPr marL="0" indent="0">
              <a:lnSpc>
                <a:spcPts val="3400"/>
              </a:lnSpc>
              <a:spcBef>
                <a:spcPts val="1200"/>
              </a:spcBef>
              <a:spcAft>
                <a:spcPts val="600"/>
              </a:spcAft>
              <a:buNone/>
            </a:pPr>
            <a:r>
              <a:rPr lang="zh-TW" altLang="en-US" sz="2800" dirty="0">
                <a:solidFill>
                  <a:srgbClr val="FF0000"/>
                </a:solidFill>
                <a:latin typeface="Times New Roman" panose="02020603050405020304" pitchFamily="18" charset="0"/>
                <a:cs typeface="Times New Roman" panose="02020603050405020304" pitchFamily="18" charset="0"/>
              </a:rPr>
              <a:t>帶回國家權力 </a:t>
            </a:r>
            <a:r>
              <a:rPr lang="en-US" altLang="zh-TW" sz="2800" dirty="0">
                <a:latin typeface="Times New Roman" panose="02020603050405020304" pitchFamily="18" charset="0"/>
                <a:cs typeface="Times New Roman" panose="02020603050405020304" pitchFamily="18" charset="0"/>
              </a:rPr>
              <a:t>(bring the state back in)</a:t>
            </a:r>
            <a:r>
              <a:rPr lang="zh-TW" altLang="en-US" sz="2800" dirty="0">
                <a:latin typeface="Times New Roman" panose="02020603050405020304" pitchFamily="18" charset="0"/>
                <a:cs typeface="Times New Roman" panose="02020603050405020304" pitchFamily="18" charset="0"/>
              </a:rPr>
              <a:t>、</a:t>
            </a:r>
            <a:r>
              <a:rPr lang="zh-TW" altLang="en-US" sz="2800" dirty="0">
                <a:solidFill>
                  <a:srgbClr val="FF0000"/>
                </a:solidFill>
                <a:latin typeface="Times New Roman" panose="02020603050405020304" pitchFamily="18" charset="0"/>
                <a:cs typeface="Times New Roman" panose="02020603050405020304" pitchFamily="18" charset="0"/>
              </a:rPr>
              <a:t>帶出社會反抗 </a:t>
            </a:r>
            <a:r>
              <a:rPr lang="en-US" altLang="zh-TW" sz="2800" dirty="0">
                <a:latin typeface="Times New Roman" panose="02020603050405020304" pitchFamily="18" charset="0"/>
                <a:cs typeface="Times New Roman" panose="02020603050405020304" pitchFamily="18" charset="0"/>
              </a:rPr>
              <a:t>(bring out the social resistance)</a:t>
            </a:r>
            <a:r>
              <a:rPr lang="zh-TW" altLang="en-US" sz="2800" dirty="0">
                <a:latin typeface="Times New Roman" panose="02020603050405020304" pitchFamily="18" charset="0"/>
                <a:cs typeface="Times New Roman" panose="02020603050405020304" pitchFamily="18" charset="0"/>
              </a:rPr>
              <a:t>：</a:t>
            </a:r>
            <a:endParaRPr lang="en-US" altLang="zh-TW" sz="2800" dirty="0">
              <a:latin typeface="Times New Roman" panose="02020603050405020304" pitchFamily="18" charset="0"/>
              <a:cs typeface="Times New Roman" panose="02020603050405020304" pitchFamily="18" charset="0"/>
            </a:endParaRPr>
          </a:p>
          <a:p>
            <a:pPr marL="400050" lvl="1" indent="0">
              <a:lnSpc>
                <a:spcPts val="3400"/>
              </a:lnSpc>
              <a:spcBef>
                <a:spcPts val="0"/>
              </a:spcBef>
              <a:spcAft>
                <a:spcPts val="600"/>
              </a:spcAft>
              <a:buNone/>
            </a:pPr>
            <a:r>
              <a:rPr lang="zh-TW" altLang="en-US" dirty="0">
                <a:latin typeface="Times New Roman" panose="02020603050405020304" pitchFamily="18" charset="0"/>
                <a:cs typeface="Times New Roman" panose="02020603050405020304" pitchFamily="18" charset="0"/>
              </a:rPr>
              <a:t>說明國家權力如何利用社會內部人群分類歧異於治理部署，以及造成適得其反的後果 </a:t>
            </a:r>
            <a:r>
              <a:rPr lang="en-US" altLang="zh-TW" dirty="0">
                <a:latin typeface="Times New Roman" panose="02020603050405020304" pitchFamily="18" charset="0"/>
                <a:cs typeface="Times New Roman" panose="02020603050405020304" pitchFamily="18" charset="0"/>
              </a:rPr>
              <a:t>(backfire)</a:t>
            </a:r>
            <a:r>
              <a:rPr lang="zh-TW" altLang="en-US" dirty="0">
                <a:latin typeface="Times New Roman" panose="02020603050405020304" pitchFamily="18" charset="0"/>
                <a:cs typeface="Times New Roman" panose="02020603050405020304" pitchFamily="18" charset="0"/>
              </a:rPr>
              <a:t>。</a:t>
            </a:r>
            <a:endParaRPr lang="en-US" altLang="zh-TW"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61985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CF63131D-0F26-4A40-8004-DB13BA061B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15462"/>
            <a:ext cx="9144000" cy="2658275"/>
          </a:xfrm>
          <a:prstGeom prst="rect">
            <a:avLst/>
          </a:prstGeom>
        </p:spPr>
      </p:pic>
      <p:pic>
        <p:nvPicPr>
          <p:cNvPr id="11" name="圖片 10">
            <a:extLst>
              <a:ext uri="{FF2B5EF4-FFF2-40B4-BE49-F238E27FC236}">
                <a16:creationId xmlns:a16="http://schemas.microsoft.com/office/drawing/2014/main" id="{1A68506D-486E-4D1F-93BF-0CF2FA413A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09142"/>
            <a:ext cx="9144000" cy="863182"/>
          </a:xfrm>
          <a:prstGeom prst="rect">
            <a:avLst/>
          </a:prstGeom>
        </p:spPr>
      </p:pic>
      <p:sp>
        <p:nvSpPr>
          <p:cNvPr id="2" name="橢圓 1">
            <a:extLst>
              <a:ext uri="{FF2B5EF4-FFF2-40B4-BE49-F238E27FC236}">
                <a16:creationId xmlns:a16="http://schemas.microsoft.com/office/drawing/2014/main" id="{F1846AF1-D7B2-4AD4-B48A-AD69B4ED5D4C}"/>
              </a:ext>
            </a:extLst>
          </p:cNvPr>
          <p:cNvSpPr/>
          <p:nvPr/>
        </p:nvSpPr>
        <p:spPr>
          <a:xfrm flipV="1">
            <a:off x="7426800" y="2512800"/>
            <a:ext cx="72008" cy="45719"/>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 name="橢圓 4">
            <a:extLst>
              <a:ext uri="{FF2B5EF4-FFF2-40B4-BE49-F238E27FC236}">
                <a16:creationId xmlns:a16="http://schemas.microsoft.com/office/drawing/2014/main" id="{C6B10B8A-AE6E-496D-ABD4-46887A56B819}"/>
              </a:ext>
            </a:extLst>
          </p:cNvPr>
          <p:cNvSpPr/>
          <p:nvPr/>
        </p:nvSpPr>
        <p:spPr>
          <a:xfrm>
            <a:off x="6242400" y="2394000"/>
            <a:ext cx="72008" cy="45719"/>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 name="橢圓 5">
            <a:extLst>
              <a:ext uri="{FF2B5EF4-FFF2-40B4-BE49-F238E27FC236}">
                <a16:creationId xmlns:a16="http://schemas.microsoft.com/office/drawing/2014/main" id="{D1111625-CA60-4DC6-BE21-A0E96669F495}"/>
              </a:ext>
            </a:extLst>
          </p:cNvPr>
          <p:cNvSpPr/>
          <p:nvPr/>
        </p:nvSpPr>
        <p:spPr>
          <a:xfrm>
            <a:off x="4327200" y="2484000"/>
            <a:ext cx="45720" cy="45719"/>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7" name="橢圓 6">
            <a:extLst>
              <a:ext uri="{FF2B5EF4-FFF2-40B4-BE49-F238E27FC236}">
                <a16:creationId xmlns:a16="http://schemas.microsoft.com/office/drawing/2014/main" id="{7005741A-ADD5-4416-BA41-CCB9095BBE0D}"/>
              </a:ext>
            </a:extLst>
          </p:cNvPr>
          <p:cNvSpPr/>
          <p:nvPr/>
        </p:nvSpPr>
        <p:spPr>
          <a:xfrm>
            <a:off x="1825200" y="2235600"/>
            <a:ext cx="45720" cy="45719"/>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4" name="直線單箭頭接點 3">
            <a:extLst>
              <a:ext uri="{FF2B5EF4-FFF2-40B4-BE49-F238E27FC236}">
                <a16:creationId xmlns:a16="http://schemas.microsoft.com/office/drawing/2014/main" id="{188A3D0B-1310-4539-AADB-285927739B60}"/>
              </a:ext>
            </a:extLst>
          </p:cNvPr>
          <p:cNvCxnSpPr>
            <a:cxnSpLocks/>
          </p:cNvCxnSpPr>
          <p:nvPr/>
        </p:nvCxnSpPr>
        <p:spPr>
          <a:xfrm flipH="1">
            <a:off x="1547666" y="2276872"/>
            <a:ext cx="288030" cy="2141783"/>
          </a:xfrm>
          <a:prstGeom prst="straightConnector1">
            <a:avLst/>
          </a:prstGeom>
          <a:ln w="9525">
            <a:headEnd type="none" w="med" len="med"/>
            <a:tailEnd type="stealth" w="sm" len="med"/>
          </a:ln>
        </p:spPr>
        <p:style>
          <a:lnRef idx="1">
            <a:schemeClr val="accent1"/>
          </a:lnRef>
          <a:fillRef idx="0">
            <a:schemeClr val="accent1"/>
          </a:fillRef>
          <a:effectRef idx="0">
            <a:schemeClr val="accent1"/>
          </a:effectRef>
          <a:fontRef idx="minor">
            <a:schemeClr val="tx1"/>
          </a:fontRef>
        </p:style>
      </p:cxnSp>
      <p:cxnSp>
        <p:nvCxnSpPr>
          <p:cNvPr id="12" name="直線單箭頭接點 11">
            <a:extLst>
              <a:ext uri="{FF2B5EF4-FFF2-40B4-BE49-F238E27FC236}">
                <a16:creationId xmlns:a16="http://schemas.microsoft.com/office/drawing/2014/main" id="{4C77EDCE-108B-428E-BA4E-679AFD6353B8}"/>
              </a:ext>
            </a:extLst>
          </p:cNvPr>
          <p:cNvCxnSpPr>
            <a:cxnSpLocks/>
            <a:stCxn id="6" idx="4"/>
          </p:cNvCxnSpPr>
          <p:nvPr/>
        </p:nvCxnSpPr>
        <p:spPr>
          <a:xfrm flipH="1">
            <a:off x="3962885" y="2529719"/>
            <a:ext cx="387175" cy="2195425"/>
          </a:xfrm>
          <a:prstGeom prst="straightConnector1">
            <a:avLst/>
          </a:prstGeom>
          <a:ln w="9525">
            <a:headEnd type="none" w="med" len="med"/>
            <a:tailEnd type="stealth" w="sm" len="med"/>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42A06EF5-8DEC-4EB5-A506-BFAB9F1B4F9B}"/>
              </a:ext>
            </a:extLst>
          </p:cNvPr>
          <p:cNvCxnSpPr>
            <a:cxnSpLocks/>
            <a:endCxn id="44" idx="0"/>
          </p:cNvCxnSpPr>
          <p:nvPr/>
        </p:nvCxnSpPr>
        <p:spPr>
          <a:xfrm flipH="1">
            <a:off x="5807292" y="2439719"/>
            <a:ext cx="471112" cy="2049706"/>
          </a:xfrm>
          <a:prstGeom prst="straightConnector1">
            <a:avLst/>
          </a:prstGeom>
          <a:ln w="9525">
            <a:headEnd type="none" w="med" len="med"/>
            <a:tailEnd type="stealth" w="sm" len="med"/>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9210C967-1ACA-45C0-AEED-09CD934F36FB}"/>
              </a:ext>
            </a:extLst>
          </p:cNvPr>
          <p:cNvCxnSpPr>
            <a:cxnSpLocks/>
          </p:cNvCxnSpPr>
          <p:nvPr/>
        </p:nvCxnSpPr>
        <p:spPr>
          <a:xfrm>
            <a:off x="7462800" y="2556000"/>
            <a:ext cx="4" cy="2062005"/>
          </a:xfrm>
          <a:prstGeom prst="straightConnector1">
            <a:avLst/>
          </a:prstGeom>
          <a:ln w="9525">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43" name="文字方塊 42">
            <a:extLst>
              <a:ext uri="{FF2B5EF4-FFF2-40B4-BE49-F238E27FC236}">
                <a16:creationId xmlns:a16="http://schemas.microsoft.com/office/drawing/2014/main" id="{204EF8E1-F375-4744-9786-CCE6B8783F64}"/>
              </a:ext>
            </a:extLst>
          </p:cNvPr>
          <p:cNvSpPr txBox="1"/>
          <p:nvPr/>
        </p:nvSpPr>
        <p:spPr>
          <a:xfrm>
            <a:off x="7308304" y="4658805"/>
            <a:ext cx="360040" cy="18466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600" b="1" i="0" u="none" strike="noStrike" kern="1200" cap="none" spc="0" normalizeH="0" baseline="0" noProof="0" dirty="0">
                <a:ln>
                  <a:noFill/>
                </a:ln>
                <a:solidFill>
                  <a:prstClr val="black"/>
                </a:solidFill>
                <a:effectLst/>
                <a:uLnTx/>
                <a:uFillTx/>
                <a:latin typeface="Arial" charset="0"/>
                <a:ea typeface="新細明體" pitchFamily="18" charset="-120"/>
                <a:cs typeface="+mn-cs"/>
              </a:rPr>
              <a:t>府城</a:t>
            </a:r>
          </a:p>
        </p:txBody>
      </p:sp>
      <p:sp>
        <p:nvSpPr>
          <p:cNvPr id="44" name="文字方塊 43">
            <a:extLst>
              <a:ext uri="{FF2B5EF4-FFF2-40B4-BE49-F238E27FC236}">
                <a16:creationId xmlns:a16="http://schemas.microsoft.com/office/drawing/2014/main" id="{0ECE7B75-D556-44BD-9A9E-7B732D961CA4}"/>
              </a:ext>
            </a:extLst>
          </p:cNvPr>
          <p:cNvSpPr txBox="1"/>
          <p:nvPr/>
        </p:nvSpPr>
        <p:spPr>
          <a:xfrm>
            <a:off x="5627108" y="4489425"/>
            <a:ext cx="360368" cy="18466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600" b="0" i="0" u="none" strike="noStrike" kern="1200" cap="none" spc="0" normalizeH="0" baseline="0" noProof="0" dirty="0">
                <a:ln>
                  <a:noFill/>
                </a:ln>
                <a:solidFill>
                  <a:prstClr val="black"/>
                </a:solidFill>
                <a:effectLst/>
                <a:uLnTx/>
                <a:uFillTx/>
                <a:latin typeface="Arial" charset="0"/>
                <a:ea typeface="新細明體" pitchFamily="18" charset="-120"/>
                <a:cs typeface="+mn-cs"/>
              </a:rPr>
              <a:t>諸羅</a:t>
            </a:r>
          </a:p>
        </p:txBody>
      </p:sp>
      <p:sp>
        <p:nvSpPr>
          <p:cNvPr id="45" name="文字方塊 44">
            <a:extLst>
              <a:ext uri="{FF2B5EF4-FFF2-40B4-BE49-F238E27FC236}">
                <a16:creationId xmlns:a16="http://schemas.microsoft.com/office/drawing/2014/main" id="{03DC19B3-869C-4E26-8969-4D921ADF7A8A}"/>
              </a:ext>
            </a:extLst>
          </p:cNvPr>
          <p:cNvSpPr txBox="1"/>
          <p:nvPr/>
        </p:nvSpPr>
        <p:spPr>
          <a:xfrm>
            <a:off x="3779912" y="4737330"/>
            <a:ext cx="395595" cy="18466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600" b="0" i="0" u="none" strike="noStrike" kern="1200" cap="none" spc="0" normalizeH="0" baseline="0" noProof="0" dirty="0">
                <a:ln>
                  <a:noFill/>
                </a:ln>
                <a:solidFill>
                  <a:prstClr val="black"/>
                </a:solidFill>
                <a:effectLst/>
                <a:uLnTx/>
                <a:uFillTx/>
                <a:latin typeface="Arial" charset="0"/>
                <a:ea typeface="新細明體" pitchFamily="18" charset="-120"/>
                <a:cs typeface="+mn-cs"/>
              </a:rPr>
              <a:t>彰化</a:t>
            </a:r>
          </a:p>
        </p:txBody>
      </p:sp>
      <p:sp>
        <p:nvSpPr>
          <p:cNvPr id="47" name="文字方塊 46">
            <a:extLst>
              <a:ext uri="{FF2B5EF4-FFF2-40B4-BE49-F238E27FC236}">
                <a16:creationId xmlns:a16="http://schemas.microsoft.com/office/drawing/2014/main" id="{86A2925B-149F-4817-B240-885835EDAC8E}"/>
              </a:ext>
            </a:extLst>
          </p:cNvPr>
          <p:cNvSpPr txBox="1"/>
          <p:nvPr/>
        </p:nvSpPr>
        <p:spPr>
          <a:xfrm>
            <a:off x="1331640" y="4404256"/>
            <a:ext cx="395595" cy="18466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600" b="0" i="0" u="none" strike="noStrike" kern="1200" cap="none" spc="0" normalizeH="0" baseline="0" noProof="0" dirty="0">
                <a:ln>
                  <a:noFill/>
                </a:ln>
                <a:solidFill>
                  <a:prstClr val="black"/>
                </a:solidFill>
                <a:effectLst/>
                <a:uLnTx/>
                <a:uFillTx/>
                <a:latin typeface="Arial" charset="0"/>
                <a:ea typeface="新細明體" pitchFamily="18" charset="-120"/>
                <a:cs typeface="+mn-cs"/>
              </a:rPr>
              <a:t>竹塹</a:t>
            </a:r>
          </a:p>
        </p:txBody>
      </p:sp>
      <p:sp>
        <p:nvSpPr>
          <p:cNvPr id="48" name="文字方塊 47">
            <a:extLst>
              <a:ext uri="{FF2B5EF4-FFF2-40B4-BE49-F238E27FC236}">
                <a16:creationId xmlns:a16="http://schemas.microsoft.com/office/drawing/2014/main" id="{510A54DD-4340-4E59-A423-3D442825830D}"/>
              </a:ext>
            </a:extLst>
          </p:cNvPr>
          <p:cNvSpPr txBox="1"/>
          <p:nvPr/>
        </p:nvSpPr>
        <p:spPr>
          <a:xfrm>
            <a:off x="3024942" y="5444940"/>
            <a:ext cx="3163045"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1" lang="zh-TW" altLang="zh-TW"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乾隆臺灣番界</a:t>
            </a:r>
            <a:r>
              <a:rPr kumimoji="1"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GIS</a:t>
            </a:r>
            <a:r>
              <a:rPr kumimoji="1" lang="zh-TW" altLang="zh-TW"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地圖</a:t>
            </a:r>
            <a:r>
              <a:rPr kumimoji="1"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1" lang="zh-TW"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9" name="文字方塊 48">
            <a:extLst>
              <a:ext uri="{FF2B5EF4-FFF2-40B4-BE49-F238E27FC236}">
                <a16:creationId xmlns:a16="http://schemas.microsoft.com/office/drawing/2014/main" id="{479807E2-F16C-49D4-8C8C-D9E6A249C523}"/>
              </a:ext>
            </a:extLst>
          </p:cNvPr>
          <p:cNvSpPr txBox="1"/>
          <p:nvPr/>
        </p:nvSpPr>
        <p:spPr>
          <a:xfrm>
            <a:off x="1097614" y="1439810"/>
            <a:ext cx="6948772"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1" lang="zh-TW"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臺灣田園分別墾禁圖說</a:t>
            </a:r>
            <a:r>
              <a:rPr kumimoji="1"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1" lang="zh-TW"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1" lang="zh-TW" altLang="en-US" sz="2000" b="0" i="0" u="none" strike="noStrike" kern="1200" cap="none" spc="0" normalizeH="0" baseline="0" noProof="0" dirty="0">
                <a:ln>
                  <a:noFill/>
                </a:ln>
                <a:solidFill>
                  <a:srgbClr val="9900FF"/>
                </a:solidFill>
                <a:effectLst/>
                <a:uLnTx/>
                <a:uFillTx/>
                <a:latin typeface="Times New Roman" panose="02020603050405020304" pitchFamily="18" charset="0"/>
                <a:cs typeface="Times New Roman" panose="02020603050405020304" pitchFamily="18" charset="0"/>
              </a:rPr>
              <a:t>紫線</a:t>
            </a:r>
            <a:r>
              <a:rPr kumimoji="1" lang="zh-TW" altLang="zh-TW" sz="2000" b="0" i="0" u="none" strike="noStrike" kern="1200" cap="none" spc="0" normalizeH="0" baseline="0" noProof="0" dirty="0">
                <a:ln>
                  <a:noFill/>
                </a:ln>
                <a:solidFill>
                  <a:srgbClr val="9900FF"/>
                </a:solidFill>
                <a:effectLst/>
                <a:uLnTx/>
                <a:uFillTx/>
                <a:latin typeface="Times New Roman" panose="02020603050405020304" pitchFamily="18" charset="0"/>
                <a:cs typeface="Times New Roman" panose="02020603050405020304" pitchFamily="18" charset="0"/>
              </a:rPr>
              <a:t>圖</a:t>
            </a:r>
            <a:r>
              <a:rPr kumimoji="1" lang="zh-TW"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，乾隆四十九年</a:t>
            </a:r>
            <a:r>
              <a:rPr kumimoji="1"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1784</a:t>
            </a:r>
            <a:r>
              <a:rPr kumimoji="1" lang="zh-TW"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19" name="橢圓 18">
            <a:extLst>
              <a:ext uri="{FF2B5EF4-FFF2-40B4-BE49-F238E27FC236}">
                <a16:creationId xmlns:a16="http://schemas.microsoft.com/office/drawing/2014/main" id="{6428CE67-9B1D-4194-8AE5-C63FADEC9279}"/>
              </a:ext>
            </a:extLst>
          </p:cNvPr>
          <p:cNvSpPr/>
          <p:nvPr/>
        </p:nvSpPr>
        <p:spPr>
          <a:xfrm>
            <a:off x="8279994" y="2498400"/>
            <a:ext cx="72008" cy="45719"/>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0" name="直線單箭頭接點 19">
            <a:extLst>
              <a:ext uri="{FF2B5EF4-FFF2-40B4-BE49-F238E27FC236}">
                <a16:creationId xmlns:a16="http://schemas.microsoft.com/office/drawing/2014/main" id="{BDA73415-9CE2-4C4C-BAB1-DED7750445A0}"/>
              </a:ext>
            </a:extLst>
          </p:cNvPr>
          <p:cNvCxnSpPr>
            <a:cxnSpLocks/>
          </p:cNvCxnSpPr>
          <p:nvPr/>
        </p:nvCxnSpPr>
        <p:spPr>
          <a:xfrm flipH="1">
            <a:off x="8172400" y="2544119"/>
            <a:ext cx="143598" cy="1748977"/>
          </a:xfrm>
          <a:prstGeom prst="straightConnector1">
            <a:avLst/>
          </a:prstGeom>
          <a:ln w="9525">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22" name="文字方塊 21">
            <a:extLst>
              <a:ext uri="{FF2B5EF4-FFF2-40B4-BE49-F238E27FC236}">
                <a16:creationId xmlns:a16="http://schemas.microsoft.com/office/drawing/2014/main" id="{E36133DA-2C02-4DE6-935C-628601EBE70D}"/>
              </a:ext>
            </a:extLst>
          </p:cNvPr>
          <p:cNvSpPr txBox="1"/>
          <p:nvPr/>
        </p:nvSpPr>
        <p:spPr>
          <a:xfrm>
            <a:off x="7992708" y="4293175"/>
            <a:ext cx="360368" cy="18466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600" b="0" i="0" u="none" strike="noStrike" kern="1200" cap="none" spc="0" normalizeH="0" baseline="0" noProof="0" dirty="0">
                <a:ln>
                  <a:noFill/>
                </a:ln>
                <a:solidFill>
                  <a:prstClr val="black"/>
                </a:solidFill>
                <a:effectLst/>
                <a:uLnTx/>
                <a:uFillTx/>
                <a:latin typeface="Arial" charset="0"/>
                <a:ea typeface="新細明體" pitchFamily="18" charset="-120"/>
                <a:cs typeface="+mn-cs"/>
              </a:rPr>
              <a:t>鳳山</a:t>
            </a:r>
          </a:p>
        </p:txBody>
      </p:sp>
    </p:spTree>
    <p:extLst>
      <p:ext uri="{BB962C8B-B14F-4D97-AF65-F5344CB8AC3E}">
        <p14:creationId xmlns:p14="http://schemas.microsoft.com/office/powerpoint/2010/main" val="294428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43" grpId="0"/>
      <p:bldP spid="44" grpId="0"/>
      <p:bldP spid="45" grpId="0"/>
      <p:bldP spid="47" grpId="0"/>
      <p:bldP spid="48" grpId="0"/>
      <p:bldP spid="49" grpId="0"/>
      <p:bldP spid="19" grpId="0" animBg="1"/>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88640"/>
            <a:ext cx="8424936" cy="6610745"/>
          </a:xfrm>
        </p:spPr>
        <p:txBody>
          <a:bodyPr/>
          <a:lstStyle/>
          <a:p>
            <a:pPr marL="0" indent="0">
              <a:lnSpc>
                <a:spcPts val="3600"/>
              </a:lnSpc>
              <a:spcBef>
                <a:spcPts val="600"/>
              </a:spcBef>
              <a:spcAft>
                <a:spcPts val="600"/>
              </a:spcAft>
              <a:buNone/>
            </a:pPr>
            <a:r>
              <a:rPr lang="zh-TW" altLang="zh-TW" sz="2400" dirty="0">
                <a:latin typeface="Times New Roman" panose="02020603050405020304" pitchFamily="18" charset="0"/>
                <a:ea typeface="新細明體" panose="02020500000000000000" pitchFamily="18" charset="-120"/>
                <a:cs typeface="Times New Roman" panose="02020603050405020304" pitchFamily="18" charset="0"/>
              </a:rPr>
              <a:t>乾隆</a:t>
            </a:r>
            <a:r>
              <a:rPr lang="zh-TW" altLang="en-US" sz="2400" dirty="0">
                <a:latin typeface="Times New Roman" panose="02020603050405020304" pitchFamily="18" charset="0"/>
                <a:ea typeface="新細明體" panose="02020500000000000000" pitchFamily="18" charset="-120"/>
                <a:cs typeface="Times New Roman" panose="02020603050405020304" pitchFamily="18" charset="0"/>
              </a:rPr>
              <a:t>朝下半葉</a:t>
            </a:r>
            <a:r>
              <a:rPr lang="zh-TW" altLang="zh-TW" sz="2400" dirty="0">
                <a:latin typeface="Times New Roman" panose="02020603050405020304" pitchFamily="18" charset="0"/>
                <a:ea typeface="新細明體" panose="02020500000000000000" pitchFamily="18" charset="-120"/>
                <a:cs typeface="Times New Roman" panose="02020603050405020304" pitchFamily="18" charset="0"/>
              </a:rPr>
              <a:t>的</a:t>
            </a:r>
            <a:r>
              <a:rPr lang="zh-TW" altLang="en-US" sz="2400"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紅</a:t>
            </a:r>
            <a:r>
              <a:rPr lang="zh-TW" altLang="en-US" sz="2400" dirty="0">
                <a:latin typeface="Times New Roman" panose="02020603050405020304" pitchFamily="18" charset="0"/>
                <a:ea typeface="新細明體" panose="02020500000000000000" pitchFamily="18" charset="-120"/>
                <a:cs typeface="Times New Roman" panose="02020603050405020304" pitchFamily="18" charset="0"/>
              </a:rPr>
              <a:t>、</a:t>
            </a:r>
            <a:r>
              <a:rPr lang="zh-TW" altLang="en-US" sz="2400" dirty="0">
                <a:solidFill>
                  <a:srgbClr val="0070C0"/>
                </a:solidFill>
                <a:latin typeface="Times New Roman" panose="02020603050405020304" pitchFamily="18" charset="0"/>
                <a:ea typeface="新細明體" panose="02020500000000000000" pitchFamily="18" charset="-120"/>
                <a:cs typeface="Times New Roman" panose="02020603050405020304" pitchFamily="18" charset="0"/>
              </a:rPr>
              <a:t>藍</a:t>
            </a:r>
            <a:r>
              <a:rPr lang="zh-TW" altLang="en-US" sz="2400" dirty="0">
                <a:latin typeface="Times New Roman" panose="02020603050405020304" pitchFamily="18" charset="0"/>
                <a:ea typeface="新細明體" panose="02020500000000000000" pitchFamily="18" charset="-120"/>
                <a:cs typeface="Times New Roman" panose="02020603050405020304" pitchFamily="18" charset="0"/>
              </a:rPr>
              <a:t>、</a:t>
            </a:r>
            <a:r>
              <a:rPr lang="zh-TW" altLang="en-US" sz="2400" dirty="0">
                <a:solidFill>
                  <a:srgbClr val="9900FF"/>
                </a:solidFill>
                <a:latin typeface="Times New Roman" panose="02020603050405020304" pitchFamily="18" charset="0"/>
                <a:ea typeface="新細明體" panose="02020500000000000000" pitchFamily="18" charset="-120"/>
                <a:cs typeface="Times New Roman" panose="02020603050405020304" pitchFamily="18" charset="0"/>
              </a:rPr>
              <a:t>紫</a:t>
            </a:r>
            <a:r>
              <a:rPr lang="zh-TW" altLang="en-US" sz="2400" dirty="0">
                <a:latin typeface="Times New Roman" panose="02020603050405020304" pitchFamily="18" charset="0"/>
                <a:ea typeface="新細明體" panose="02020500000000000000" pitchFamily="18" charset="-120"/>
                <a:cs typeface="Times New Roman" panose="02020603050405020304" pitchFamily="18" charset="0"/>
              </a:rPr>
              <a:t>線</a:t>
            </a:r>
            <a:r>
              <a:rPr lang="zh-TW" altLang="zh-TW" sz="2400" dirty="0">
                <a:latin typeface="Times New Roman" panose="02020603050405020304" pitchFamily="18" charset="0"/>
                <a:ea typeface="新細明體" panose="02020500000000000000" pitchFamily="18" charset="-120"/>
                <a:cs typeface="Times New Roman" panose="02020603050405020304" pitchFamily="18" charset="0"/>
              </a:rPr>
              <a:t>番界圖就是國家權力從上而下的「族群空間部署藍圖」，用現代意象做比擬，即相當於中央戰情室使用的地理空間資訊圖。</a:t>
            </a:r>
            <a:endParaRPr lang="en-US" altLang="zh-TW" sz="2400" dirty="0">
              <a:latin typeface="Times New Roman" panose="02020603050405020304" pitchFamily="18" charset="0"/>
              <a:ea typeface="新細明體" panose="02020500000000000000" pitchFamily="18" charset="-120"/>
              <a:cs typeface="Times New Roman" panose="02020603050405020304" pitchFamily="18" charset="0"/>
            </a:endParaRPr>
          </a:p>
          <a:p>
            <a:pPr marL="0" indent="0">
              <a:lnSpc>
                <a:spcPts val="3600"/>
              </a:lnSpc>
              <a:spcBef>
                <a:spcPts val="600"/>
              </a:spcBef>
              <a:spcAft>
                <a:spcPts val="600"/>
              </a:spcAft>
              <a:buNone/>
            </a:pPr>
            <a:r>
              <a:rPr lang="zh-TW" altLang="zh-TW" sz="2400" dirty="0">
                <a:latin typeface="Times New Roman" panose="02020603050405020304" pitchFamily="18" charset="0"/>
                <a:ea typeface="新細明體" panose="02020500000000000000" pitchFamily="18" charset="-120"/>
                <a:cs typeface="Times New Roman" panose="02020603050405020304" pitchFamily="18" charset="0"/>
              </a:rPr>
              <a:t>番界圖與現代地圖</a:t>
            </a:r>
            <a:r>
              <a:rPr lang="zh-TW" altLang="en-US" sz="2400" dirty="0">
                <a:latin typeface="Times New Roman" panose="02020603050405020304" pitchFamily="18" charset="0"/>
                <a:ea typeface="新細明體" panose="02020500000000000000" pitchFamily="18" charset="-120"/>
                <a:cs typeface="Times New Roman" panose="02020603050405020304" pitchFamily="18" charset="0"/>
              </a:rPr>
              <a:t>比</a:t>
            </a:r>
            <a:r>
              <a:rPr lang="zh-TW" altLang="zh-TW" sz="2400" dirty="0">
                <a:latin typeface="Times New Roman" panose="02020603050405020304" pitchFamily="18" charset="0"/>
                <a:ea typeface="新細明體" panose="02020500000000000000" pitchFamily="18" charset="-120"/>
                <a:cs typeface="Times New Roman" panose="02020603050405020304" pitchFamily="18" charset="0"/>
              </a:rPr>
              <a:t>較，雖</a:t>
            </a:r>
            <a:r>
              <a:rPr lang="zh-TW" altLang="en-US" sz="2400" dirty="0">
                <a:latin typeface="Times New Roman" panose="02020603050405020304" pitchFamily="18" charset="0"/>
                <a:ea typeface="新細明體" panose="02020500000000000000" pitchFamily="18" charset="-120"/>
                <a:cs typeface="Times New Roman" panose="02020603050405020304" pitchFamily="18" charset="0"/>
              </a:rPr>
              <a:t>然</a:t>
            </a:r>
            <a:r>
              <a:rPr lang="zh-TW" altLang="zh-TW" sz="2400" dirty="0">
                <a:latin typeface="Times New Roman" panose="02020603050405020304" pitchFamily="18" charset="0"/>
                <a:ea typeface="新細明體" panose="02020500000000000000" pitchFamily="18" charset="-120"/>
                <a:cs typeface="Times New Roman" panose="02020603050405020304" pitchFamily="18" charset="0"/>
              </a:rPr>
              <a:t>相當不精確，但已足以提供一個因番界的漸次推移而形成多層族群地帶的治理圖像。</a:t>
            </a:r>
            <a:endParaRPr lang="en-US" altLang="zh-TW" sz="2400" dirty="0">
              <a:latin typeface="Times New Roman" panose="02020603050405020304" pitchFamily="18" charset="0"/>
              <a:ea typeface="新細明體" panose="02020500000000000000" pitchFamily="18" charset="-120"/>
              <a:cs typeface="Times New Roman" panose="02020603050405020304" pitchFamily="18" charset="0"/>
            </a:endParaRPr>
          </a:p>
          <a:p>
            <a:pPr marL="0" indent="0">
              <a:lnSpc>
                <a:spcPts val="3600"/>
              </a:lnSpc>
              <a:spcBef>
                <a:spcPts val="600"/>
              </a:spcBef>
              <a:spcAft>
                <a:spcPts val="600"/>
              </a:spcAft>
              <a:buNone/>
            </a:pPr>
            <a:r>
              <a:rPr lang="zh-TW" altLang="zh-TW" sz="2400"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紅</a:t>
            </a:r>
            <a:r>
              <a:rPr lang="zh-TW" altLang="zh-TW" sz="2400" dirty="0">
                <a:solidFill>
                  <a:srgbClr val="0070C0"/>
                </a:solidFill>
                <a:latin typeface="Times New Roman" panose="02020603050405020304" pitchFamily="18" charset="0"/>
                <a:ea typeface="新細明體" panose="02020500000000000000" pitchFamily="18" charset="-120"/>
                <a:cs typeface="Times New Roman" panose="02020603050405020304" pitchFamily="18" charset="0"/>
              </a:rPr>
              <a:t>藍</a:t>
            </a:r>
            <a:r>
              <a:rPr lang="zh-TW" altLang="zh-TW" sz="2400" dirty="0">
                <a:latin typeface="Times New Roman" panose="02020603050405020304" pitchFamily="18" charset="0"/>
                <a:ea typeface="新細明體" panose="02020500000000000000" pitchFamily="18" charset="-120"/>
                <a:cs typeface="Times New Roman" panose="02020603050405020304" pitchFamily="18" charset="0"/>
              </a:rPr>
              <a:t>線、</a:t>
            </a:r>
            <a:r>
              <a:rPr lang="zh-TW" altLang="zh-TW" sz="2400" dirty="0">
                <a:solidFill>
                  <a:srgbClr val="9900FF"/>
                </a:solidFill>
                <a:latin typeface="Times New Roman" panose="02020603050405020304" pitchFamily="18" charset="0"/>
                <a:ea typeface="新細明體" panose="02020500000000000000" pitchFamily="18" charset="-120"/>
                <a:cs typeface="Times New Roman" panose="02020603050405020304" pitchFamily="18" charset="0"/>
              </a:rPr>
              <a:t>紫</a:t>
            </a:r>
            <a:r>
              <a:rPr lang="zh-TW" altLang="zh-TW" sz="2400" dirty="0">
                <a:latin typeface="Times New Roman" panose="02020603050405020304" pitchFamily="18" charset="0"/>
                <a:ea typeface="新細明體" panose="02020500000000000000" pitchFamily="18" charset="-120"/>
                <a:cs typeface="Times New Roman" panose="02020603050405020304" pitchFamily="18" charset="0"/>
              </a:rPr>
              <a:t>線</a:t>
            </a:r>
            <a:r>
              <a:rPr lang="zh-TW" altLang="en-US" sz="2400" dirty="0">
                <a:latin typeface="Times New Roman" panose="02020603050405020304" pitchFamily="18" charset="0"/>
                <a:ea typeface="新細明體" panose="02020500000000000000" pitchFamily="18" charset="-120"/>
                <a:cs typeface="Times New Roman" panose="02020603050405020304" pitchFamily="18" charset="0"/>
              </a:rPr>
              <a:t>絕非</a:t>
            </a:r>
            <a:r>
              <a:rPr lang="zh-TW" altLang="zh-TW" sz="2400" dirty="0">
                <a:latin typeface="Times New Roman" panose="02020603050405020304" pitchFamily="18" charset="0"/>
                <a:ea typeface="新細明體" panose="02020500000000000000" pitchFamily="18" charset="-120"/>
                <a:cs typeface="Times New Roman" panose="02020603050405020304" pitchFamily="18" charset="0"/>
              </a:rPr>
              <a:t>貌似山水畫的番界圖裡無關痛癢的虛構假象，而是指涉耗費巨大人力、物力完成的人口和土地調查，以及邊界設置和社會改造的軟硬體工程，既關係到人民生命、財產的重大利益，也關係到國家權力治理的成敗。</a:t>
            </a:r>
            <a:endParaRPr lang="en-US" altLang="zh-TW" sz="2400" dirty="0">
              <a:latin typeface="Times New Roman" panose="02020603050405020304" pitchFamily="18" charset="0"/>
              <a:ea typeface="新細明體" panose="02020500000000000000" pitchFamily="18" charset="-120"/>
              <a:cs typeface="Times New Roman" panose="02020603050405020304" pitchFamily="18" charset="0"/>
            </a:endParaRPr>
          </a:p>
          <a:p>
            <a:pPr marL="0" indent="0">
              <a:lnSpc>
                <a:spcPts val="3600"/>
              </a:lnSpc>
              <a:spcBef>
                <a:spcPts val="600"/>
              </a:spcBef>
              <a:spcAft>
                <a:spcPts val="600"/>
              </a:spcAft>
              <a:buNone/>
            </a:pPr>
            <a:r>
              <a:rPr lang="zh-TW" altLang="zh-TW" sz="2400" dirty="0">
                <a:latin typeface="Times New Roman" panose="02020603050405020304" pitchFamily="18" charset="0"/>
                <a:ea typeface="新細明體" panose="02020500000000000000" pitchFamily="18" charset="-120"/>
                <a:cs typeface="Times New Roman" panose="02020603050405020304" pitchFamily="18" charset="0"/>
              </a:rPr>
              <a:t>邊界雖然難以釐定甚且一再改易，但因之而生的三層式</a:t>
            </a:r>
            <a:r>
              <a:rPr lang="zh-TW" altLang="en-US" sz="2400" dirty="0">
                <a:latin typeface="Times New Roman" panose="02020603050405020304" pitchFamily="18" charset="0"/>
                <a:ea typeface="新細明體" panose="02020500000000000000" pitchFamily="18" charset="-120"/>
                <a:cs typeface="Times New Roman" panose="02020603050405020304" pitchFamily="18" charset="0"/>
              </a:rPr>
              <a:t>族群空間分布</a:t>
            </a:r>
            <a:r>
              <a:rPr lang="zh-TW" altLang="zh-TW" sz="2400" dirty="0">
                <a:latin typeface="Times New Roman" panose="02020603050405020304" pitchFamily="18" charset="0"/>
                <a:ea typeface="新細明體" panose="02020500000000000000" pitchFamily="18" charset="-120"/>
                <a:cs typeface="Times New Roman" panose="02020603050405020304" pitchFamily="18" charset="0"/>
              </a:rPr>
              <a:t>絕非虛有其表。這套在朝廷秘而不宣、在過去學界視而不見的三層式族群空間部署，因其既廣且深的社會、經濟效果，足堪稱為乾隆時期臺灣治理的「</a:t>
            </a:r>
            <a:r>
              <a:rPr lang="zh-TW" altLang="zh-TW" sz="2400"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常態體制</a:t>
            </a:r>
            <a:r>
              <a:rPr lang="zh-TW" altLang="zh-TW" sz="2400" dirty="0">
                <a:latin typeface="Times New Roman" panose="02020603050405020304" pitchFamily="18" charset="0"/>
                <a:ea typeface="新細明體" panose="02020500000000000000" pitchFamily="18" charset="-120"/>
                <a:cs typeface="Times New Roman" panose="02020603050405020304" pitchFamily="18" charset="0"/>
              </a:rPr>
              <a:t>」。</a:t>
            </a:r>
            <a:endParaRPr lang="en-US" altLang="zh-TW" sz="2400" dirty="0"/>
          </a:p>
        </p:txBody>
      </p:sp>
    </p:spTree>
    <p:extLst>
      <p:ext uri="{BB962C8B-B14F-4D97-AF65-F5344CB8AC3E}">
        <p14:creationId xmlns:p14="http://schemas.microsoft.com/office/powerpoint/2010/main" val="10553634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092283" y="2060848"/>
            <a:ext cx="492443" cy="2736304"/>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康熙六十一年</a:t>
            </a:r>
            <a:r>
              <a:rPr kumimoji="1" lang="en-US" altLang="zh-TW" sz="1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53</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處界碑</a:t>
            </a:r>
          </a:p>
        </p:txBody>
      </p:sp>
    </p:spTree>
    <p:extLst>
      <p:ext uri="{BB962C8B-B14F-4D97-AF65-F5344CB8AC3E}">
        <p14:creationId xmlns:p14="http://schemas.microsoft.com/office/powerpoint/2010/main" val="41300836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078001" y="2348880"/>
            <a:ext cx="492443" cy="2160240"/>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乾隆十五年</a:t>
            </a:r>
            <a:r>
              <a:rPr kumimoji="1" lang="zh-TW"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紅線</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界</a:t>
            </a:r>
          </a:p>
        </p:txBody>
      </p:sp>
    </p:spTree>
    <p:extLst>
      <p:ext uri="{BB962C8B-B14F-4D97-AF65-F5344CB8AC3E}">
        <p14:creationId xmlns:p14="http://schemas.microsoft.com/office/powerpoint/2010/main" val="32125496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078001" y="2204864"/>
            <a:ext cx="492443" cy="244827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乾隆二十五年</a:t>
            </a:r>
            <a:r>
              <a:rPr kumimoji="1" lang="zh-TW" altLang="en-US" sz="2000" b="0" i="0" u="none" strike="noStrike" kern="1200" cap="none" spc="0" normalizeH="0" baseline="0" noProof="0" dirty="0">
                <a:ln>
                  <a:noFill/>
                </a:ln>
                <a:solidFill>
                  <a:srgbClr val="0070C0"/>
                </a:solidFill>
                <a:effectLst/>
                <a:uLnTx/>
                <a:uFillTx/>
                <a:latin typeface="Arial" charset="0"/>
                <a:ea typeface="新細明體" pitchFamily="18" charset="-120"/>
                <a:cs typeface="+mn-cs"/>
              </a:rPr>
              <a:t>藍線</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界</a:t>
            </a:r>
          </a:p>
        </p:txBody>
      </p:sp>
    </p:spTree>
    <p:extLst>
      <p:ext uri="{BB962C8B-B14F-4D97-AF65-F5344CB8AC3E}">
        <p14:creationId xmlns:p14="http://schemas.microsoft.com/office/powerpoint/2010/main" val="24521787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078001" y="2060848"/>
            <a:ext cx="492443" cy="2736304"/>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乾隆二十六年挑溝築牛</a:t>
            </a:r>
          </a:p>
        </p:txBody>
      </p:sp>
    </p:spTree>
    <p:extLst>
      <p:ext uri="{BB962C8B-B14F-4D97-AF65-F5344CB8AC3E}">
        <p14:creationId xmlns:p14="http://schemas.microsoft.com/office/powerpoint/2010/main" val="21173213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4" name="文字方塊 3"/>
          <p:cNvSpPr txBox="1"/>
          <p:nvPr/>
        </p:nvSpPr>
        <p:spPr>
          <a:xfrm>
            <a:off x="7063858" y="2204864"/>
            <a:ext cx="492443" cy="244827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乾隆四十九年</a:t>
            </a:r>
            <a:r>
              <a:rPr kumimoji="1" lang="zh-TW" altLang="en-US" sz="2000" b="0" i="0" u="none" strike="noStrike" kern="1200" cap="none" spc="0" normalizeH="0" baseline="0" noProof="0" dirty="0">
                <a:ln>
                  <a:noFill/>
                </a:ln>
                <a:solidFill>
                  <a:srgbClr val="9900FF"/>
                </a:solidFill>
                <a:effectLst/>
                <a:uLnTx/>
                <a:uFillTx/>
                <a:latin typeface="Arial" charset="0"/>
                <a:ea typeface="新細明體" pitchFamily="18" charset="-120"/>
                <a:cs typeface="+mn-cs"/>
              </a:rPr>
              <a:t>紫線</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界</a:t>
            </a:r>
          </a:p>
        </p:txBody>
      </p:sp>
    </p:spTree>
    <p:extLst>
      <p:ext uri="{BB962C8B-B14F-4D97-AF65-F5344CB8AC3E}">
        <p14:creationId xmlns:p14="http://schemas.microsoft.com/office/powerpoint/2010/main" val="3805947650"/>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084498" y="2492896"/>
            <a:ext cx="492443" cy="1872208"/>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熟番各社原居地</a:t>
            </a:r>
          </a:p>
        </p:txBody>
      </p:sp>
    </p:spTree>
    <p:extLst>
      <p:ext uri="{BB962C8B-B14F-4D97-AF65-F5344CB8AC3E}">
        <p14:creationId xmlns:p14="http://schemas.microsoft.com/office/powerpoint/2010/main" val="2198821797"/>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096221" y="670384"/>
            <a:ext cx="492443" cy="551723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乾隆五十五年配置屯番養贍埔地（平埔族保留區）</a:t>
            </a:r>
          </a:p>
        </p:txBody>
      </p:sp>
    </p:spTree>
    <p:extLst>
      <p:ext uri="{BB962C8B-B14F-4D97-AF65-F5344CB8AC3E}">
        <p14:creationId xmlns:p14="http://schemas.microsoft.com/office/powerpoint/2010/main" val="1141715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9219"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010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836712"/>
            <a:ext cx="8496944" cy="5184576"/>
          </a:xfrm>
        </p:spPr>
        <p:txBody>
          <a:bodyPr/>
          <a:lstStyle/>
          <a:p>
            <a:pPr marL="0" indent="0">
              <a:lnSpc>
                <a:spcPts val="3600"/>
              </a:lnSpc>
              <a:spcBef>
                <a:spcPts val="600"/>
              </a:spcBef>
              <a:spcAft>
                <a:spcPts val="600"/>
              </a:spcAft>
              <a:buNone/>
            </a:pPr>
            <a:r>
              <a:rPr lang="zh-TW" altLang="en-US" sz="3600" dirty="0">
                <a:solidFill>
                  <a:srgbClr val="FF0000"/>
                </a:solidFill>
              </a:rPr>
              <a:t>清代臺灣人群分類</a:t>
            </a:r>
            <a:r>
              <a:rPr lang="zh-TW" altLang="en-US" sz="3600" dirty="0"/>
              <a:t>的先驅研究（施添福）</a:t>
            </a:r>
          </a:p>
          <a:p>
            <a:pPr marL="0" indent="0">
              <a:lnSpc>
                <a:spcPts val="3600"/>
              </a:lnSpc>
              <a:spcBef>
                <a:spcPts val="1200"/>
              </a:spcBef>
              <a:spcAft>
                <a:spcPts val="600"/>
              </a:spcAft>
              <a:buNone/>
            </a:pPr>
            <a:r>
              <a:rPr lang="zh-TW" altLang="en-US" dirty="0">
                <a:solidFill>
                  <a:srgbClr val="FF0000"/>
                </a:solidFill>
                <a:latin typeface="Times New Roman" panose="02020603050405020304" pitchFamily="18" charset="0"/>
                <a:cs typeface="Times New Roman" panose="02020603050405020304" pitchFamily="18" charset="0"/>
              </a:rPr>
              <a:t>族群（生番／熟番／漢人）的空間分布與關係</a:t>
            </a:r>
          </a:p>
          <a:p>
            <a:pPr marL="0" indent="0">
              <a:lnSpc>
                <a:spcPts val="3600"/>
              </a:lnSpc>
              <a:spcBef>
                <a:spcPts val="600"/>
              </a:spcBef>
              <a:spcAft>
                <a:spcPts val="600"/>
              </a:spcAft>
              <a:buNone/>
            </a:pPr>
            <a:r>
              <a:rPr lang="en-US" altLang="zh-TW" sz="2800" dirty="0">
                <a:latin typeface="Times New Roman" panose="02020603050405020304" pitchFamily="18" charset="0"/>
                <a:cs typeface="Times New Roman" panose="02020603050405020304" pitchFamily="18" charset="0"/>
              </a:rPr>
              <a:t>1990</a:t>
            </a: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a:t>
            </a:r>
            <a:r>
              <a:rPr lang="zh-TW" altLang="en-US" sz="2800" dirty="0">
                <a:latin typeface="Times New Roman" panose="02020603050405020304" pitchFamily="18" charset="0"/>
                <a:cs typeface="Times New Roman" panose="02020603050405020304" pitchFamily="18" charset="0"/>
              </a:rPr>
              <a:t>清代臺灣竹塹地區的土牛溝和區域發展：一個歷史地理學的研究</a:t>
            </a:r>
            <a:r>
              <a:rPr lang="en-US" altLang="zh-TW" sz="2800" dirty="0">
                <a:latin typeface="Times New Roman" panose="02020603050405020304" pitchFamily="18" charset="0"/>
                <a:cs typeface="Times New Roman" panose="02020603050405020304" pitchFamily="18" charset="0"/>
              </a:rPr>
              <a:t>〉</a:t>
            </a:r>
            <a:r>
              <a:rPr lang="zh-TW" altLang="en-US" sz="2800" dirty="0">
                <a:latin typeface="Times New Roman" panose="02020603050405020304" pitchFamily="18" charset="0"/>
                <a:cs typeface="Times New Roman" panose="02020603050405020304" pitchFamily="18" charset="0"/>
              </a:rPr>
              <a:t>，</a:t>
            </a:r>
            <a:r>
              <a:rPr lang="en-US" altLang="zh-TW" sz="2800" dirty="0">
                <a:latin typeface="Times New Roman" panose="02020603050405020304" pitchFamily="18" charset="0"/>
                <a:cs typeface="Times New Roman" panose="02020603050405020304" pitchFamily="18" charset="0"/>
              </a:rPr>
              <a:t>《</a:t>
            </a:r>
            <a:r>
              <a:rPr lang="zh-TW" altLang="en-US" sz="2800" dirty="0">
                <a:latin typeface="Times New Roman" panose="02020603050405020304" pitchFamily="18" charset="0"/>
                <a:cs typeface="Times New Roman" panose="02020603050405020304" pitchFamily="18" charset="0"/>
              </a:rPr>
              <a:t>臺灣風物</a:t>
            </a:r>
            <a:r>
              <a:rPr lang="en-US" altLang="zh-TW" sz="2800" dirty="0">
                <a:latin typeface="Times New Roman" panose="02020603050405020304" pitchFamily="18" charset="0"/>
                <a:cs typeface="Times New Roman" panose="02020603050405020304" pitchFamily="18" charset="0"/>
              </a:rPr>
              <a:t>》40(4)</a:t>
            </a:r>
            <a:r>
              <a:rPr lang="zh-TW" altLang="en-US" sz="2800" dirty="0">
                <a:latin typeface="Times New Roman" panose="02020603050405020304" pitchFamily="18" charset="0"/>
                <a:cs typeface="Times New Roman" panose="02020603050405020304" pitchFamily="18" charset="0"/>
              </a:rPr>
              <a:t>：</a:t>
            </a:r>
            <a:r>
              <a:rPr lang="en-US" altLang="zh-TW" sz="2800" dirty="0">
                <a:latin typeface="Times New Roman" panose="02020603050405020304" pitchFamily="18" charset="0"/>
                <a:cs typeface="Times New Roman" panose="02020603050405020304" pitchFamily="18" charset="0"/>
              </a:rPr>
              <a:t>1-68</a:t>
            </a:r>
            <a:r>
              <a:rPr lang="zh-TW" altLang="en-US" sz="2800" dirty="0">
                <a:latin typeface="Times New Roman" panose="02020603050405020304" pitchFamily="18" charset="0"/>
                <a:cs typeface="Times New Roman" panose="02020603050405020304" pitchFamily="18" charset="0"/>
              </a:rPr>
              <a:t>。</a:t>
            </a:r>
            <a:endParaRPr lang="en-US" altLang="zh-TW" sz="2800" dirty="0">
              <a:latin typeface="Times New Roman" panose="02020603050405020304" pitchFamily="18" charset="0"/>
              <a:cs typeface="Times New Roman" panose="02020603050405020304" pitchFamily="18" charset="0"/>
            </a:endParaRPr>
          </a:p>
          <a:p>
            <a:pPr marL="0" indent="0">
              <a:lnSpc>
                <a:spcPts val="3600"/>
              </a:lnSpc>
              <a:spcBef>
                <a:spcPts val="1200"/>
              </a:spcBef>
              <a:spcAft>
                <a:spcPts val="600"/>
              </a:spcAft>
              <a:buNone/>
            </a:pPr>
            <a:r>
              <a:rPr lang="zh-TW" altLang="en-US" dirty="0">
                <a:solidFill>
                  <a:srgbClr val="FF0000"/>
                </a:solidFill>
                <a:latin typeface="Times New Roman" panose="02020603050405020304" pitchFamily="18" charset="0"/>
                <a:cs typeface="Times New Roman" panose="02020603050405020304" pitchFamily="18" charset="0"/>
              </a:rPr>
              <a:t>漢人社群（閩／客）的空間分布與關係</a:t>
            </a:r>
            <a:endParaRPr lang="en-US" altLang="zh-TW" dirty="0">
              <a:solidFill>
                <a:srgbClr val="FF0000"/>
              </a:solidFill>
              <a:latin typeface="Times New Roman" panose="02020603050405020304" pitchFamily="18" charset="0"/>
              <a:cs typeface="Times New Roman" panose="02020603050405020304" pitchFamily="18" charset="0"/>
            </a:endParaRPr>
          </a:p>
          <a:p>
            <a:pPr marL="0" indent="0">
              <a:lnSpc>
                <a:spcPts val="3600"/>
              </a:lnSpc>
              <a:spcBef>
                <a:spcPts val="600"/>
              </a:spcBef>
              <a:spcAft>
                <a:spcPts val="600"/>
              </a:spcAft>
              <a:buNone/>
            </a:pPr>
            <a:r>
              <a:rPr lang="en-US" altLang="zh-TW" sz="2800" dirty="0">
                <a:latin typeface="Times New Roman" panose="02020603050405020304" pitchFamily="18" charset="0"/>
                <a:cs typeface="Times New Roman" panose="02020603050405020304" pitchFamily="18" charset="0"/>
              </a:rPr>
              <a:t>2001(1998)</a:t>
            </a: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a:t>
            </a:r>
            <a:r>
              <a:rPr lang="zh-TW" altLang="en-US" sz="2800" dirty="0">
                <a:latin typeface="Times New Roman" panose="02020603050405020304" pitchFamily="18" charset="0"/>
                <a:cs typeface="Times New Roman" panose="02020603050405020304" pitchFamily="18" charset="0"/>
              </a:rPr>
              <a:t>國家與地域社會：以清代臺灣屏東平原為例</a:t>
            </a:r>
            <a:r>
              <a:rPr lang="en-US" altLang="zh-TW" sz="2800" dirty="0">
                <a:latin typeface="Times New Roman" panose="02020603050405020304" pitchFamily="18" charset="0"/>
                <a:cs typeface="Times New Roman" panose="02020603050405020304" pitchFamily="18" charset="0"/>
              </a:rPr>
              <a:t>〉</a:t>
            </a:r>
            <a:r>
              <a:rPr lang="zh-TW" altLang="en-US" sz="2800" dirty="0">
                <a:latin typeface="Times New Roman" panose="02020603050405020304" pitchFamily="18" charset="0"/>
                <a:cs typeface="Times New Roman" panose="02020603050405020304" pitchFamily="18" charset="0"/>
              </a:rPr>
              <a:t>，收入</a:t>
            </a:r>
            <a:r>
              <a:rPr lang="en-US" altLang="zh-TW" sz="2800" dirty="0">
                <a:latin typeface="Times New Roman" panose="02020603050405020304" pitchFamily="18" charset="0"/>
                <a:cs typeface="Times New Roman" panose="02020603050405020304" pitchFamily="18" charset="0"/>
              </a:rPr>
              <a:t>《</a:t>
            </a:r>
            <a:r>
              <a:rPr lang="zh-TW" altLang="en-US" sz="2800" dirty="0">
                <a:latin typeface="Times New Roman" panose="02020603050405020304" pitchFamily="18" charset="0"/>
                <a:cs typeface="Times New Roman" panose="02020603050405020304" pitchFamily="18" charset="0"/>
              </a:rPr>
              <a:t>平埔族群與臺灣歷史文化論文集</a:t>
            </a:r>
            <a:r>
              <a:rPr lang="en-US" altLang="zh-TW" sz="2800" dirty="0">
                <a:latin typeface="Times New Roman" panose="02020603050405020304" pitchFamily="18" charset="0"/>
                <a:cs typeface="Times New Roman" panose="02020603050405020304" pitchFamily="18" charset="0"/>
              </a:rPr>
              <a:t>》</a:t>
            </a:r>
            <a:r>
              <a:rPr lang="zh-TW" altLang="en-US" sz="2800" dirty="0">
                <a:latin typeface="Times New Roman" panose="02020603050405020304" pitchFamily="18" charset="0"/>
                <a:cs typeface="Times New Roman" panose="02020603050405020304" pitchFamily="18" charset="0"/>
              </a:rPr>
              <a:t>，詹素娟、潘英海主編，頁</a:t>
            </a:r>
            <a:r>
              <a:rPr lang="en-US" altLang="zh-TW" sz="2800" dirty="0">
                <a:latin typeface="Times New Roman" panose="02020603050405020304" pitchFamily="18" charset="0"/>
                <a:cs typeface="Times New Roman" panose="02020603050405020304" pitchFamily="18" charset="0"/>
              </a:rPr>
              <a:t>33-112</a:t>
            </a:r>
            <a:r>
              <a:rPr lang="zh-TW" altLang="en-US" sz="2800" dirty="0">
                <a:latin typeface="Times New Roman" panose="02020603050405020304" pitchFamily="18" charset="0"/>
                <a:cs typeface="Times New Roman" panose="02020603050405020304" pitchFamily="18" charset="0"/>
              </a:rPr>
              <a:t>。</a:t>
            </a:r>
            <a:endParaRPr lang="en-US" altLang="zh-TW"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871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0243"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62652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1267"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35460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2291"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66899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3315"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62858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4339"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44761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5363"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4624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6387"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44131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7411"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8358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8435"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13085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9459"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5506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55576" y="980728"/>
            <a:ext cx="8136904" cy="5832648"/>
          </a:xfrm>
        </p:spPr>
        <p:txBody>
          <a:bodyPr/>
          <a:lstStyle/>
          <a:p>
            <a:pPr marL="0" indent="0" algn="ctr">
              <a:lnSpc>
                <a:spcPts val="4000"/>
              </a:lnSpc>
              <a:spcBef>
                <a:spcPts val="1200"/>
              </a:spcBef>
              <a:spcAft>
                <a:spcPts val="600"/>
              </a:spcAft>
              <a:buNone/>
            </a:pPr>
            <a:r>
              <a:rPr lang="zh-TW" altLang="en-US" sz="3600" dirty="0"/>
              <a:t>清代臺灣漢人社會的兩次重大社群分歧</a:t>
            </a:r>
            <a:endParaRPr lang="en-US" altLang="zh-TW" sz="3600" dirty="0"/>
          </a:p>
          <a:p>
            <a:pPr marL="0" indent="0">
              <a:lnSpc>
                <a:spcPts val="4000"/>
              </a:lnSpc>
              <a:spcBef>
                <a:spcPts val="1200"/>
              </a:spcBef>
              <a:spcAft>
                <a:spcPts val="600"/>
              </a:spcAft>
              <a:buNone/>
            </a:pPr>
            <a:r>
              <a:rPr lang="zh-TW" altLang="en-US" sz="3600" dirty="0">
                <a:solidFill>
                  <a:srgbClr val="FF0000"/>
                </a:solidFill>
              </a:rPr>
              <a:t>閩客分類</a:t>
            </a:r>
            <a:endParaRPr lang="en-US" altLang="zh-TW" sz="3600" dirty="0"/>
          </a:p>
          <a:p>
            <a:pPr marL="400050" lvl="1" indent="0">
              <a:lnSpc>
                <a:spcPts val="4000"/>
              </a:lnSpc>
              <a:spcBef>
                <a:spcPts val="600"/>
              </a:spcBef>
              <a:spcAft>
                <a:spcPts val="600"/>
              </a:spcAft>
              <a:buNone/>
            </a:pPr>
            <a:r>
              <a:rPr lang="zh-TW" altLang="en-US" sz="3200" dirty="0"/>
              <a:t>康熙六十年</a:t>
            </a:r>
            <a:r>
              <a:rPr lang="en-US" altLang="zh-TW" sz="3200" dirty="0">
                <a:latin typeface="Times New Roman" panose="02020603050405020304" pitchFamily="18" charset="0"/>
                <a:cs typeface="Times New Roman" panose="02020603050405020304" pitchFamily="18" charset="0"/>
              </a:rPr>
              <a:t>(1721)</a:t>
            </a:r>
            <a:r>
              <a:rPr lang="zh-TW" altLang="en-US" sz="3200" dirty="0"/>
              <a:t>朱一貴事件的「閩粵」分類械鬥</a:t>
            </a:r>
          </a:p>
          <a:p>
            <a:pPr marL="0" indent="0">
              <a:lnSpc>
                <a:spcPts val="4000"/>
              </a:lnSpc>
              <a:spcBef>
                <a:spcPts val="1200"/>
              </a:spcBef>
              <a:spcAft>
                <a:spcPts val="600"/>
              </a:spcAft>
              <a:buNone/>
            </a:pPr>
            <a:r>
              <a:rPr lang="zh-TW" altLang="en-US" sz="3600" dirty="0">
                <a:solidFill>
                  <a:srgbClr val="FF0000"/>
                </a:solidFill>
              </a:rPr>
              <a:t>漳泉分類</a:t>
            </a:r>
            <a:endParaRPr lang="en-US" altLang="zh-TW" sz="3600" dirty="0"/>
          </a:p>
          <a:p>
            <a:pPr marL="400050" lvl="1" indent="0">
              <a:lnSpc>
                <a:spcPts val="4000"/>
              </a:lnSpc>
              <a:spcBef>
                <a:spcPts val="600"/>
              </a:spcBef>
              <a:spcAft>
                <a:spcPts val="600"/>
              </a:spcAft>
              <a:buNone/>
            </a:pPr>
            <a:r>
              <a:rPr lang="zh-TW" altLang="en-US" sz="3200" dirty="0"/>
              <a:t>乾隆四十七年</a:t>
            </a:r>
            <a:r>
              <a:rPr lang="en-US" altLang="zh-TW" sz="3200" dirty="0">
                <a:latin typeface="Times New Roman" panose="02020603050405020304" pitchFamily="18" charset="0"/>
                <a:cs typeface="Times New Roman" panose="02020603050405020304" pitchFamily="18" charset="0"/>
              </a:rPr>
              <a:t>(1782)</a:t>
            </a:r>
            <a:r>
              <a:rPr lang="zh-TW" altLang="en-US" sz="3200" dirty="0"/>
              <a:t>彰化、諸羅縣的漳泉分類械鬥</a:t>
            </a:r>
            <a:endParaRPr lang="en-US" altLang="zh-TW" sz="3200" dirty="0"/>
          </a:p>
        </p:txBody>
      </p:sp>
    </p:spTree>
    <p:extLst>
      <p:ext uri="{BB962C8B-B14F-4D97-AF65-F5344CB8AC3E}">
        <p14:creationId xmlns:p14="http://schemas.microsoft.com/office/powerpoint/2010/main" val="184450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0483"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14035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47056" y="620688"/>
            <a:ext cx="8245424" cy="5688632"/>
          </a:xfrm>
        </p:spPr>
        <p:txBody>
          <a:bodyPr/>
          <a:lstStyle/>
          <a:p>
            <a:pPr marL="0" indent="0" algn="ctr">
              <a:buNone/>
            </a:pPr>
            <a:r>
              <a:rPr lang="zh-TW" altLang="en-US" sz="3600" dirty="0">
                <a:solidFill>
                  <a:srgbClr val="000000"/>
                </a:solidFill>
                <a:cs typeface="+mj-cs"/>
              </a:rPr>
              <a:t>三層制的</a:t>
            </a:r>
            <a:r>
              <a:rPr lang="zh-TW" altLang="en-US" sz="3600" dirty="0">
                <a:solidFill>
                  <a:srgbClr val="FF0000"/>
                </a:solidFill>
                <a:cs typeface="+mj-cs"/>
              </a:rPr>
              <a:t>地方治理實作</a:t>
            </a:r>
            <a:endParaRPr lang="en-US" altLang="zh-TW" dirty="0"/>
          </a:p>
          <a:p>
            <a:pPr marL="0" indent="0">
              <a:lnSpc>
                <a:spcPts val="3600"/>
              </a:lnSpc>
              <a:spcBef>
                <a:spcPts val="2400"/>
              </a:spcBef>
              <a:buNone/>
            </a:pPr>
            <a:r>
              <a:rPr lang="zh-TW" altLang="en-US" dirty="0"/>
              <a:t>上有政策下有對策：</a:t>
            </a:r>
            <a:r>
              <a:rPr lang="zh-TW" altLang="en-US" dirty="0">
                <a:solidFill>
                  <a:srgbClr val="FF0000"/>
                </a:solidFill>
              </a:rPr>
              <a:t>界外私墾</a:t>
            </a:r>
          </a:p>
          <a:p>
            <a:pPr marL="0" indent="0">
              <a:lnSpc>
                <a:spcPts val="3600"/>
              </a:lnSpc>
              <a:spcBef>
                <a:spcPts val="1800"/>
              </a:spcBef>
              <a:buNone/>
            </a:pPr>
            <a:r>
              <a:rPr lang="zh-TW" altLang="en-US" dirty="0"/>
              <a:t>三層制的危機：</a:t>
            </a:r>
            <a:r>
              <a:rPr lang="zh-TW" altLang="en-US" dirty="0">
                <a:solidFill>
                  <a:srgbClr val="FF0000"/>
                </a:solidFill>
              </a:rPr>
              <a:t>沿山界外私墾勢力的崛起</a:t>
            </a:r>
            <a:endParaRPr lang="en-US" altLang="zh-TW" dirty="0"/>
          </a:p>
          <a:p>
            <a:pPr marL="0" indent="0">
              <a:lnSpc>
                <a:spcPts val="3600"/>
              </a:lnSpc>
              <a:spcBef>
                <a:spcPts val="3000"/>
              </a:spcBef>
              <a:buNone/>
            </a:pPr>
            <a:r>
              <a:rPr lang="zh-TW" altLang="en-US" dirty="0"/>
              <a:t>實作案例：</a:t>
            </a:r>
            <a:endParaRPr lang="en-US" altLang="zh-TW" dirty="0"/>
          </a:p>
          <a:p>
            <a:pPr marL="0" indent="0">
              <a:lnSpc>
                <a:spcPts val="3600"/>
              </a:lnSpc>
              <a:spcBef>
                <a:spcPts val="600"/>
              </a:spcBef>
              <a:spcAft>
                <a:spcPts val="600"/>
              </a:spcAft>
              <a:buNone/>
            </a:pPr>
            <a:r>
              <a:rPr lang="zh-TW" altLang="en-US" dirty="0"/>
              <a:t>東勢角地方的界外私墾與沿山勢力的崛起</a:t>
            </a:r>
          </a:p>
        </p:txBody>
      </p:sp>
    </p:spTree>
    <p:extLst>
      <p:ext uri="{BB962C8B-B14F-4D97-AF65-F5344CB8AC3E}">
        <p14:creationId xmlns:p14="http://schemas.microsoft.com/office/powerpoint/2010/main" val="413510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5579328" y="44624"/>
            <a:ext cx="3347864" cy="6768752"/>
          </a:xfrm>
          <a:blipFill>
            <a:blip r:embed="rId4"/>
            <a:tile tx="0" ty="0" sx="100000" sy="100000" flip="none" algn="tl"/>
          </a:blipFill>
        </p:spPr>
        <p:txBody>
          <a:bodyPr vert="eaVert"/>
          <a:lstStyle/>
          <a:p>
            <a:pPr marL="0" indent="0" algn="l">
              <a:lnSpc>
                <a:spcPts val="3200"/>
              </a:lnSpc>
              <a:buNone/>
            </a:pPr>
            <a:r>
              <a:rPr lang="en-US" altLang="zh-TW" sz="2800" dirty="0">
                <a:latin typeface="標楷體" panose="03000509000000000000" pitchFamily="65" charset="-120"/>
                <a:ea typeface="標楷體" panose="03000509000000000000" pitchFamily="65" charset="-120"/>
              </a:rPr>
              <a:t>	</a:t>
            </a:r>
            <a:r>
              <a:rPr lang="zh-TW" altLang="en-US" sz="28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奉憲</a:t>
            </a:r>
            <a:r>
              <a:rPr lang="zh-TW" altLang="zh-TW" sz="28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勘定地界</a:t>
            </a:r>
            <a:r>
              <a:rPr lang="zh-TW" altLang="zh-TW" sz="28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碑</a:t>
            </a:r>
            <a:br>
              <a:rPr lang="en-US" altLang="zh-TW" sz="28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br>
            <a:r>
              <a:rPr lang="zh-TW" altLang="zh-TW"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勘定朴仔籬處，南北計長二百八十五丈五尺，共堆土牛一十九個。每土牛長二丈，底闊一丈，高八尺，頂寬六尺。每溝長一十五丈，闊一丈二尺，深六尺。</a:t>
            </a:r>
            <a:r>
              <a:rPr lang="zh-TW" altLang="zh-TW" sz="24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永禁民人逾越私墾</a:t>
            </a:r>
            <a:r>
              <a:rPr lang="zh-TW" altLang="zh-TW"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br>
              <a:rPr lang="zh-TW" altLang="zh-TW"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br>
            <a:r>
              <a:rPr lang="zh-TW" altLang="zh-TW"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乾隆二十六年正月</a:t>
            </a:r>
            <a:r>
              <a:rPr lang="zh-TW" altLang="en-US"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r>
              <a:rPr lang="zh-TW" altLang="zh-TW"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日</a:t>
            </a:r>
            <a:r>
              <a:rPr lang="zh-TW" altLang="en-US"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r>
              <a:rPr lang="zh-TW" altLang="zh-TW"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彰化縣知縣張</a:t>
            </a:r>
            <a:r>
              <a:rPr lang="zh-TW" altLang="en-US" sz="24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r>
              <a:rPr lang="zh-TW" altLang="zh-TW" sz="24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立</a:t>
            </a:r>
            <a:br>
              <a:rPr lang="zh-TW" altLang="zh-TW" sz="2400" dirty="0">
                <a:latin typeface="標楷體" panose="03000509000000000000" pitchFamily="65" charset="-120"/>
                <a:ea typeface="標楷體" panose="03000509000000000000" pitchFamily="65" charset="-120"/>
              </a:rPr>
            </a:br>
            <a:endParaRPr lang="zh-TW" altLang="en-US" sz="2400" dirty="0"/>
          </a:p>
        </p:txBody>
      </p:sp>
      <p:sp>
        <p:nvSpPr>
          <p:cNvPr id="3" name="直排文字版面配置區 2"/>
          <p:cNvSpPr>
            <a:spLocks noGrp="1"/>
          </p:cNvSpPr>
          <p:nvPr>
            <p:ph type="body" orient="vert" idx="1"/>
          </p:nvPr>
        </p:nvSpPr>
        <p:spPr>
          <a:xfrm>
            <a:off x="539552" y="2096852"/>
            <a:ext cx="4968552" cy="2664296"/>
          </a:xfrm>
        </p:spPr>
        <p:txBody>
          <a:bodyPr vert="horz"/>
          <a:lstStyle/>
          <a:p>
            <a:pPr marL="0" indent="0">
              <a:lnSpc>
                <a:spcPts val="3200"/>
              </a:lnSpc>
              <a:buNone/>
            </a:pP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長二百八十五丈五尺（</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913.6</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公尺），共堆土牛一十九個。每土牛長二丈（</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6.4</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公尺），底闊一丈（</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3.2</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公尺），高八尺（</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2.56</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公尺），頂寬六尺（</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1.92</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公尺）。每溝長一十五丈（</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48</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公尺），闊一丈二尺（</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3.84</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公尺），深六尺（</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1.92</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公尺）。</a:t>
            </a:r>
          </a:p>
        </p:txBody>
      </p:sp>
    </p:spTree>
    <p:extLst>
      <p:ext uri="{BB962C8B-B14F-4D97-AF65-F5344CB8AC3E}">
        <p14:creationId xmlns:p14="http://schemas.microsoft.com/office/powerpoint/2010/main" val="90985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3267"/>
            <a:ext cx="9144000" cy="6056053"/>
          </a:xfrm>
          <a:prstGeom prst="rect">
            <a:avLst/>
          </a:prstGeom>
        </p:spPr>
      </p:pic>
      <p:sp>
        <p:nvSpPr>
          <p:cNvPr id="3" name="文字方塊 2"/>
          <p:cNvSpPr txBox="1"/>
          <p:nvPr/>
        </p:nvSpPr>
        <p:spPr>
          <a:xfrm>
            <a:off x="2556064" y="6309320"/>
            <a:ext cx="4031873"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樸仔籬土牛溝（岸裡大社古地圖）</a:t>
            </a:r>
          </a:p>
        </p:txBody>
      </p:sp>
      <p:sp>
        <p:nvSpPr>
          <p:cNvPr id="4" name="橢圓 3"/>
          <p:cNvSpPr/>
          <p:nvPr/>
        </p:nvSpPr>
        <p:spPr>
          <a:xfrm>
            <a:off x="6444208" y="3645024"/>
            <a:ext cx="72008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5" name="矩形 4">
            <a:extLst>
              <a:ext uri="{FF2B5EF4-FFF2-40B4-BE49-F238E27FC236}">
                <a16:creationId xmlns:a16="http://schemas.microsoft.com/office/drawing/2014/main" id="{864BB9D3-EAA0-4CF4-80AF-5ABF84EF26DC}"/>
              </a:ext>
            </a:extLst>
          </p:cNvPr>
          <p:cNvSpPr/>
          <p:nvPr/>
        </p:nvSpPr>
        <p:spPr>
          <a:xfrm rot="176373">
            <a:off x="7236296" y="2060848"/>
            <a:ext cx="216024" cy="34563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6" name="矩形 5">
            <a:extLst>
              <a:ext uri="{FF2B5EF4-FFF2-40B4-BE49-F238E27FC236}">
                <a16:creationId xmlns:a16="http://schemas.microsoft.com/office/drawing/2014/main" id="{538808B1-1A2D-40BA-922D-B76212035ABA}"/>
              </a:ext>
            </a:extLst>
          </p:cNvPr>
          <p:cNvSpPr/>
          <p:nvPr/>
        </p:nvSpPr>
        <p:spPr>
          <a:xfrm rot="184766">
            <a:off x="7495183" y="2067519"/>
            <a:ext cx="464372" cy="34563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24672517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1026"/>
            <a:ext cx="9144000" cy="6235948"/>
          </a:xfrm>
          <a:prstGeom prst="rect">
            <a:avLst/>
          </a:prstGeom>
        </p:spPr>
      </p:pic>
      <p:sp>
        <p:nvSpPr>
          <p:cNvPr id="4" name="文字方塊 3"/>
          <p:cNvSpPr txBox="1"/>
          <p:nvPr/>
        </p:nvSpPr>
        <p:spPr>
          <a:xfrm>
            <a:off x="2418532" y="6515969"/>
            <a:ext cx="4306936"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劉燿坤老師手繪樸仔籬土牛及界溝位置圖</a:t>
            </a:r>
          </a:p>
        </p:txBody>
      </p:sp>
    </p:spTree>
    <p:extLst>
      <p:ext uri="{BB962C8B-B14F-4D97-AF65-F5344CB8AC3E}">
        <p14:creationId xmlns:p14="http://schemas.microsoft.com/office/powerpoint/2010/main" val="915117274"/>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83C09752-619B-4BDA-A002-B708FC8D55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983689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343312DE-169C-477F-B9A3-5D8ECD7BC3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83520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827BE3C6-2909-42CA-B589-09073C6068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矩形 7"/>
          <p:cNvSpPr/>
          <p:nvPr/>
        </p:nvSpPr>
        <p:spPr>
          <a:xfrm>
            <a:off x="2718000" y="4077072"/>
            <a:ext cx="216024"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9" name="橢圓 8"/>
          <p:cNvSpPr/>
          <p:nvPr/>
        </p:nvSpPr>
        <p:spPr>
          <a:xfrm rot="19228259">
            <a:off x="5378400" y="2016000"/>
            <a:ext cx="166620" cy="1374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0" name="橢圓 9"/>
          <p:cNvSpPr/>
          <p:nvPr/>
        </p:nvSpPr>
        <p:spPr>
          <a:xfrm rot="19228259">
            <a:off x="7416000" y="1224000"/>
            <a:ext cx="166620" cy="1374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209868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63688" y="19690"/>
            <a:ext cx="4968551" cy="6800025"/>
          </a:xfrm>
        </p:spPr>
      </p:pic>
      <p:sp>
        <p:nvSpPr>
          <p:cNvPr id="2" name="文字方塊 1"/>
          <p:cNvSpPr txBox="1"/>
          <p:nvPr/>
        </p:nvSpPr>
        <p:spPr>
          <a:xfrm>
            <a:off x="6876256" y="2113255"/>
            <a:ext cx="461665" cy="3785652"/>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民番地界碑（劉美德家一九二六年）</a:t>
            </a:r>
          </a:p>
        </p:txBody>
      </p:sp>
    </p:spTree>
    <p:extLst>
      <p:ext uri="{BB962C8B-B14F-4D97-AF65-F5344CB8AC3E}">
        <p14:creationId xmlns:p14="http://schemas.microsoft.com/office/powerpoint/2010/main" val="25100714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0"/>
            <a:ext cx="8412427" cy="6309320"/>
          </a:xfrm>
          <a:prstGeom prst="rect">
            <a:avLst/>
          </a:prstGeom>
        </p:spPr>
      </p:pic>
      <p:sp>
        <p:nvSpPr>
          <p:cNvPr id="2" name="文字方塊 1"/>
          <p:cNvSpPr txBox="1"/>
          <p:nvPr/>
        </p:nvSpPr>
        <p:spPr>
          <a:xfrm>
            <a:off x="1713051" y="6309320"/>
            <a:ext cx="6065427"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第</a:t>
            </a:r>
            <a:r>
              <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12</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號土牛（地號四〇三─十二，地目：雜）</a:t>
            </a:r>
          </a:p>
        </p:txBody>
      </p:sp>
    </p:spTree>
    <p:extLst>
      <p:ext uri="{BB962C8B-B14F-4D97-AF65-F5344CB8AC3E}">
        <p14:creationId xmlns:p14="http://schemas.microsoft.com/office/powerpoint/2010/main" val="4007877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44624"/>
            <a:ext cx="8532440" cy="6768752"/>
          </a:xfrm>
        </p:spPr>
        <p:txBody>
          <a:bodyPr/>
          <a:lstStyle/>
          <a:p>
            <a:pPr marL="400050" lvl="1" indent="0">
              <a:lnSpc>
                <a:spcPts val="2800"/>
              </a:lnSpc>
              <a:spcBef>
                <a:spcPts val="600"/>
              </a:spcBef>
              <a:spcAft>
                <a:spcPts val="600"/>
              </a:spcAft>
              <a:buNone/>
            </a:pP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福佬、客家</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這兩個民系的移民，進入屏東平原拓墾之初，曾經一度皆在萬丹附近立莊墾地，但不久即分途向屏東平原不同地區，展開土地拓墾事業。至康熙末年，福佬系佔墾的地區，主要分布於下淡水溪沿岸和沿海一帶，即北自阿里港，南到東港，並沿海岸平原南下直達枋寮，皆成福佬村落的散佈地帶；而客家系則自萬丹沿麟洛溪（隘寮溪的舊河道）和東港溪向上游及兩岸發展，佔墾所有沿山沖積扇端水泉最為豐沛的內陸平原一帶，而形成</a:t>
            </a:r>
            <a:r>
              <a:rPr lang="zh-TW" altLang="en-US" sz="2400" dirty="0">
                <a:solidFill>
                  <a:srgbClr val="FF0000"/>
                </a:solidFill>
                <a:latin typeface="標楷體" panose="03000509000000000000" pitchFamily="65" charset="-120"/>
                <a:ea typeface="標楷體" panose="03000509000000000000" pitchFamily="65" charset="-120"/>
              </a:rPr>
              <a:t>福佬</a:t>
            </a:r>
            <a:r>
              <a:rPr lang="zh-TW" altLang="en-US" sz="2400" dirty="0">
                <a:latin typeface="標楷體" panose="03000509000000000000" pitchFamily="65" charset="-120"/>
                <a:ea typeface="標楷體" panose="03000509000000000000" pitchFamily="65" charset="-120"/>
              </a:rPr>
              <a:t>和</a:t>
            </a:r>
            <a:r>
              <a:rPr lang="zh-TW" altLang="en-US" sz="2400" dirty="0">
                <a:solidFill>
                  <a:srgbClr val="FF0000"/>
                </a:solidFill>
                <a:latin typeface="標楷體" panose="03000509000000000000" pitchFamily="65" charset="-120"/>
                <a:ea typeface="標楷體" panose="03000509000000000000" pitchFamily="65" charset="-120"/>
              </a:rPr>
              <a:t>客家</a:t>
            </a:r>
            <a:r>
              <a:rPr lang="zh-TW" altLang="en-US" sz="2400" dirty="0">
                <a:latin typeface="標楷體" panose="03000509000000000000" pitchFamily="65" charset="-120"/>
                <a:ea typeface="標楷體" panose="03000509000000000000" pitchFamily="65" charset="-120"/>
              </a:rPr>
              <a:t>各據</a:t>
            </a:r>
            <a:r>
              <a:rPr lang="zh-TW" altLang="en-US" sz="2400" dirty="0">
                <a:solidFill>
                  <a:srgbClr val="FF0000"/>
                </a:solidFill>
                <a:latin typeface="標楷體" panose="03000509000000000000" pitchFamily="65" charset="-120"/>
                <a:ea typeface="標楷體" panose="03000509000000000000" pitchFamily="65" charset="-120"/>
              </a:rPr>
              <a:t>屏東平原東西兩側</a:t>
            </a:r>
            <a:r>
              <a:rPr lang="zh-TW" altLang="en-US" sz="2400" dirty="0">
                <a:latin typeface="標楷體" panose="03000509000000000000" pitchFamily="65" charset="-120"/>
                <a:ea typeface="標楷體" panose="03000509000000000000" pitchFamily="65" charset="-120"/>
              </a:rPr>
              <a:t>的族群分布特徵。（施添福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1998</a:t>
            </a:r>
            <a:r>
              <a:rPr lang="zh-TW" altLang="en-US" sz="2400" dirty="0">
                <a:latin typeface="標楷體" panose="03000509000000000000" pitchFamily="65" charset="-120"/>
                <a:ea typeface="標楷體" panose="03000509000000000000" pitchFamily="65" charset="-120"/>
              </a:rPr>
              <a:t>）</a:t>
            </a:r>
            <a:endParaRPr lang="zh-TW" altLang="en-US" sz="2000" dirty="0"/>
          </a:p>
          <a:p>
            <a:pPr marL="0" indent="0">
              <a:lnSpc>
                <a:spcPts val="3200"/>
              </a:lnSpc>
              <a:spcBef>
                <a:spcPts val="600"/>
              </a:spcBef>
              <a:spcAft>
                <a:spcPts val="0"/>
              </a:spcAft>
              <a:buNone/>
            </a:pPr>
            <a:r>
              <a:rPr lang="zh-TW" altLang="en-US" sz="2400" dirty="0"/>
              <a:t>施添福</a:t>
            </a:r>
            <a:r>
              <a:rPr lang="en-US" altLang="zh-TW" sz="2400" dirty="0">
                <a:latin typeface="Times New Roman" panose="02020603050405020304" pitchFamily="18" charset="0"/>
                <a:cs typeface="Times New Roman" panose="02020603050405020304" pitchFamily="18" charset="0"/>
              </a:rPr>
              <a:t>1998</a:t>
            </a:r>
            <a:r>
              <a:rPr lang="zh-TW" altLang="en-US" sz="2400" dirty="0"/>
              <a:t>年的研究顯示，清代屏東平原的</a:t>
            </a:r>
            <a:r>
              <a:rPr lang="zh-TW" altLang="en-US" sz="2400" dirty="0">
                <a:solidFill>
                  <a:srgbClr val="FF0000"/>
                </a:solidFill>
              </a:rPr>
              <a:t>地理區域</a:t>
            </a:r>
            <a:r>
              <a:rPr lang="zh-TW" altLang="en-US" sz="2400" dirty="0"/>
              <a:t>、</a:t>
            </a:r>
            <a:r>
              <a:rPr lang="zh-TW" altLang="en-US" sz="2400" dirty="0">
                <a:solidFill>
                  <a:srgbClr val="FF0000"/>
                </a:solidFill>
              </a:rPr>
              <a:t>閩客語民系</a:t>
            </a:r>
            <a:r>
              <a:rPr lang="zh-TW" altLang="en-US" sz="2400" dirty="0"/>
              <a:t>的住墾以及</a:t>
            </a:r>
            <a:r>
              <a:rPr lang="zh-TW" altLang="en-US" sz="2400" dirty="0">
                <a:solidFill>
                  <a:srgbClr val="FF0000"/>
                </a:solidFill>
              </a:rPr>
              <a:t>蔗米作物</a:t>
            </a:r>
            <a:r>
              <a:rPr lang="zh-TW" altLang="en-US" sz="2400" dirty="0"/>
              <a:t>的種植，彼此間有顯著關連。</a:t>
            </a:r>
            <a:endParaRPr lang="en-US" altLang="zh-TW" sz="2400" dirty="0"/>
          </a:p>
          <a:p>
            <a:pPr marL="0" indent="0">
              <a:lnSpc>
                <a:spcPts val="3200"/>
              </a:lnSpc>
              <a:spcBef>
                <a:spcPts val="600"/>
              </a:spcBef>
              <a:spcAft>
                <a:spcPts val="0"/>
              </a:spcAft>
              <a:buNone/>
            </a:pPr>
            <a:r>
              <a:rPr lang="zh-TW" altLang="en-US" sz="2400" dirty="0">
                <a:solidFill>
                  <a:srgbClr val="FF0000"/>
                </a:solidFill>
              </a:rPr>
              <a:t>「逐末」的福佬</a:t>
            </a:r>
            <a:endParaRPr lang="en-US" altLang="zh-TW" sz="2400" dirty="0">
              <a:solidFill>
                <a:srgbClr val="FF0000"/>
              </a:solidFill>
            </a:endParaRPr>
          </a:p>
          <a:p>
            <a:pPr marL="400050" lvl="1" indent="0">
              <a:lnSpc>
                <a:spcPts val="3000"/>
              </a:lnSpc>
              <a:spcBef>
                <a:spcPts val="0"/>
              </a:spcBef>
              <a:spcAft>
                <a:spcPts val="0"/>
              </a:spcAft>
              <a:buNone/>
            </a:pPr>
            <a:r>
              <a:rPr lang="zh-TW" altLang="en-US" sz="2400" dirty="0"/>
              <a:t>閩語民系的「福佬」絕大多數進入西側適合種蔗的沖積平原地帶墾殖旱園。</a:t>
            </a:r>
            <a:endParaRPr lang="en-US" altLang="zh-TW" sz="2400" dirty="0"/>
          </a:p>
          <a:p>
            <a:pPr marL="0" indent="0">
              <a:lnSpc>
                <a:spcPts val="3200"/>
              </a:lnSpc>
              <a:spcBef>
                <a:spcPts val="600"/>
              </a:spcBef>
              <a:spcAft>
                <a:spcPts val="0"/>
              </a:spcAft>
              <a:buNone/>
            </a:pPr>
            <a:r>
              <a:rPr lang="zh-TW" altLang="en-US" sz="2400" dirty="0">
                <a:solidFill>
                  <a:srgbClr val="FF0000"/>
                </a:solidFill>
              </a:rPr>
              <a:t>「務本」的客家</a:t>
            </a:r>
            <a:endParaRPr lang="en-US" altLang="zh-TW" sz="2400" dirty="0">
              <a:solidFill>
                <a:srgbClr val="FF0000"/>
              </a:solidFill>
            </a:endParaRPr>
          </a:p>
          <a:p>
            <a:pPr marL="400050" lvl="1" indent="0">
              <a:lnSpc>
                <a:spcPts val="3000"/>
              </a:lnSpc>
              <a:spcBef>
                <a:spcPts val="0"/>
              </a:spcBef>
              <a:spcAft>
                <a:spcPts val="0"/>
              </a:spcAft>
              <a:buNone/>
            </a:pPr>
            <a:r>
              <a:rPr lang="zh-TW" altLang="en-US" sz="2400" dirty="0"/>
              <a:t>客語民系的「客家」則進入東側水泉豐沛的扇端湧泉帶，開墾水田種稻。</a:t>
            </a:r>
            <a:endParaRPr lang="en-US" altLang="zh-TW" sz="2400" dirty="0"/>
          </a:p>
        </p:txBody>
      </p:sp>
    </p:spTree>
    <p:extLst>
      <p:ext uri="{BB962C8B-B14F-4D97-AF65-F5344CB8AC3E}">
        <p14:creationId xmlns:p14="http://schemas.microsoft.com/office/powerpoint/2010/main" val="10988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532" y="0"/>
            <a:ext cx="6978935" cy="6858000"/>
          </a:xfrm>
          <a:prstGeom prst="rect">
            <a:avLst/>
          </a:prstGeom>
          <a:solidFill>
            <a:srgbClr val="FFC000"/>
          </a:solidFill>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5567" y="524065"/>
            <a:ext cx="5556733" cy="4162834"/>
          </a:xfrm>
          <a:prstGeom prst="rect">
            <a:avLst/>
          </a:prstGeom>
        </p:spPr>
      </p:pic>
      <p:sp>
        <p:nvSpPr>
          <p:cNvPr id="5" name="手繪多邊形 4"/>
          <p:cNvSpPr/>
          <p:nvPr/>
        </p:nvSpPr>
        <p:spPr>
          <a:xfrm>
            <a:off x="1763687" y="1698024"/>
            <a:ext cx="1452371" cy="472887"/>
          </a:xfrm>
          <a:custGeom>
            <a:avLst/>
            <a:gdLst>
              <a:gd name="connsiteX0" fmla="*/ 0 w 1237154"/>
              <a:gd name="connsiteY0" fmla="*/ 0 h 484094"/>
              <a:gd name="connsiteX1" fmla="*/ 26895 w 1237154"/>
              <a:gd name="connsiteY1" fmla="*/ 98612 h 484094"/>
              <a:gd name="connsiteX2" fmla="*/ 44824 w 1237154"/>
              <a:gd name="connsiteY2" fmla="*/ 125506 h 484094"/>
              <a:gd name="connsiteX3" fmla="*/ 71718 w 1237154"/>
              <a:gd name="connsiteY3" fmla="*/ 170330 h 484094"/>
              <a:gd name="connsiteX4" fmla="*/ 98612 w 1237154"/>
              <a:gd name="connsiteY4" fmla="*/ 224118 h 484094"/>
              <a:gd name="connsiteX5" fmla="*/ 134471 w 1237154"/>
              <a:gd name="connsiteY5" fmla="*/ 259977 h 484094"/>
              <a:gd name="connsiteX6" fmla="*/ 152400 w 1237154"/>
              <a:gd name="connsiteY6" fmla="*/ 286871 h 484094"/>
              <a:gd name="connsiteX7" fmla="*/ 188259 w 1237154"/>
              <a:gd name="connsiteY7" fmla="*/ 322730 h 484094"/>
              <a:gd name="connsiteX8" fmla="*/ 206189 w 1237154"/>
              <a:gd name="connsiteY8" fmla="*/ 340659 h 484094"/>
              <a:gd name="connsiteX9" fmla="*/ 259977 w 1237154"/>
              <a:gd name="connsiteY9" fmla="*/ 367553 h 484094"/>
              <a:gd name="connsiteX10" fmla="*/ 295836 w 1237154"/>
              <a:gd name="connsiteY10" fmla="*/ 403412 h 484094"/>
              <a:gd name="connsiteX11" fmla="*/ 349624 w 1237154"/>
              <a:gd name="connsiteY11" fmla="*/ 430306 h 484094"/>
              <a:gd name="connsiteX12" fmla="*/ 367553 w 1237154"/>
              <a:gd name="connsiteY12" fmla="*/ 448236 h 484094"/>
              <a:gd name="connsiteX13" fmla="*/ 403412 w 1237154"/>
              <a:gd name="connsiteY13" fmla="*/ 457200 h 484094"/>
              <a:gd name="connsiteX14" fmla="*/ 457200 w 1237154"/>
              <a:gd name="connsiteY14" fmla="*/ 484094 h 484094"/>
              <a:gd name="connsiteX15" fmla="*/ 699248 w 1237154"/>
              <a:gd name="connsiteY15" fmla="*/ 475130 h 484094"/>
              <a:gd name="connsiteX16" fmla="*/ 753036 w 1237154"/>
              <a:gd name="connsiteY16" fmla="*/ 457200 h 484094"/>
              <a:gd name="connsiteX17" fmla="*/ 806824 w 1237154"/>
              <a:gd name="connsiteY17" fmla="*/ 448236 h 484094"/>
              <a:gd name="connsiteX18" fmla="*/ 842683 w 1237154"/>
              <a:gd name="connsiteY18" fmla="*/ 439271 h 484094"/>
              <a:gd name="connsiteX19" fmla="*/ 914400 w 1237154"/>
              <a:gd name="connsiteY19" fmla="*/ 430306 h 484094"/>
              <a:gd name="connsiteX20" fmla="*/ 995083 w 1237154"/>
              <a:gd name="connsiteY20" fmla="*/ 403412 h 484094"/>
              <a:gd name="connsiteX21" fmla="*/ 1021977 w 1237154"/>
              <a:gd name="connsiteY21" fmla="*/ 394447 h 484094"/>
              <a:gd name="connsiteX22" fmla="*/ 1048871 w 1237154"/>
              <a:gd name="connsiteY22" fmla="*/ 376518 h 484094"/>
              <a:gd name="connsiteX23" fmla="*/ 1102659 w 1237154"/>
              <a:gd name="connsiteY23" fmla="*/ 358588 h 484094"/>
              <a:gd name="connsiteX24" fmla="*/ 1120589 w 1237154"/>
              <a:gd name="connsiteY24" fmla="*/ 340659 h 484094"/>
              <a:gd name="connsiteX25" fmla="*/ 1156448 w 1237154"/>
              <a:gd name="connsiteY25" fmla="*/ 277906 h 484094"/>
              <a:gd name="connsiteX26" fmla="*/ 1165412 w 1237154"/>
              <a:gd name="connsiteY26" fmla="*/ 251012 h 484094"/>
              <a:gd name="connsiteX27" fmla="*/ 1219200 w 1237154"/>
              <a:gd name="connsiteY27" fmla="*/ 179294 h 484094"/>
              <a:gd name="connsiteX28" fmla="*/ 1228165 w 1237154"/>
              <a:gd name="connsiteY28" fmla="*/ 143436 h 484094"/>
              <a:gd name="connsiteX29" fmla="*/ 1237130 w 1237154"/>
              <a:gd name="connsiteY29" fmla="*/ 107577 h 48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37154" h="484094">
                <a:moveTo>
                  <a:pt x="0" y="0"/>
                </a:moveTo>
                <a:cubicBezTo>
                  <a:pt x="4812" y="24058"/>
                  <a:pt x="13895" y="79112"/>
                  <a:pt x="26895" y="98612"/>
                </a:cubicBezTo>
                <a:cubicBezTo>
                  <a:pt x="32871" y="107577"/>
                  <a:pt x="40006" y="115869"/>
                  <a:pt x="44824" y="125506"/>
                </a:cubicBezTo>
                <a:cubicBezTo>
                  <a:pt x="68099" y="172056"/>
                  <a:pt x="36699" y="135309"/>
                  <a:pt x="71718" y="170330"/>
                </a:cubicBezTo>
                <a:cubicBezTo>
                  <a:pt x="80395" y="196359"/>
                  <a:pt x="79655" y="202001"/>
                  <a:pt x="98612" y="224118"/>
                </a:cubicBezTo>
                <a:cubicBezTo>
                  <a:pt x="109613" y="236953"/>
                  <a:pt x="125094" y="245912"/>
                  <a:pt x="134471" y="259977"/>
                </a:cubicBezTo>
                <a:cubicBezTo>
                  <a:pt x="140447" y="268942"/>
                  <a:pt x="145388" y="278691"/>
                  <a:pt x="152400" y="286871"/>
                </a:cubicBezTo>
                <a:cubicBezTo>
                  <a:pt x="163401" y="299706"/>
                  <a:pt x="176306" y="310777"/>
                  <a:pt x="188259" y="322730"/>
                </a:cubicBezTo>
                <a:cubicBezTo>
                  <a:pt x="194236" y="328706"/>
                  <a:pt x="198171" y="337986"/>
                  <a:pt x="206189" y="340659"/>
                </a:cubicBezTo>
                <a:cubicBezTo>
                  <a:pt x="232218" y="349336"/>
                  <a:pt x="237860" y="348596"/>
                  <a:pt x="259977" y="367553"/>
                </a:cubicBezTo>
                <a:cubicBezTo>
                  <a:pt x="272812" y="378554"/>
                  <a:pt x="279799" y="398066"/>
                  <a:pt x="295836" y="403412"/>
                </a:cubicBezTo>
                <a:cubicBezTo>
                  <a:pt x="324240" y="412880"/>
                  <a:pt x="324800" y="410446"/>
                  <a:pt x="349624" y="430306"/>
                </a:cubicBezTo>
                <a:cubicBezTo>
                  <a:pt x="356224" y="435586"/>
                  <a:pt x="359993" y="444456"/>
                  <a:pt x="367553" y="448236"/>
                </a:cubicBezTo>
                <a:cubicBezTo>
                  <a:pt x="378573" y="453746"/>
                  <a:pt x="391565" y="453815"/>
                  <a:pt x="403412" y="457200"/>
                </a:cubicBezTo>
                <a:cubicBezTo>
                  <a:pt x="435886" y="466478"/>
                  <a:pt x="427735" y="464451"/>
                  <a:pt x="457200" y="484094"/>
                </a:cubicBezTo>
                <a:cubicBezTo>
                  <a:pt x="537883" y="481106"/>
                  <a:pt x="618842" y="482440"/>
                  <a:pt x="699248" y="475130"/>
                </a:cubicBezTo>
                <a:cubicBezTo>
                  <a:pt x="718070" y="473419"/>
                  <a:pt x="734394" y="460307"/>
                  <a:pt x="753036" y="457200"/>
                </a:cubicBezTo>
                <a:cubicBezTo>
                  <a:pt x="770965" y="454212"/>
                  <a:pt x="789000" y="451801"/>
                  <a:pt x="806824" y="448236"/>
                </a:cubicBezTo>
                <a:cubicBezTo>
                  <a:pt x="818906" y="445820"/>
                  <a:pt x="830530" y="441297"/>
                  <a:pt x="842683" y="439271"/>
                </a:cubicBezTo>
                <a:cubicBezTo>
                  <a:pt x="866447" y="435310"/>
                  <a:pt x="890494" y="433294"/>
                  <a:pt x="914400" y="430306"/>
                </a:cubicBezTo>
                <a:lnTo>
                  <a:pt x="995083" y="403412"/>
                </a:lnTo>
                <a:cubicBezTo>
                  <a:pt x="1004048" y="400424"/>
                  <a:pt x="1014114" y="399689"/>
                  <a:pt x="1021977" y="394447"/>
                </a:cubicBezTo>
                <a:cubicBezTo>
                  <a:pt x="1030942" y="388471"/>
                  <a:pt x="1039025" y="380894"/>
                  <a:pt x="1048871" y="376518"/>
                </a:cubicBezTo>
                <a:cubicBezTo>
                  <a:pt x="1066141" y="368842"/>
                  <a:pt x="1102659" y="358588"/>
                  <a:pt x="1102659" y="358588"/>
                </a:cubicBezTo>
                <a:cubicBezTo>
                  <a:pt x="1108636" y="352612"/>
                  <a:pt x="1115309" y="347259"/>
                  <a:pt x="1120589" y="340659"/>
                </a:cubicBezTo>
                <a:cubicBezTo>
                  <a:pt x="1134438" y="323348"/>
                  <a:pt x="1147955" y="297722"/>
                  <a:pt x="1156448" y="277906"/>
                </a:cubicBezTo>
                <a:cubicBezTo>
                  <a:pt x="1160170" y="269221"/>
                  <a:pt x="1160823" y="259272"/>
                  <a:pt x="1165412" y="251012"/>
                </a:cubicBezTo>
                <a:cubicBezTo>
                  <a:pt x="1190752" y="205400"/>
                  <a:pt x="1191999" y="206496"/>
                  <a:pt x="1219200" y="179294"/>
                </a:cubicBezTo>
                <a:cubicBezTo>
                  <a:pt x="1222188" y="167341"/>
                  <a:pt x="1224780" y="155282"/>
                  <a:pt x="1228165" y="143436"/>
                </a:cubicBezTo>
                <a:cubicBezTo>
                  <a:pt x="1238075" y="108752"/>
                  <a:pt x="1237130" y="127557"/>
                  <a:pt x="1237130" y="107577"/>
                </a:cubicBezTo>
              </a:path>
            </a:pathLst>
          </a:custGeom>
          <a:noFill/>
          <a:ln>
            <a:solidFill>
              <a:srgbClr val="D9FFFC"/>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3" name="文字方塊 12"/>
          <p:cNvSpPr txBox="1"/>
          <p:nvPr/>
        </p:nvSpPr>
        <p:spPr>
          <a:xfrm>
            <a:off x="2461542" y="495069"/>
            <a:ext cx="430887" cy="707886"/>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劉錫齡</a:t>
            </a:r>
          </a:p>
        </p:txBody>
      </p:sp>
      <p:sp>
        <p:nvSpPr>
          <p:cNvPr id="14" name="文字方塊 13"/>
          <p:cNvSpPr txBox="1"/>
          <p:nvPr/>
        </p:nvSpPr>
        <p:spPr>
          <a:xfrm>
            <a:off x="1058019" y="188640"/>
            <a:ext cx="430887" cy="792243"/>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劉美德</a:t>
            </a:r>
          </a:p>
        </p:txBody>
      </p:sp>
      <p:sp>
        <p:nvSpPr>
          <p:cNvPr id="15" name="文字方塊 14"/>
          <p:cNvSpPr txBox="1"/>
          <p:nvPr/>
        </p:nvSpPr>
        <p:spPr>
          <a:xfrm>
            <a:off x="1102491" y="2225402"/>
            <a:ext cx="461665" cy="1729320"/>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CC3300"/>
                </a:solidFill>
                <a:effectLst/>
                <a:uLnTx/>
                <a:uFillTx/>
                <a:latin typeface="Arial" charset="0"/>
                <a:ea typeface="新細明體" pitchFamily="18" charset="-120"/>
                <a:cs typeface="+mn-cs"/>
              </a:rPr>
              <a:t>第</a:t>
            </a:r>
            <a:r>
              <a:rPr kumimoji="1" lang="en-US" altLang="zh-TW" sz="1800" b="0" i="0" u="none" strike="noStrike" kern="1200" cap="none" spc="0" normalizeH="0" baseline="0" noProof="0" dirty="0">
                <a:ln>
                  <a:noFill/>
                </a:ln>
                <a:solidFill>
                  <a:srgbClr val="CC3300"/>
                </a:solidFill>
                <a:effectLst/>
                <a:uLnTx/>
                <a:uFillTx/>
                <a:latin typeface="Arial" charset="0"/>
                <a:ea typeface="新細明體" pitchFamily="18" charset="-120"/>
                <a:cs typeface="+mn-cs"/>
              </a:rPr>
              <a:t>17</a:t>
            </a:r>
            <a:r>
              <a:rPr kumimoji="1" lang="zh-TW" altLang="en-US" sz="1800" b="0" i="0" u="none" strike="noStrike" kern="1200" cap="none" spc="0" normalizeH="0" baseline="0" noProof="0" dirty="0">
                <a:ln>
                  <a:noFill/>
                </a:ln>
                <a:solidFill>
                  <a:srgbClr val="CC3300"/>
                </a:solidFill>
                <a:effectLst/>
                <a:uLnTx/>
                <a:uFillTx/>
                <a:latin typeface="Arial" charset="0"/>
                <a:ea typeface="新細明體" pitchFamily="18" charset="-120"/>
                <a:cs typeface="+mn-cs"/>
              </a:rPr>
              <a:t>號土牛剖面</a:t>
            </a:r>
          </a:p>
        </p:txBody>
      </p:sp>
      <p:sp>
        <p:nvSpPr>
          <p:cNvPr id="16" name="文字方塊 15"/>
          <p:cNvSpPr txBox="1"/>
          <p:nvPr/>
        </p:nvSpPr>
        <p:spPr>
          <a:xfrm>
            <a:off x="3114972" y="2081239"/>
            <a:ext cx="461665" cy="784830"/>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CC3300"/>
                </a:solidFill>
                <a:effectLst/>
                <a:uLnTx/>
                <a:uFillTx/>
                <a:latin typeface="Arial" charset="0"/>
                <a:ea typeface="新細明體" pitchFamily="18" charset="-120"/>
                <a:cs typeface="+mn-cs"/>
              </a:rPr>
              <a:t>土牛溝</a:t>
            </a:r>
          </a:p>
        </p:txBody>
      </p:sp>
      <p:cxnSp>
        <p:nvCxnSpPr>
          <p:cNvPr id="20" name="直線單箭頭接點 19"/>
          <p:cNvCxnSpPr/>
          <p:nvPr/>
        </p:nvCxnSpPr>
        <p:spPr>
          <a:xfrm flipH="1" flipV="1">
            <a:off x="1273462" y="1803932"/>
            <a:ext cx="13192" cy="3517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p:nvPr/>
        </p:nvCxnSpPr>
        <p:spPr>
          <a:xfrm flipH="1" flipV="1">
            <a:off x="2887215" y="2225402"/>
            <a:ext cx="230833" cy="245694"/>
          </a:xfrm>
          <a:prstGeom prst="straightConnector1">
            <a:avLst/>
          </a:prstGeom>
          <a:ln w="19050">
            <a:solidFill>
              <a:schemeClr val="accent5"/>
            </a:solidFill>
            <a:tailEnd type="triangle" w="sm" len="med"/>
          </a:ln>
        </p:spPr>
        <p:style>
          <a:lnRef idx="1">
            <a:schemeClr val="accent1"/>
          </a:lnRef>
          <a:fillRef idx="0">
            <a:schemeClr val="accent1"/>
          </a:fillRef>
          <a:effectRef idx="0">
            <a:schemeClr val="accent1"/>
          </a:effectRef>
          <a:fontRef idx="minor">
            <a:schemeClr val="tx1"/>
          </a:fontRef>
        </p:style>
      </p:cxnSp>
      <p:sp>
        <p:nvSpPr>
          <p:cNvPr id="10" name="手繪多邊形 9"/>
          <p:cNvSpPr/>
          <p:nvPr/>
        </p:nvSpPr>
        <p:spPr>
          <a:xfrm>
            <a:off x="1219200" y="1376782"/>
            <a:ext cx="832520" cy="398230"/>
          </a:xfrm>
          <a:custGeom>
            <a:avLst/>
            <a:gdLst>
              <a:gd name="connsiteX0" fmla="*/ 0 w 744071"/>
              <a:gd name="connsiteY0" fmla="*/ 0 h 457200"/>
              <a:gd name="connsiteX1" fmla="*/ 277906 w 744071"/>
              <a:gd name="connsiteY1" fmla="*/ 224117 h 457200"/>
              <a:gd name="connsiteX2" fmla="*/ 484094 w 744071"/>
              <a:gd name="connsiteY2" fmla="*/ 331694 h 457200"/>
              <a:gd name="connsiteX3" fmla="*/ 645459 w 744071"/>
              <a:gd name="connsiteY3" fmla="*/ 394447 h 457200"/>
              <a:gd name="connsiteX4" fmla="*/ 744071 w 744071"/>
              <a:gd name="connsiteY4" fmla="*/ 457200 h 457200"/>
              <a:gd name="connsiteX5" fmla="*/ 744071 w 744071"/>
              <a:gd name="connsiteY5"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071" h="457200">
                <a:moveTo>
                  <a:pt x="0" y="0"/>
                </a:moveTo>
                <a:cubicBezTo>
                  <a:pt x="98612" y="84417"/>
                  <a:pt x="197224" y="168835"/>
                  <a:pt x="277906" y="224117"/>
                </a:cubicBezTo>
                <a:cubicBezTo>
                  <a:pt x="358588" y="279399"/>
                  <a:pt x="422835" y="303306"/>
                  <a:pt x="484094" y="331694"/>
                </a:cubicBezTo>
                <a:cubicBezTo>
                  <a:pt x="545353" y="360082"/>
                  <a:pt x="602130" y="373529"/>
                  <a:pt x="645459" y="394447"/>
                </a:cubicBezTo>
                <a:cubicBezTo>
                  <a:pt x="688789" y="415365"/>
                  <a:pt x="744071" y="457200"/>
                  <a:pt x="744071" y="457200"/>
                </a:cubicBezTo>
                <a:lnTo>
                  <a:pt x="744071" y="457200"/>
                </a:lnTo>
              </a:path>
            </a:pathLst>
          </a:custGeom>
          <a:no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8" name="文字方塊 17"/>
          <p:cNvSpPr txBox="1"/>
          <p:nvPr/>
        </p:nvSpPr>
        <p:spPr>
          <a:xfrm>
            <a:off x="6363711" y="389265"/>
            <a:ext cx="461665" cy="1015663"/>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村山校長</a:t>
            </a:r>
          </a:p>
        </p:txBody>
      </p:sp>
      <p:sp>
        <p:nvSpPr>
          <p:cNvPr id="3" name="文字方塊 2"/>
          <p:cNvSpPr txBox="1"/>
          <p:nvPr/>
        </p:nvSpPr>
        <p:spPr>
          <a:xfrm>
            <a:off x="8059263" y="1447665"/>
            <a:ext cx="492443" cy="3962671"/>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第</a:t>
            </a:r>
            <a:r>
              <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17</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號土牛與土牛溝（一九三六年）</a:t>
            </a:r>
          </a:p>
        </p:txBody>
      </p:sp>
      <p:sp>
        <p:nvSpPr>
          <p:cNvPr id="2" name="文字方塊 1"/>
          <p:cNvSpPr txBox="1"/>
          <p:nvPr/>
        </p:nvSpPr>
        <p:spPr>
          <a:xfrm>
            <a:off x="2922623" y="481597"/>
            <a:ext cx="2370425"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CC0000"/>
                </a:solidFill>
                <a:effectLst/>
                <a:uLnTx/>
                <a:uFillTx/>
                <a:latin typeface="Arial" charset="0"/>
                <a:ea typeface="新細明體" pitchFamily="18" charset="-120"/>
                <a:cs typeface="+mn-cs"/>
              </a:rPr>
              <a:t>土牛溝</a:t>
            </a:r>
            <a:endParaRPr kumimoji="1" lang="en-US" altLang="zh-TW" sz="1600" b="0" i="0" u="none" strike="noStrike" kern="1200" cap="none" spc="0" normalizeH="0" baseline="0" noProof="0" dirty="0">
              <a:ln>
                <a:noFill/>
              </a:ln>
              <a:solidFill>
                <a:srgbClr val="CC0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CC0000"/>
                </a:solidFill>
                <a:effectLst/>
                <a:uLnTx/>
                <a:uFillTx/>
                <a:latin typeface="Arial" charset="0"/>
                <a:ea typeface="新細明體" pitchFamily="18" charset="-120"/>
                <a:cs typeface="+mn-cs"/>
              </a:rPr>
              <a:t>闊一丈二尺（</a:t>
            </a:r>
            <a:r>
              <a:rPr kumimoji="1" lang="en-US" altLang="zh-TW" sz="1600" b="0" i="0" u="none" strike="noStrike" kern="1200" cap="none" spc="0" normalizeH="0" baseline="0" noProof="0" dirty="0">
                <a:ln>
                  <a:noFill/>
                </a:ln>
                <a:solidFill>
                  <a:srgbClr val="CC0000"/>
                </a:solidFill>
                <a:effectLst/>
                <a:uLnTx/>
                <a:uFillTx/>
                <a:latin typeface="Arial" charset="0"/>
                <a:ea typeface="新細明體" pitchFamily="18" charset="-120"/>
                <a:cs typeface="+mn-cs"/>
              </a:rPr>
              <a:t>3.84</a:t>
            </a:r>
            <a:r>
              <a:rPr kumimoji="1" lang="zh-TW" altLang="en-US" sz="1600" b="0" i="0" u="none" strike="noStrike" kern="1200" cap="none" spc="0" normalizeH="0" baseline="0" noProof="0" dirty="0">
                <a:ln>
                  <a:noFill/>
                </a:ln>
                <a:solidFill>
                  <a:srgbClr val="CC0000"/>
                </a:solidFill>
                <a:effectLst/>
                <a:uLnTx/>
                <a:uFillTx/>
                <a:latin typeface="Arial" charset="0"/>
                <a:ea typeface="新細明體" pitchFamily="18" charset="-120"/>
                <a:cs typeface="+mn-cs"/>
              </a:rPr>
              <a:t>公尺）深六尺（</a:t>
            </a:r>
            <a:r>
              <a:rPr kumimoji="1" lang="en-US" altLang="zh-TW" sz="1600" b="0" i="0" u="none" strike="noStrike" kern="1200" cap="none" spc="0" normalizeH="0" baseline="0" noProof="0" dirty="0">
                <a:ln>
                  <a:noFill/>
                </a:ln>
                <a:solidFill>
                  <a:srgbClr val="CC0000"/>
                </a:solidFill>
                <a:effectLst/>
                <a:uLnTx/>
                <a:uFillTx/>
                <a:latin typeface="Arial" charset="0"/>
                <a:ea typeface="新細明體" pitchFamily="18" charset="-120"/>
                <a:cs typeface="+mn-cs"/>
              </a:rPr>
              <a:t>1.92</a:t>
            </a:r>
            <a:r>
              <a:rPr kumimoji="1" lang="zh-TW" altLang="en-US" sz="1600" b="0" i="0" u="none" strike="noStrike" kern="1200" cap="none" spc="0" normalizeH="0" baseline="0" noProof="0" dirty="0">
                <a:ln>
                  <a:noFill/>
                </a:ln>
                <a:solidFill>
                  <a:srgbClr val="CC0000"/>
                </a:solidFill>
                <a:effectLst/>
                <a:uLnTx/>
                <a:uFillTx/>
                <a:latin typeface="Arial" charset="0"/>
                <a:ea typeface="新細明體" pitchFamily="18" charset="-120"/>
                <a:cs typeface="+mn-cs"/>
              </a:rPr>
              <a:t>公尺）</a:t>
            </a:r>
          </a:p>
        </p:txBody>
      </p:sp>
    </p:spTree>
    <p:extLst>
      <p:ext uri="{BB962C8B-B14F-4D97-AF65-F5344CB8AC3E}">
        <p14:creationId xmlns:p14="http://schemas.microsoft.com/office/powerpoint/2010/main" val="220668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P spid="14" grpId="0"/>
      <p:bldP spid="15" grpId="0"/>
      <p:bldP spid="16" grpId="0"/>
      <p:bldP spid="10" grpId="0" animBg="1"/>
      <p:bldP spid="18" grpId="0"/>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文字方塊 1"/>
          <p:cNvSpPr txBox="1"/>
          <p:nvPr/>
        </p:nvSpPr>
        <p:spPr>
          <a:xfrm>
            <a:off x="2890899" y="116632"/>
            <a:ext cx="3362202" cy="6624736"/>
          </a:xfrm>
          <a:prstGeom prst="rect">
            <a:avLst/>
          </a:prstGeom>
          <a:blipFill>
            <a:blip r:embed="rId3"/>
            <a:tile tx="0" ty="0" sx="100000" sy="100000" flip="none" algn="tl"/>
          </a:blipFill>
        </p:spPr>
        <p:txBody>
          <a:bodyPr vert="eaVert"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拺司戴</a:t>
            </a:r>
            <a:r>
              <a:rPr kumimoji="1" lang="zh-TW" altLang="en-US"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（猫霧捒巡檢戴宏度）</a:t>
            </a: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單仰本役飛往岸裡社，立著</a:t>
            </a:r>
            <a:r>
              <a:rPr kumimoji="1" lang="zh-TW" altLang="zh-TW" sz="20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通土即撥番三百名，協同鄉保甲</a:t>
            </a: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1" lang="zh-TW" altLang="zh-TW" sz="20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迅往所轄沿山一帶界溝外，將奸民所種雜糧等物件、搭蓋草寮，毋分日夜，概行砍滅拆毀</a:t>
            </a: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，毋得刻延干咎，火速</a:t>
            </a:r>
            <a:r>
              <a:rPr kumimoji="1" lang="zh-TW" altLang="en-US"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飛速</a:t>
            </a:r>
            <a:r>
              <a:rPr kumimoji="1" lang="zh-TW" altLang="en-US"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須單</a:t>
            </a: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zh-TW" altLang="zh-TW" sz="20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並修築溝牛，連夜趕竣</a:t>
            </a: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，速速</a:t>
            </a: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差鄭藍、林喜，初四日限繳</a:t>
            </a: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乾隆二十七年</a:t>
            </a:r>
            <a:r>
              <a:rPr kumimoji="1" lang="zh-TW" altLang="zh-TW" sz="20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二月</a:t>
            </a: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　　日給</a:t>
            </a:r>
            <a:r>
              <a:rPr kumimoji="1" lang="zh-TW" altLang="en-US"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（差票</a:t>
            </a:r>
            <a:r>
              <a:rPr kumimoji="1" lang="en-US"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1" lang="zh-TW" altLang="en-US"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岸裡大社文書</a:t>
            </a:r>
            <a:r>
              <a:rPr kumimoji="1" lang="en-US"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1" lang="zh-TW" altLang="en-US"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endPar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Tree>
    <p:extLst>
      <p:ext uri="{BB962C8B-B14F-4D97-AF65-F5344CB8AC3E}">
        <p14:creationId xmlns:p14="http://schemas.microsoft.com/office/powerpoint/2010/main" val="25957904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88640"/>
            <a:ext cx="8424936" cy="6552728"/>
          </a:xfrm>
        </p:spPr>
        <p:txBody>
          <a:bodyPr/>
          <a:lstStyle/>
          <a:p>
            <a:pPr marL="0" indent="0" algn="ctr">
              <a:buNone/>
            </a:pPr>
            <a:r>
              <a:rPr lang="zh-TW" altLang="en-US" dirty="0"/>
              <a:t>二十年後</a:t>
            </a:r>
            <a:endParaRPr lang="en-US" altLang="zh-TW" dirty="0"/>
          </a:p>
          <a:p>
            <a:pPr marL="0" indent="0">
              <a:buNone/>
            </a:pPr>
            <a:r>
              <a:rPr lang="zh-TW" altLang="en-US" sz="2800" dirty="0"/>
              <a:t>乾隆</a:t>
            </a:r>
            <a:r>
              <a:rPr lang="zh-TW" altLang="en-US" sz="2800" dirty="0">
                <a:latin typeface="Times New Roman" panose="02020603050405020304" pitchFamily="18" charset="0"/>
                <a:cs typeface="Times New Roman" panose="02020603050405020304" pitchFamily="18" charset="0"/>
              </a:rPr>
              <a:t>四十五年 </a:t>
            </a:r>
            <a:r>
              <a:rPr lang="en-US" altLang="zh-TW" sz="2800" dirty="0">
                <a:latin typeface="Times New Roman" panose="02020603050405020304" pitchFamily="18" charset="0"/>
                <a:cs typeface="Times New Roman" panose="02020603050405020304" pitchFamily="18" charset="0"/>
              </a:rPr>
              <a:t>(1780)</a:t>
            </a:r>
          </a:p>
          <a:p>
            <a:pPr marL="0" indent="0">
              <a:buNone/>
            </a:pPr>
            <a:r>
              <a:rPr lang="zh-TW" altLang="en-US" sz="2800" dirty="0"/>
              <a:t>六月</a:t>
            </a:r>
            <a:r>
              <a:rPr lang="zh-TW" altLang="zh-TW" sz="2800" dirty="0"/>
              <a:t>千總沈國輝</a:t>
            </a:r>
            <a:r>
              <a:rPr lang="zh-TW" altLang="en-US" sz="2800" dirty="0"/>
              <a:t>追捕逃犯至</a:t>
            </a:r>
            <a:r>
              <a:rPr lang="zh-TW" altLang="zh-TW" sz="2800" dirty="0">
                <a:solidFill>
                  <a:srgbClr val="FF0000"/>
                </a:solidFill>
              </a:rPr>
              <a:t>樸仔籬內埔</a:t>
            </a:r>
            <a:r>
              <a:rPr lang="zh-TW" altLang="en-US" sz="2800" dirty="0">
                <a:solidFill>
                  <a:srgbClr val="FF0000"/>
                </a:solidFill>
              </a:rPr>
              <a:t>（新社台地）</a:t>
            </a:r>
            <a:endParaRPr lang="en-US" altLang="zh-TW" sz="2800" dirty="0">
              <a:solidFill>
                <a:srgbClr val="FF0000"/>
              </a:solidFill>
            </a:endParaRPr>
          </a:p>
          <a:p>
            <a:pPr marL="0" indent="0">
              <a:buNone/>
            </a:pPr>
            <a:r>
              <a:rPr lang="zh-TW" altLang="en-US" sz="2800" dirty="0"/>
              <a:t>七月</a:t>
            </a:r>
            <a:r>
              <a:rPr lang="zh-TW" altLang="zh-TW" sz="2800" dirty="0"/>
              <a:t>沈國輝</a:t>
            </a:r>
            <a:r>
              <a:rPr lang="zh-TW" altLang="en-US" sz="2800" dirty="0"/>
              <a:t>與</a:t>
            </a:r>
            <a:r>
              <a:rPr lang="zh-TW" altLang="zh-TW" sz="2800" dirty="0"/>
              <a:t>署</a:t>
            </a:r>
            <a:r>
              <a:rPr lang="zh-TW" altLang="en-US" sz="2800" dirty="0"/>
              <a:t>彰化</a:t>
            </a:r>
            <a:r>
              <a:rPr lang="zh-TW" altLang="zh-TW" sz="2800" dirty="0"/>
              <a:t>知縣張東馨</a:t>
            </a:r>
            <a:r>
              <a:rPr lang="zh-TW" altLang="en-US" sz="2800" dirty="0"/>
              <a:t>會同</a:t>
            </a:r>
            <a:r>
              <a:rPr lang="zh-TW" altLang="zh-TW" sz="2800" dirty="0"/>
              <a:t>勘</a:t>
            </a:r>
            <a:r>
              <a:rPr lang="zh-TW" altLang="en-US" sz="2800" dirty="0"/>
              <a:t>查</a:t>
            </a:r>
            <a:r>
              <a:rPr lang="zh-TW" altLang="zh-TW" sz="2800" dirty="0"/>
              <a:t>樸仔籬內埔</a:t>
            </a:r>
            <a:endParaRPr lang="en-US" altLang="zh-TW" sz="2800" dirty="0"/>
          </a:p>
          <a:p>
            <a:pPr marL="400050" lvl="1" indent="0">
              <a:lnSpc>
                <a:spcPts val="3200"/>
              </a:lnSpc>
              <a:spcBef>
                <a:spcPts val="1200"/>
              </a:spcBef>
              <a:buNone/>
            </a:pPr>
            <a:r>
              <a:rPr lang="zh-TW" altLang="en-US" dirty="0"/>
              <a:t>已有「</a:t>
            </a:r>
            <a:r>
              <a:rPr lang="zh-TW" altLang="en-US" dirty="0">
                <a:solidFill>
                  <a:srgbClr val="FF0000"/>
                </a:solidFill>
              </a:rPr>
              <a:t>社龍寮庄、芎蕉腳、水底寮、松柏崗、大湳中埔、馬連、水井仔庄、十一分厝、八分厝、七分厝</a:t>
            </a:r>
            <a:r>
              <a:rPr lang="zh-TW" altLang="en-US" dirty="0"/>
              <a:t>」等聚落名稱。新社台地現今存在的地名大致已經完備，而且各聚落的方位和距離也與今日大致吻合。</a:t>
            </a:r>
            <a:endParaRPr lang="en-US" altLang="zh-TW" dirty="0"/>
          </a:p>
          <a:p>
            <a:pPr marL="400050" lvl="1" indent="0">
              <a:lnSpc>
                <a:spcPts val="3200"/>
              </a:lnSpc>
              <a:spcBef>
                <a:spcPts val="1200"/>
              </a:spcBef>
              <a:buNone/>
            </a:pPr>
            <a:r>
              <a:rPr lang="zh-TW" altLang="en-US" dirty="0"/>
              <a:t>該地聚居</a:t>
            </a:r>
            <a:r>
              <a:rPr lang="zh-TW" altLang="en-US" dirty="0">
                <a:solidFill>
                  <a:srgbClr val="FF0000"/>
                </a:solidFill>
              </a:rPr>
              <a:t>千餘名漢人</a:t>
            </a:r>
            <a:r>
              <a:rPr lang="zh-TW" altLang="en-US" dirty="0"/>
              <a:t>（</a:t>
            </a:r>
            <a:r>
              <a:rPr lang="zh-TW" altLang="en-US" dirty="0">
                <a:solidFill>
                  <a:srgbClr val="FF0000"/>
                </a:solidFill>
              </a:rPr>
              <a:t>漳泉籍人居多，客民占十之一、二</a:t>
            </a:r>
            <a:r>
              <a:rPr lang="zh-TW" altLang="en-US" dirty="0"/>
              <a:t>），岸裡社轄下的樸仔籬社、阿里史社熟番數百人，另有軍工匠在水底寮，廠內二十餘人，入山砍伐三十餘人；漢人向岸裡社佃墾納租，</a:t>
            </a:r>
            <a:r>
              <a:rPr lang="zh-TW" altLang="en-US" dirty="0">
                <a:solidFill>
                  <a:srgbClr val="FF0000"/>
                </a:solidFill>
              </a:rPr>
              <a:t>已墾有田園兩百餘甲</a:t>
            </a:r>
            <a:r>
              <a:rPr lang="zh-TW" altLang="en-US" dirty="0"/>
              <a:t>。（</a:t>
            </a:r>
            <a:r>
              <a:rPr lang="en-US" altLang="zh-TW" dirty="0"/>
              <a:t>《</a:t>
            </a:r>
            <a:r>
              <a:rPr lang="zh-TW" altLang="en-US" dirty="0"/>
              <a:t>岸裡大社文書</a:t>
            </a:r>
            <a:r>
              <a:rPr lang="en-US" altLang="zh-TW" dirty="0"/>
              <a:t>》</a:t>
            </a:r>
            <a:r>
              <a:rPr lang="zh-TW" altLang="en-US" dirty="0"/>
              <a:t>）</a:t>
            </a:r>
            <a:endParaRPr lang="en-US" altLang="zh-TW" dirty="0"/>
          </a:p>
        </p:txBody>
      </p:sp>
    </p:spTree>
    <p:extLst>
      <p:ext uri="{BB962C8B-B14F-4D97-AF65-F5344CB8AC3E}">
        <p14:creationId xmlns:p14="http://schemas.microsoft.com/office/powerpoint/2010/main" val="200395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cxnSp>
        <p:nvCxnSpPr>
          <p:cNvPr id="4" name="直線單箭頭接點 3"/>
          <p:cNvCxnSpPr/>
          <p:nvPr/>
        </p:nvCxnSpPr>
        <p:spPr>
          <a:xfrm>
            <a:off x="5148064" y="2708920"/>
            <a:ext cx="360040" cy="333037"/>
          </a:xfrm>
          <a:prstGeom prst="straightConnector1">
            <a:avLst/>
          </a:prstGeom>
          <a:ln w="19050" cap="flat" cmpd="sng" algn="ctr">
            <a:solidFill>
              <a:srgbClr val="008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7" name="直線單箭頭接點 6"/>
          <p:cNvCxnSpPr/>
          <p:nvPr/>
        </p:nvCxnSpPr>
        <p:spPr>
          <a:xfrm>
            <a:off x="2771800" y="2204864"/>
            <a:ext cx="1368152" cy="288032"/>
          </a:xfrm>
          <a:prstGeom prst="straightConnector1">
            <a:avLst/>
          </a:prstGeom>
          <a:ln w="19050">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14" name="直線接點 13"/>
          <p:cNvCxnSpPr/>
          <p:nvPr/>
        </p:nvCxnSpPr>
        <p:spPr>
          <a:xfrm flipV="1">
            <a:off x="4226239" y="2407387"/>
            <a:ext cx="921825" cy="85509"/>
          </a:xfrm>
          <a:prstGeom prst="line">
            <a:avLst/>
          </a:prstGeom>
          <a:ln w="1905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直線單箭頭接點 17"/>
          <p:cNvCxnSpPr/>
          <p:nvPr/>
        </p:nvCxnSpPr>
        <p:spPr>
          <a:xfrm>
            <a:off x="5580112" y="3068960"/>
            <a:ext cx="288032" cy="72008"/>
          </a:xfrm>
          <a:prstGeom prst="straightConnector1">
            <a:avLst/>
          </a:prstGeom>
          <a:ln w="190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a:off x="5469850" y="2501897"/>
            <a:ext cx="364539" cy="531059"/>
          </a:xfrm>
          <a:prstGeom prst="straightConnector1">
            <a:avLst/>
          </a:prstGeom>
          <a:ln w="19050" cap="flat" cmpd="sng" algn="ctr">
            <a:solidFill>
              <a:srgbClr val="00B0F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31" name="直線單箭頭接點 30"/>
          <p:cNvCxnSpPr/>
          <p:nvPr/>
        </p:nvCxnSpPr>
        <p:spPr>
          <a:xfrm flipV="1">
            <a:off x="4752805" y="2438890"/>
            <a:ext cx="454559" cy="198022"/>
          </a:xfrm>
          <a:prstGeom prst="straightConnector1">
            <a:avLst/>
          </a:prstGeom>
          <a:ln w="190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p:nvPr/>
        </p:nvCxnSpPr>
        <p:spPr>
          <a:xfrm flipV="1">
            <a:off x="3275856" y="4068071"/>
            <a:ext cx="2088232" cy="143977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p:nvPr/>
        </p:nvCxnSpPr>
        <p:spPr>
          <a:xfrm>
            <a:off x="5760132" y="3284984"/>
            <a:ext cx="0" cy="108012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p:cNvCxnSpPr/>
          <p:nvPr/>
        </p:nvCxnSpPr>
        <p:spPr>
          <a:xfrm flipH="1">
            <a:off x="5364088" y="3104964"/>
            <a:ext cx="108012" cy="468052"/>
          </a:xfrm>
          <a:prstGeom prst="straightConnector1">
            <a:avLst/>
          </a:prstGeom>
          <a:ln w="190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p:cNvCxnSpPr/>
          <p:nvPr/>
        </p:nvCxnSpPr>
        <p:spPr>
          <a:xfrm>
            <a:off x="4572000" y="2636912"/>
            <a:ext cx="212311" cy="684076"/>
          </a:xfrm>
          <a:prstGeom prst="straightConnector1">
            <a:avLst/>
          </a:prstGeom>
          <a:ln w="190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p:cNvCxnSpPr/>
          <p:nvPr/>
        </p:nvCxnSpPr>
        <p:spPr>
          <a:xfrm>
            <a:off x="5418094" y="2520684"/>
            <a:ext cx="342038" cy="526559"/>
          </a:xfrm>
          <a:prstGeom prst="straightConnector1">
            <a:avLst/>
          </a:prstGeom>
          <a:ln w="190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p:cNvCxnSpPr/>
          <p:nvPr/>
        </p:nvCxnSpPr>
        <p:spPr>
          <a:xfrm flipH="1">
            <a:off x="5678557" y="2819183"/>
            <a:ext cx="5472" cy="3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文字方塊 2"/>
          <p:cNvSpPr txBox="1"/>
          <p:nvPr/>
        </p:nvSpPr>
        <p:spPr>
          <a:xfrm>
            <a:off x="600784" y="2636912"/>
            <a:ext cx="1338828" cy="92333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紅線：漳人</a:t>
            </a:r>
            <a:endParaRPr kumimoji="1" lang="en-US" altLang="zh-TW" sz="1800" b="0" i="0" u="none" strike="noStrike" kern="1200" cap="none" spc="0" normalizeH="0" baseline="0" noProof="0" dirty="0">
              <a:ln>
                <a:noFill/>
              </a:ln>
              <a:solidFill>
                <a:srgbClr val="FF0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B0F0"/>
                </a:solidFill>
                <a:effectLst/>
                <a:uLnTx/>
                <a:uFillTx/>
                <a:latin typeface="Arial" charset="0"/>
                <a:ea typeface="新細明體" pitchFamily="18" charset="-120"/>
                <a:cs typeface="+mn-cs"/>
              </a:rPr>
              <a:t>藍線：泉人</a:t>
            </a:r>
            <a:endParaRPr kumimoji="1" lang="en-US" altLang="zh-TW" sz="1800" b="0" i="0" u="none" strike="noStrike" kern="1200" cap="none" spc="0" normalizeH="0" baseline="0" noProof="0" dirty="0">
              <a:ln>
                <a:noFill/>
              </a:ln>
              <a:solidFill>
                <a:srgbClr val="00B0F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8000"/>
                </a:solidFill>
                <a:effectLst/>
                <a:uLnTx/>
                <a:uFillTx/>
                <a:latin typeface="Arial" charset="0"/>
                <a:ea typeface="新細明體" pitchFamily="18" charset="-120"/>
                <a:cs typeface="+mn-cs"/>
              </a:rPr>
              <a:t>綠線：客人</a:t>
            </a:r>
          </a:p>
        </p:txBody>
      </p:sp>
      <p:sp>
        <p:nvSpPr>
          <p:cNvPr id="5" name="文字方塊 4"/>
          <p:cNvSpPr txBox="1"/>
          <p:nvPr/>
        </p:nvSpPr>
        <p:spPr>
          <a:xfrm>
            <a:off x="7078001" y="459134"/>
            <a:ext cx="923330" cy="593973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乾隆四十七年漳泉分類械鬥前</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東勢角、樸仔籬界外私墾與相關地名位置圖</a:t>
            </a:r>
          </a:p>
        </p:txBody>
      </p:sp>
      <p:cxnSp>
        <p:nvCxnSpPr>
          <p:cNvPr id="17" name="直線單箭頭接點 16"/>
          <p:cNvCxnSpPr/>
          <p:nvPr/>
        </p:nvCxnSpPr>
        <p:spPr>
          <a:xfrm flipV="1">
            <a:off x="3141040" y="2450141"/>
            <a:ext cx="1695395" cy="73543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7"/>
          <p:cNvCxnSpPr/>
          <p:nvPr/>
        </p:nvCxnSpPr>
        <p:spPr>
          <a:xfrm flipV="1">
            <a:off x="2065999" y="5085184"/>
            <a:ext cx="993833" cy="7920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p:cNvCxnSpPr/>
          <p:nvPr/>
        </p:nvCxnSpPr>
        <p:spPr>
          <a:xfrm flipV="1">
            <a:off x="2065999" y="5507850"/>
            <a:ext cx="1137849" cy="6574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p:nvPr/>
        </p:nvCxnSpPr>
        <p:spPr>
          <a:xfrm>
            <a:off x="2065999" y="6453336"/>
            <a:ext cx="1075041" cy="2160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p:nvPr/>
        </p:nvCxnSpPr>
        <p:spPr>
          <a:xfrm>
            <a:off x="2065999" y="6669360"/>
            <a:ext cx="705801" cy="1886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p:cNvCxnSpPr/>
          <p:nvPr/>
        </p:nvCxnSpPr>
        <p:spPr>
          <a:xfrm flipV="1">
            <a:off x="2065999" y="6165304"/>
            <a:ext cx="1209857" cy="144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DEB8DC4E-C2CC-4E44-A2EE-3C19CE0121BB}"/>
              </a:ext>
            </a:extLst>
          </p:cNvPr>
          <p:cNvSpPr txBox="1"/>
          <p:nvPr/>
        </p:nvSpPr>
        <p:spPr>
          <a:xfrm>
            <a:off x="1665889" y="5968285"/>
            <a:ext cx="400110" cy="630942"/>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大里杙</a:t>
            </a:r>
          </a:p>
        </p:txBody>
      </p:sp>
    </p:spTree>
    <p:extLst>
      <p:ext uri="{BB962C8B-B14F-4D97-AF65-F5344CB8AC3E}">
        <p14:creationId xmlns:p14="http://schemas.microsoft.com/office/powerpoint/2010/main" val="334356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7748"/>
            <a:ext cx="8424936" cy="6805627"/>
          </a:xfrm>
        </p:spPr>
        <p:txBody>
          <a:bodyPr/>
          <a:lstStyle/>
          <a:p>
            <a:pPr marL="0" lvl="0" indent="0" algn="ctr">
              <a:buNone/>
            </a:pPr>
            <a:r>
              <a:rPr lang="zh-TW" altLang="en-US" sz="3600" dirty="0">
                <a:latin typeface="標楷體" panose="03000509000000000000" pitchFamily="65" charset="-120"/>
                <a:ea typeface="標楷體" panose="03000509000000000000" pitchFamily="65" charset="-120"/>
              </a:rPr>
              <a:t>漳泉分類</a:t>
            </a:r>
          </a:p>
          <a:p>
            <a:pPr marL="0" lvl="0" indent="0" algn="ctr">
              <a:lnSpc>
                <a:spcPts val="3000"/>
              </a:lnSpc>
              <a:spcBef>
                <a:spcPts val="1200"/>
              </a:spcBef>
              <a:spcAft>
                <a:spcPts val="600"/>
              </a:spcAft>
              <a:buNone/>
            </a:pPr>
            <a:r>
              <a:rPr lang="zh-TW" altLang="en-US" dirty="0">
                <a:solidFill>
                  <a:srgbClr val="000000"/>
                </a:solidFill>
              </a:rPr>
              <a:t>沿山勢力的崛起與漳泉分類械鬥</a:t>
            </a:r>
            <a:endParaRPr lang="en-US" altLang="zh-TW" dirty="0">
              <a:solidFill>
                <a:srgbClr val="000000"/>
              </a:solidFill>
            </a:endParaRPr>
          </a:p>
          <a:p>
            <a:pPr marL="0" indent="0">
              <a:buNone/>
            </a:pPr>
            <a:r>
              <a:rPr lang="zh-TW" altLang="en-US" sz="2800" dirty="0"/>
              <a:t>乾隆四十五年沿山界外私墾勢力崛起的例證</a:t>
            </a:r>
            <a:endParaRPr lang="en-US" altLang="zh-TW" sz="2800" dirty="0"/>
          </a:p>
          <a:p>
            <a:pPr marL="400050" lvl="1" indent="0">
              <a:lnSpc>
                <a:spcPts val="2800"/>
              </a:lnSpc>
              <a:spcBef>
                <a:spcPts val="600"/>
              </a:spcBef>
              <a:buNone/>
            </a:pPr>
            <a:r>
              <a:rPr lang="zh-TW" altLang="zh-TW" dirty="0"/>
              <a:t>大里杙</a:t>
            </a:r>
            <a:r>
              <a:rPr lang="zh-TW" altLang="en-US" dirty="0"/>
              <a:t>庄</a:t>
            </a:r>
            <a:r>
              <a:rPr lang="zh-TW" altLang="zh-TW" dirty="0"/>
              <a:t>林士慊</a:t>
            </a:r>
            <a:r>
              <a:rPr lang="zh-TW" altLang="en-US" dirty="0"/>
              <a:t>因莊民在界外（樸仔籬）遭生番殺害，率眾</a:t>
            </a:r>
            <a:r>
              <a:rPr lang="zh-TW" altLang="zh-TW" dirty="0"/>
              <a:t>焚搶</a:t>
            </a:r>
            <a:r>
              <a:rPr lang="zh-TW" altLang="en-US" dirty="0"/>
              <a:t>負責守隘的</a:t>
            </a:r>
            <a:r>
              <a:rPr lang="zh-TW" altLang="zh-TW" dirty="0"/>
              <a:t>阿里史社</a:t>
            </a:r>
            <a:r>
              <a:rPr lang="zh-TW" altLang="en-US" dirty="0"/>
              <a:t>。（三月）</a:t>
            </a:r>
            <a:endParaRPr lang="en-US" altLang="zh-TW" dirty="0"/>
          </a:p>
          <a:p>
            <a:pPr marL="400050" lvl="1" indent="0">
              <a:lnSpc>
                <a:spcPts val="2800"/>
              </a:lnSpc>
              <a:spcBef>
                <a:spcPts val="600"/>
              </a:spcBef>
              <a:buNone/>
            </a:pPr>
            <a:r>
              <a:rPr lang="zh-TW" altLang="zh-TW" dirty="0"/>
              <a:t>理番</a:t>
            </a:r>
            <a:r>
              <a:rPr lang="zh-TW" altLang="en-US" dirty="0"/>
              <a:t>同知</a:t>
            </a:r>
            <a:r>
              <a:rPr lang="zh-TW" altLang="zh-TW" dirty="0"/>
              <a:t>史崧壽與署</a:t>
            </a:r>
            <a:r>
              <a:rPr lang="zh-TW" altLang="en-US" dirty="0"/>
              <a:t>彰化知縣</a:t>
            </a:r>
            <a:r>
              <a:rPr lang="zh-TW" altLang="zh-TW" dirty="0"/>
              <a:t>張東馨各出銀</a:t>
            </a:r>
            <a:r>
              <a:rPr lang="en-US" altLang="zh-TW" dirty="0">
                <a:latin typeface="Times New Roman" panose="02020603050405020304" pitchFamily="18" charset="0"/>
                <a:cs typeface="Times New Roman" panose="02020603050405020304" pitchFamily="18" charset="0"/>
              </a:rPr>
              <a:t>250</a:t>
            </a:r>
            <a:r>
              <a:rPr lang="zh-TW" altLang="zh-TW" dirty="0"/>
              <a:t>元</a:t>
            </a:r>
            <a:r>
              <a:rPr lang="zh-TW" altLang="en-US" dirty="0"/>
              <a:t>安撫阿里史社，</a:t>
            </a:r>
            <a:r>
              <a:rPr lang="zh-TW" altLang="zh-TW" dirty="0"/>
              <a:t>平息林士慊焚劫案</a:t>
            </a:r>
            <a:r>
              <a:rPr lang="zh-TW" altLang="en-US" dirty="0"/>
              <a:t>。（五月）</a:t>
            </a:r>
            <a:endParaRPr lang="en-US" altLang="zh-TW" dirty="0"/>
          </a:p>
          <a:p>
            <a:pPr marL="0" indent="0">
              <a:lnSpc>
                <a:spcPts val="3600"/>
              </a:lnSpc>
              <a:spcBef>
                <a:spcPts val="1800"/>
              </a:spcBef>
              <a:buNone/>
            </a:pPr>
            <a:r>
              <a:rPr lang="zh-TW" altLang="en-US" sz="2800" dirty="0"/>
              <a:t>乾隆四十七年漳泉分類械鬥</a:t>
            </a:r>
            <a:endParaRPr lang="en-US" altLang="zh-TW" sz="2800" dirty="0"/>
          </a:p>
          <a:p>
            <a:pPr marL="400050" lvl="1" indent="0">
              <a:lnSpc>
                <a:spcPts val="2800"/>
              </a:lnSpc>
              <a:spcBef>
                <a:spcPts val="600"/>
              </a:spcBef>
              <a:spcAft>
                <a:spcPts val="0"/>
              </a:spcAft>
              <a:buNone/>
            </a:pPr>
            <a:r>
              <a:rPr lang="zh-TW" altLang="zh-TW" dirty="0">
                <a:latin typeface="標楷體" panose="03000509000000000000" pitchFamily="65" charset="-120"/>
                <a:ea typeface="標楷體" panose="03000509000000000000" pitchFamily="65" charset="-120"/>
              </a:rPr>
              <a:t>漳人…邀請大里杙人林士慊等守庄以致禍延多處</a:t>
            </a:r>
            <a:r>
              <a:rPr lang="zh-TW" altLang="en-US" dirty="0">
                <a:latin typeface="標楷體" panose="03000509000000000000" pitchFamily="65" charset="-120"/>
                <a:ea typeface="標楷體" panose="03000509000000000000" pitchFamily="65" charset="-120"/>
              </a:rPr>
              <a:t>。</a:t>
            </a:r>
            <a:endParaRPr lang="en-US" altLang="zh-TW" dirty="0"/>
          </a:p>
          <a:p>
            <a:pPr marL="400050" lvl="1" indent="0">
              <a:lnSpc>
                <a:spcPts val="2800"/>
              </a:lnSpc>
              <a:spcBef>
                <a:spcPts val="600"/>
              </a:spcBef>
              <a:spcAft>
                <a:spcPts val="0"/>
              </a:spcAft>
              <a:buNone/>
            </a:pPr>
            <a:r>
              <a:rPr lang="zh-TW" altLang="zh-TW" dirty="0">
                <a:solidFill>
                  <a:srgbClr val="FF0000"/>
                </a:solidFill>
                <a:latin typeface="標楷體" panose="03000509000000000000" pitchFamily="65" charset="-120"/>
                <a:ea typeface="標楷體" panose="03000509000000000000" pitchFamily="65" charset="-120"/>
              </a:rPr>
              <a:t>大里杙漳匪</a:t>
            </a:r>
            <a:r>
              <a:rPr lang="zh-TW" altLang="en-US" dirty="0">
                <a:latin typeface="標楷體" panose="03000509000000000000" pitchFamily="65" charset="-120"/>
                <a:ea typeface="標楷體" panose="03000509000000000000" pitchFamily="65" charset="-120"/>
              </a:rPr>
              <a:t>（林士</a:t>
            </a:r>
            <a:r>
              <a:rPr lang="zh-TW" altLang="zh-TW" dirty="0">
                <a:latin typeface="標楷體" panose="03000509000000000000" pitchFamily="65" charset="-120"/>
                <a:ea typeface="標楷體" panose="03000509000000000000" pitchFamily="65" charset="-120"/>
              </a:rPr>
              <a:t>慊</a:t>
            </a:r>
            <a:r>
              <a:rPr lang="zh-TW" altLang="en-US" dirty="0">
                <a:latin typeface="標楷體" panose="03000509000000000000" pitchFamily="65" charset="-120"/>
                <a:ea typeface="標楷體" panose="03000509000000000000" pitchFamily="65" charset="-120"/>
              </a:rPr>
              <a:t>等）</a:t>
            </a:r>
            <a:r>
              <a:rPr lang="zh-TW" altLang="zh-TW" dirty="0">
                <a:latin typeface="標楷體" panose="03000509000000000000" pitchFamily="65" charset="-120"/>
                <a:ea typeface="標楷體" panose="03000509000000000000" pitchFamily="65" charset="-120"/>
              </a:rPr>
              <a:t>首先聽邀攻庄尤為起事首惡</a:t>
            </a:r>
            <a:r>
              <a:rPr lang="zh-TW" altLang="en-US"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黃仕簡</a:t>
            </a:r>
            <a:r>
              <a:rPr lang="zh-TW" altLang="en-US"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楊廷樺</a:t>
            </a:r>
            <a:r>
              <a:rPr lang="zh-TW" altLang="en-US" dirty="0">
                <a:latin typeface="標楷體" panose="03000509000000000000" pitchFamily="65" charset="-120"/>
                <a:ea typeface="標楷體" panose="03000509000000000000" pitchFamily="65" charset="-120"/>
              </a:rPr>
              <a:t>奏）</a:t>
            </a:r>
            <a:endParaRPr lang="en-US" altLang="zh-TW" dirty="0">
              <a:latin typeface="標楷體" panose="03000509000000000000" pitchFamily="65" charset="-120"/>
              <a:ea typeface="標楷體" panose="03000509000000000000" pitchFamily="65" charset="-120"/>
            </a:endParaRPr>
          </a:p>
          <a:p>
            <a:pPr marL="400050" lvl="1" indent="0">
              <a:lnSpc>
                <a:spcPts val="2800"/>
              </a:lnSpc>
              <a:spcBef>
                <a:spcPts val="600"/>
              </a:spcBef>
              <a:spcAft>
                <a:spcPts val="0"/>
              </a:spcAft>
              <a:buNone/>
            </a:pPr>
            <a:r>
              <a:rPr lang="zh-TW" altLang="zh-TW" dirty="0"/>
              <a:t>林士慊</a:t>
            </a:r>
            <a:r>
              <a:rPr lang="zh-TW" altLang="en-US" dirty="0"/>
              <a:t>率領大里杙鄰近</a:t>
            </a:r>
            <a:r>
              <a:rPr lang="zh-TW" altLang="en-US" dirty="0">
                <a:solidFill>
                  <a:srgbClr val="FF0000"/>
                </a:solidFill>
              </a:rPr>
              <a:t>沿邊漳庄</a:t>
            </a:r>
            <a:r>
              <a:rPr lang="zh-TW" altLang="en-US" dirty="0"/>
              <a:t>出戰，總</a:t>
            </a:r>
            <a:r>
              <a:rPr lang="zh-TW" altLang="zh-TW" dirty="0"/>
              <a:t>共</a:t>
            </a:r>
            <a:r>
              <a:rPr lang="zh-TW" altLang="zh-TW" dirty="0">
                <a:solidFill>
                  <a:srgbClr val="FF0000"/>
                </a:solidFill>
              </a:rPr>
              <a:t>攻過</a:t>
            </a:r>
            <a:r>
              <a:rPr lang="zh-TW" altLang="en-US" dirty="0">
                <a:solidFill>
                  <a:srgbClr val="FF0000"/>
                </a:solidFill>
              </a:rPr>
              <a:t> </a:t>
            </a:r>
            <a:r>
              <a:rPr lang="en-US" altLang="zh-TW" dirty="0">
                <a:solidFill>
                  <a:srgbClr val="FF0000"/>
                </a:solidFill>
                <a:latin typeface="Times New Roman" panose="02020603050405020304" pitchFamily="18" charset="0"/>
                <a:cs typeface="Times New Roman" panose="02020603050405020304" pitchFamily="18" charset="0"/>
              </a:rPr>
              <a:t>110</a:t>
            </a:r>
            <a:r>
              <a:rPr lang="zh-TW" altLang="zh-TW" dirty="0">
                <a:solidFill>
                  <a:srgbClr val="FF0000"/>
                </a:solidFill>
              </a:rPr>
              <a:t>庄</a:t>
            </a:r>
            <a:r>
              <a:rPr lang="zh-TW" altLang="en-US" dirty="0">
                <a:solidFill>
                  <a:srgbClr val="FF0000"/>
                </a:solidFill>
              </a:rPr>
              <a:t>。</a:t>
            </a:r>
            <a:endParaRPr lang="en-US" altLang="zh-TW" dirty="0"/>
          </a:p>
          <a:p>
            <a:pPr marL="400050" lvl="1" indent="0">
              <a:lnSpc>
                <a:spcPts val="2800"/>
              </a:lnSpc>
              <a:spcBef>
                <a:spcPts val="600"/>
              </a:spcBef>
              <a:spcAft>
                <a:spcPts val="0"/>
              </a:spcAft>
              <a:buNone/>
            </a:pPr>
            <a:r>
              <a:rPr lang="zh-TW" altLang="en-US" dirty="0"/>
              <a:t>戰守以庄為單位，不是</a:t>
            </a:r>
            <a:r>
              <a:rPr lang="zh-TW" altLang="en-US" dirty="0">
                <a:solidFill>
                  <a:srgbClr val="FF0000"/>
                </a:solidFill>
              </a:rPr>
              <a:t>羅漢腳</a:t>
            </a:r>
            <a:r>
              <a:rPr lang="zh-TW" altLang="en-US" dirty="0"/>
              <a:t>（小刀會城鎮遊民），而是從事</a:t>
            </a:r>
            <a:r>
              <a:rPr lang="zh-TW" altLang="en-US" dirty="0">
                <a:solidFill>
                  <a:srgbClr val="FF0000"/>
                </a:solidFill>
              </a:rPr>
              <a:t>界外私墾</a:t>
            </a:r>
            <a:r>
              <a:rPr lang="zh-TW" altLang="en-US" dirty="0"/>
              <a:t>的</a:t>
            </a:r>
            <a:r>
              <a:rPr lang="zh-TW" altLang="en-US" dirty="0">
                <a:solidFill>
                  <a:srgbClr val="FF0000"/>
                </a:solidFill>
              </a:rPr>
              <a:t>沿山勢力</a:t>
            </a:r>
            <a:r>
              <a:rPr lang="zh-TW" altLang="en-US" dirty="0"/>
              <a:t>。</a:t>
            </a:r>
            <a:endParaRPr lang="en-US" altLang="zh-TW" dirty="0"/>
          </a:p>
        </p:txBody>
      </p:sp>
    </p:spTree>
    <p:extLst>
      <p:ext uri="{BB962C8B-B14F-4D97-AF65-F5344CB8AC3E}">
        <p14:creationId xmlns:p14="http://schemas.microsoft.com/office/powerpoint/2010/main" val="48043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2" name="文字方塊 1"/>
          <p:cNvSpPr txBox="1"/>
          <p:nvPr/>
        </p:nvSpPr>
        <p:spPr>
          <a:xfrm>
            <a:off x="7098864" y="188640"/>
            <a:ext cx="492443" cy="6480720"/>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乾隆四十七年</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彰化、諸羅</a:t>
            </a:r>
            <a:r>
              <a:rPr kumimoji="1" lang="zh-TW"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漳泉分類械鬥</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前的人群分類版圖</a:t>
            </a:r>
          </a:p>
        </p:txBody>
      </p:sp>
      <p:sp>
        <p:nvSpPr>
          <p:cNvPr id="8" name="文字方塊 7"/>
          <p:cNvSpPr txBox="1"/>
          <p:nvPr/>
        </p:nvSpPr>
        <p:spPr>
          <a:xfrm>
            <a:off x="539552" y="2996952"/>
            <a:ext cx="1935145" cy="646331"/>
          </a:xfrm>
          <a:prstGeom prst="rect">
            <a:avLst/>
          </a:prstGeom>
          <a:noFill/>
          <a:ln>
            <a:noFill/>
          </a:ln>
        </p:spPr>
        <p:txBody>
          <a:bodyPr vert="horz"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8000"/>
                </a:solidFill>
                <a:effectLst/>
                <a:uLnTx/>
                <a:uFillTx/>
                <a:latin typeface="Arial" charset="0"/>
                <a:ea typeface="新細明體" pitchFamily="18" charset="-120"/>
                <a:cs typeface="+mn-cs"/>
              </a:rPr>
              <a:t>綠區</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008000"/>
                </a:solidFill>
                <a:effectLst/>
                <a:uLnTx/>
                <a:uFillTx/>
                <a:latin typeface="Arial" charset="0"/>
                <a:ea typeface="新細明體" pitchFamily="18" charset="-120"/>
                <a:cs typeface="+mn-cs"/>
              </a:rPr>
              <a:t>客</a:t>
            </a:r>
            <a:endParaRPr kumimoji="1" lang="en-US" altLang="zh-TW" sz="1800" b="0" i="0" u="none" strike="noStrike" kern="1200" cap="none" spc="0" normalizeH="0" baseline="0" noProof="0" dirty="0">
              <a:ln>
                <a:noFill/>
              </a:ln>
              <a:solidFill>
                <a:srgbClr val="008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9900FF"/>
                </a:solidFill>
                <a:effectLst/>
                <a:uLnTx/>
                <a:uFillTx/>
                <a:latin typeface="Arial" charset="0"/>
                <a:ea typeface="新細明體" pitchFamily="18" charset="-120"/>
                <a:cs typeface="+mn-cs"/>
              </a:rPr>
              <a:t>紫區</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9900FF"/>
                </a:solidFill>
                <a:effectLst/>
                <a:uLnTx/>
                <a:uFillTx/>
                <a:latin typeface="Arial" charset="0"/>
                <a:ea typeface="新細明體" pitchFamily="18" charset="-120"/>
                <a:cs typeface="+mn-cs"/>
              </a:rPr>
              <a:t>閩</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漳</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0070C0"/>
                </a:solidFill>
                <a:effectLst/>
                <a:uLnTx/>
                <a:uFillTx/>
                <a:latin typeface="Arial" charset="0"/>
                <a:ea typeface="新細明體" pitchFamily="18" charset="-120"/>
                <a:cs typeface="+mn-cs"/>
              </a:rPr>
              <a:t>泉</a:t>
            </a:r>
            <a:endParaRPr kumimoji="1" lang="zh-TW" altLang="en-US" sz="1800" b="0" i="0" u="none" strike="noStrike" kern="1200" cap="none" spc="0" normalizeH="0" baseline="0" noProof="0" dirty="0">
              <a:ln>
                <a:noFill/>
              </a:ln>
              <a:solidFill>
                <a:srgbClr val="9900FF"/>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365017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18" name="圖片 17">
            <a:extLst>
              <a:ext uri="{FF2B5EF4-FFF2-40B4-BE49-F238E27FC236}">
                <a16:creationId xmlns:a16="http://schemas.microsoft.com/office/drawing/2014/main" id="{ADAE0308-A22A-4587-8F57-196F2A97B3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pic>
        <p:nvPicPr>
          <p:cNvPr id="50" name="圖片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2" name="文字方塊 1"/>
          <p:cNvSpPr txBox="1"/>
          <p:nvPr/>
        </p:nvSpPr>
        <p:spPr>
          <a:xfrm>
            <a:off x="7090327" y="152636"/>
            <a:ext cx="492443" cy="6552728"/>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乾隆四十七年</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彰化、諸羅</a:t>
            </a:r>
            <a:r>
              <a:rPr kumimoji="1" lang="zh-TW"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漳泉分類械鬥</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後</a:t>
            </a:r>
            <a:r>
              <a:rPr kumimoji="1" lang="zh-TW"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分類版圖的重劃</a:t>
            </a:r>
          </a:p>
        </p:txBody>
      </p:sp>
      <p:sp>
        <p:nvSpPr>
          <p:cNvPr id="6" name="爆炸 1 5"/>
          <p:cNvSpPr/>
          <p:nvPr/>
        </p:nvSpPr>
        <p:spPr>
          <a:xfrm>
            <a:off x="4499992" y="1196752"/>
            <a:ext cx="432047" cy="504056"/>
          </a:xfrm>
          <a:prstGeom prst="irregularSeal1">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7" name="爆炸 1 6"/>
          <p:cNvSpPr/>
          <p:nvPr/>
        </p:nvSpPr>
        <p:spPr>
          <a:xfrm>
            <a:off x="3504334" y="3717032"/>
            <a:ext cx="455598" cy="576064"/>
          </a:xfrm>
          <a:prstGeom prst="irregularSeal1">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3" name="文字方塊 2"/>
          <p:cNvSpPr txBox="1"/>
          <p:nvPr/>
        </p:nvSpPr>
        <p:spPr>
          <a:xfrm>
            <a:off x="1302848" y="22312"/>
            <a:ext cx="800219" cy="6813376"/>
          </a:xfrm>
          <a:prstGeom prst="rect">
            <a:avLst/>
          </a:prstGeom>
          <a:noFill/>
        </p:spPr>
        <p:txBody>
          <a:bodyPr vert="eaVert" wrap="square" rtlCol="0">
            <a:spAutoFit/>
          </a:bodyPr>
          <a:lstStyle/>
          <a:p>
            <a:pPr marL="0" marR="0" lvl="0" indent="0" algn="l" defTabSz="914400" rtl="0" eaLnBrk="1" fontAlgn="base" latinLnBrk="0" hangingPunct="1">
              <a:lnSpc>
                <a:spcPts val="24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彰化莿桐腳賭博糾紛傷命，沿山大里杙與沿海鹿港加入戰局。</a:t>
            </a:r>
            <a:endPar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24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諸羅北港泉人先發制人攻擊南港漳人。</a:t>
            </a:r>
          </a:p>
        </p:txBody>
      </p:sp>
    </p:spTree>
    <p:extLst>
      <p:ext uri="{BB962C8B-B14F-4D97-AF65-F5344CB8AC3E}">
        <p14:creationId xmlns:p14="http://schemas.microsoft.com/office/powerpoint/2010/main" val="24404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908720"/>
            <a:ext cx="8424936" cy="5256584"/>
          </a:xfrm>
        </p:spPr>
        <p:txBody>
          <a:bodyPr/>
          <a:lstStyle/>
          <a:p>
            <a:pPr marL="0" indent="0" algn="ctr">
              <a:buNone/>
            </a:pPr>
            <a:r>
              <a:rPr lang="zh-TW" altLang="en-US" dirty="0"/>
              <a:t>漳泉客分類新版圖</a:t>
            </a:r>
            <a:endParaRPr lang="en-US" altLang="zh-TW" dirty="0"/>
          </a:p>
          <a:p>
            <a:pPr marL="400050" lvl="1" indent="0">
              <a:lnSpc>
                <a:spcPts val="3600"/>
              </a:lnSpc>
              <a:spcBef>
                <a:spcPts val="1800"/>
              </a:spcBef>
              <a:buNone/>
            </a:pPr>
            <a:r>
              <a:rPr lang="zh-TW" altLang="en-US" dirty="0"/>
              <a:t>沿山界外私墾勢力（漳人）的崛起</a:t>
            </a:r>
            <a:endParaRPr lang="en-US" altLang="zh-TW" dirty="0"/>
          </a:p>
          <a:p>
            <a:pPr marL="400050" lvl="1" indent="0">
              <a:lnSpc>
                <a:spcPts val="3600"/>
              </a:lnSpc>
              <a:spcBef>
                <a:spcPts val="1800"/>
              </a:spcBef>
              <a:buNone/>
            </a:pPr>
            <a:r>
              <a:rPr lang="zh-TW" altLang="en-US" dirty="0"/>
              <a:t>沿山／沿海的漳泉分類</a:t>
            </a:r>
            <a:endParaRPr lang="en-US" altLang="zh-TW" dirty="0"/>
          </a:p>
          <a:p>
            <a:pPr marL="400050" lvl="1" indent="0">
              <a:lnSpc>
                <a:spcPts val="3600"/>
              </a:lnSpc>
              <a:spcBef>
                <a:spcPts val="1800"/>
              </a:spcBef>
              <a:buNone/>
            </a:pPr>
            <a:r>
              <a:rPr lang="zh-TW" altLang="en-US" dirty="0"/>
              <a:t>客庄作為沿山的異類</a:t>
            </a:r>
          </a:p>
        </p:txBody>
      </p:sp>
    </p:spTree>
    <p:extLst>
      <p:ext uri="{BB962C8B-B14F-4D97-AF65-F5344CB8AC3E}">
        <p14:creationId xmlns:p14="http://schemas.microsoft.com/office/powerpoint/2010/main" val="23668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1907704" y="116632"/>
            <a:ext cx="3717684" cy="338554"/>
          </a:xfrm>
          <a:prstGeom prst="rect">
            <a:avLst/>
          </a:prstGeom>
          <a:noFill/>
        </p:spPr>
        <p:txBody>
          <a:bodyPr vert="horz"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〈沿革調查〉</a:t>
            </a:r>
            <a:r>
              <a:rPr kumimoji="1" lang="zh-TW" altLang="en-US" sz="1600" b="0" i="0" u="none" strike="noStrike" kern="1200" cap="none" spc="0" normalizeH="0" baseline="0" noProof="0" dirty="0">
                <a:ln>
                  <a:noFill/>
                </a:ln>
                <a:solidFill>
                  <a:srgbClr val="FF0000"/>
                </a:solidFill>
                <a:effectLst/>
                <a:uLnTx/>
                <a:uFillTx/>
                <a:latin typeface="Arial" charset="0"/>
                <a:ea typeface="新細明體" pitchFamily="18" charset="-120"/>
                <a:cs typeface="+mn-cs"/>
              </a:rPr>
              <a:t>閩</a:t>
            </a:r>
            <a:r>
              <a:rPr kumimoji="1" lang="zh-TW" altLang="zh-TW" sz="1600" b="0" i="0" u="none" strike="noStrike" kern="1200" cap="none" spc="0" normalizeH="0" baseline="0" noProof="0" dirty="0">
                <a:ln>
                  <a:noFill/>
                </a:ln>
                <a:solidFill>
                  <a:srgbClr val="FF0000"/>
                </a:solidFill>
                <a:effectLst/>
                <a:uLnTx/>
                <a:uFillTx/>
                <a:latin typeface="Arial" charset="0"/>
                <a:ea typeface="新細明體" pitchFamily="18" charset="-120"/>
                <a:cs typeface="+mn-cs"/>
              </a:rPr>
              <a:t>客</a:t>
            </a:r>
            <a:r>
              <a:rPr kumimoji="1" lang="zh-TW"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人口分布圖（</a:t>
            </a:r>
            <a:r>
              <a:rPr kumimoji="1" lang="en-US"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1901</a:t>
            </a:r>
            <a:r>
              <a:rPr kumimoji="1" lang="zh-TW"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endParaRPr kumimoji="1" lang="zh-TW" altLang="en-US" sz="16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814237893"/>
      </p:ext>
    </p:extLst>
  </p:cSld>
  <p:clrMapOvr>
    <a:overrideClrMapping bg1="lt1" tx1="dk1" bg2="lt2" tx2="dk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1907704" y="116632"/>
            <a:ext cx="3922869" cy="338554"/>
          </a:xfrm>
          <a:prstGeom prst="rect">
            <a:avLst/>
          </a:prstGeom>
          <a:noFill/>
        </p:spPr>
        <p:txBody>
          <a:bodyPr vert="horz"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〈沿革調查〉</a:t>
            </a:r>
            <a:r>
              <a:rPr kumimoji="1" lang="zh-TW" altLang="zh-TW" sz="1600" b="0" i="0" u="none" strike="noStrike" kern="1200" cap="none" spc="0" normalizeH="0" baseline="0" noProof="0" dirty="0">
                <a:ln>
                  <a:noFill/>
                </a:ln>
                <a:solidFill>
                  <a:srgbClr val="FF0000"/>
                </a:solidFill>
                <a:effectLst/>
                <a:uLnTx/>
                <a:uFillTx/>
                <a:latin typeface="Arial" charset="0"/>
                <a:ea typeface="新細明體" pitchFamily="18" charset="-120"/>
                <a:cs typeface="+mn-cs"/>
              </a:rPr>
              <a:t>漳泉客</a:t>
            </a:r>
            <a:r>
              <a:rPr kumimoji="1" lang="zh-TW"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人口分布圖（</a:t>
            </a:r>
            <a:r>
              <a:rPr kumimoji="1" lang="en-US"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1901</a:t>
            </a:r>
            <a:r>
              <a:rPr kumimoji="1" lang="zh-TW"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endParaRPr kumimoji="1" lang="zh-TW" altLang="en-US" sz="16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2500539194"/>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文字方塊 1"/>
          <p:cNvSpPr txBox="1"/>
          <p:nvPr/>
        </p:nvSpPr>
        <p:spPr>
          <a:xfrm>
            <a:off x="7133551" y="1587470"/>
            <a:ext cx="492443" cy="3683060"/>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屏東平原的生態環境</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（施添福）</a:t>
            </a: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1198" y="0"/>
            <a:ext cx="5141603" cy="6858000"/>
          </a:xfrm>
          <a:prstGeom prst="rect">
            <a:avLst/>
          </a:prstGeom>
        </p:spPr>
      </p:pic>
    </p:spTree>
    <p:extLst>
      <p:ext uri="{BB962C8B-B14F-4D97-AF65-F5344CB8AC3E}">
        <p14:creationId xmlns:p14="http://schemas.microsoft.com/office/powerpoint/2010/main" val="21420539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764704"/>
            <a:ext cx="8424936" cy="5400600"/>
          </a:xfrm>
        </p:spPr>
        <p:txBody>
          <a:bodyPr/>
          <a:lstStyle/>
          <a:p>
            <a:pPr marL="0" indent="0">
              <a:lnSpc>
                <a:spcPts val="4000"/>
              </a:lnSpc>
              <a:spcBef>
                <a:spcPts val="600"/>
              </a:spcBef>
              <a:spcAft>
                <a:spcPts val="600"/>
              </a:spcAft>
              <a:buNone/>
            </a:pPr>
            <a:r>
              <a:rPr lang="zh-TW" altLang="en-US" sz="2800" dirty="0"/>
              <a:t>康熙朝由於管制婦女與移民渡臺，激發朱一貴動亂，並帶來閩客仇殺，造成</a:t>
            </a:r>
            <a:r>
              <a:rPr lang="zh-TW" altLang="en-US" sz="2800" dirty="0">
                <a:solidFill>
                  <a:srgbClr val="FF0000"/>
                </a:solidFill>
              </a:rPr>
              <a:t>閩客分類</a:t>
            </a:r>
            <a:r>
              <a:rPr lang="zh-TW" altLang="en-US" sz="2800" dirty="0"/>
              <a:t>；乾隆朝則由於劃界遷民，滋生三層制夾心層地帶的界外私墾勢力，激化彰諸兩縣漳泉籍人械鬥，留下</a:t>
            </a:r>
            <a:r>
              <a:rPr lang="zh-TW" altLang="en-US" sz="2800" dirty="0">
                <a:solidFill>
                  <a:srgbClr val="FF0000"/>
                </a:solidFill>
              </a:rPr>
              <a:t>漳泉分類</a:t>
            </a:r>
            <a:r>
              <a:rPr lang="zh-TW" altLang="en-US" sz="2800" dirty="0"/>
              <a:t>。</a:t>
            </a:r>
            <a:endParaRPr lang="en-US" altLang="zh-TW" sz="2800" dirty="0"/>
          </a:p>
          <a:p>
            <a:pPr marL="0" indent="0">
              <a:lnSpc>
                <a:spcPts val="4000"/>
              </a:lnSpc>
              <a:spcBef>
                <a:spcPts val="600"/>
              </a:spcBef>
              <a:spcAft>
                <a:spcPts val="600"/>
              </a:spcAft>
              <a:buNone/>
            </a:pPr>
            <a:r>
              <a:rPr lang="zh-TW" altLang="en-US" sz="2800" dirty="0"/>
              <a:t>在國家權力一心捍衛其對暴力的獨佔、不容絲毫民間武力形成的前提下，此二構成當時臺灣社會內部主要矛盾的社群分類雖非清廷有意促成，其所造成的暴力衝突平時也備受壓抑膺懲，然而卻在後續發生的林爽文動亂事件內發揮分化及牽制叛變力量的重要功能。</a:t>
            </a:r>
            <a:endParaRPr lang="en-US" altLang="zh-TW" sz="2800" dirty="0"/>
          </a:p>
        </p:txBody>
      </p:sp>
    </p:spTree>
    <p:extLst>
      <p:ext uri="{BB962C8B-B14F-4D97-AF65-F5344CB8AC3E}">
        <p14:creationId xmlns:p14="http://schemas.microsoft.com/office/powerpoint/2010/main" val="21008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16632"/>
            <a:ext cx="8424936" cy="6598132"/>
          </a:xfrm>
        </p:spPr>
        <p:txBody>
          <a:bodyPr/>
          <a:lstStyle/>
          <a:p>
            <a:pPr marL="0" indent="0">
              <a:lnSpc>
                <a:spcPts val="2800"/>
              </a:lnSpc>
              <a:spcBef>
                <a:spcPts val="600"/>
              </a:spcBef>
              <a:buNone/>
            </a:pPr>
            <a:r>
              <a:rPr lang="zh-TW" altLang="zh-TW" sz="2000" dirty="0"/>
              <a:t>《平臺紀事本末》</a:t>
            </a:r>
            <a:r>
              <a:rPr lang="zh-TW" altLang="en-US" sz="2000" dirty="0"/>
              <a:t>描述黃仕簡與楊廷樺於乾隆四十七年到大里杙逮捕林士慊等漳泉械鬥首犯的情形：</a:t>
            </a:r>
          </a:p>
          <a:p>
            <a:pPr marL="400050" lvl="1" indent="0">
              <a:lnSpc>
                <a:spcPts val="2800"/>
              </a:lnSpc>
              <a:spcBef>
                <a:spcPts val="600"/>
              </a:spcBef>
              <a:spcAft>
                <a:spcPts val="600"/>
              </a:spcAft>
              <a:buNone/>
            </a:pPr>
            <a:r>
              <a:rPr lang="zh-TW" altLang="en-US" sz="2000" dirty="0">
                <a:latin typeface="標楷體" panose="03000509000000000000" pitchFamily="65" charset="-120"/>
                <a:ea typeface="標楷體" panose="03000509000000000000" pitchFamily="65" charset="-120"/>
              </a:rPr>
              <a:t>乾隆四十七年，漳、泉民搆釁焚掠，官兵擒治，其黨羽懼罪，紛紛逃入</a:t>
            </a:r>
            <a:r>
              <a:rPr lang="zh-TW" altLang="en-US" sz="2000" dirty="0">
                <a:solidFill>
                  <a:srgbClr val="FF0000"/>
                </a:solidFill>
                <a:latin typeface="標楷體" panose="03000509000000000000" pitchFamily="65" charset="-120"/>
                <a:ea typeface="標楷體" panose="03000509000000000000" pitchFamily="65" charset="-120"/>
              </a:rPr>
              <a:t>大里杙</a:t>
            </a:r>
            <a:r>
              <a:rPr lang="zh-TW" altLang="en-US" sz="2000" dirty="0">
                <a:latin typeface="標楷體" panose="03000509000000000000" pitchFamily="65" charset="-120"/>
                <a:ea typeface="標楷體" panose="03000509000000000000" pitchFamily="65" charset="-120"/>
              </a:rPr>
              <a:t>。水師提督黃仕簡、臺灣道楊廷樺挾</a:t>
            </a:r>
            <a:r>
              <a:rPr lang="zh-TW" altLang="en-US" sz="2000" dirty="0">
                <a:solidFill>
                  <a:srgbClr val="FF0000"/>
                </a:solidFill>
                <a:latin typeface="標楷體" panose="03000509000000000000" pitchFamily="65" charset="-120"/>
                <a:ea typeface="標楷體" panose="03000509000000000000" pitchFamily="65" charset="-120"/>
              </a:rPr>
              <a:t>重兵壓莊</a:t>
            </a:r>
            <a:r>
              <a:rPr lang="zh-TW" altLang="en-US" sz="2000" dirty="0">
                <a:latin typeface="標楷體" panose="03000509000000000000" pitchFamily="65" charset="-120"/>
                <a:ea typeface="標楷體" panose="03000509000000000000" pitchFamily="65" charset="-120"/>
              </a:rPr>
              <a:t>，搜求罪人。莊人以</a:t>
            </a:r>
            <a:r>
              <a:rPr lang="zh-TW" altLang="en-US" sz="2000" dirty="0">
                <a:solidFill>
                  <a:srgbClr val="FF0000"/>
                </a:solidFill>
                <a:latin typeface="標楷體" panose="03000509000000000000" pitchFamily="65" charset="-120"/>
                <a:ea typeface="標楷體" panose="03000509000000000000" pitchFamily="65" charset="-120"/>
              </a:rPr>
              <a:t>重利賄師</a:t>
            </a:r>
            <a:r>
              <a:rPr lang="zh-TW" altLang="en-US" sz="2000" dirty="0">
                <a:latin typeface="標楷體" panose="03000509000000000000" pitchFamily="65" charset="-120"/>
                <a:ea typeface="標楷體" panose="03000509000000000000" pitchFamily="65" charset="-120"/>
              </a:rPr>
              <a:t>，師退。其</a:t>
            </a:r>
            <a:r>
              <a:rPr lang="zh-TW" altLang="en-US" sz="2000" dirty="0">
                <a:solidFill>
                  <a:srgbClr val="FF0000"/>
                </a:solidFill>
                <a:latin typeface="標楷體" panose="03000509000000000000" pitchFamily="65" charset="-120"/>
                <a:ea typeface="標楷體" panose="03000509000000000000" pitchFamily="65" charset="-120"/>
              </a:rPr>
              <a:t>縛獻者一、二人</a:t>
            </a:r>
            <a:r>
              <a:rPr lang="zh-TW" altLang="en-US" sz="2000" dirty="0">
                <a:latin typeface="標楷體" panose="03000509000000000000" pitchFamily="65" charset="-120"/>
                <a:ea typeface="標楷體" panose="03000509000000000000" pitchFamily="65" charset="-120"/>
              </a:rPr>
              <a:t>，實非黨惡。由是諸無賴之徒益輕官兵，而奸民多生心矣。（平臺紀事本末：</a:t>
            </a:r>
            <a:r>
              <a:rPr lang="en-US" altLang="zh-TW" sz="2000" dirty="0">
                <a:latin typeface="標楷體" panose="03000509000000000000" pitchFamily="65" charset="-120"/>
                <a:ea typeface="標楷體" panose="03000509000000000000" pitchFamily="65" charset="-120"/>
              </a:rPr>
              <a:t>1</a:t>
            </a:r>
            <a:r>
              <a:rPr lang="zh-TW" altLang="en-US" sz="2000" dirty="0">
                <a:latin typeface="標楷體" panose="03000509000000000000" pitchFamily="65" charset="-120"/>
                <a:ea typeface="標楷體" panose="03000509000000000000" pitchFamily="65" charset="-120"/>
              </a:rPr>
              <a:t>）</a:t>
            </a:r>
          </a:p>
          <a:p>
            <a:pPr marL="0" indent="0">
              <a:lnSpc>
                <a:spcPts val="2800"/>
              </a:lnSpc>
              <a:spcBef>
                <a:spcPts val="600"/>
              </a:spcBef>
              <a:buNone/>
            </a:pPr>
            <a:r>
              <a:rPr lang="zh-TW" altLang="en-US" sz="2000" dirty="0">
                <a:latin typeface="Times New Roman" panose="02020603050405020304" pitchFamily="18" charset="0"/>
                <a:cs typeface="Times New Roman" panose="02020603050405020304" pitchFamily="18" charset="0"/>
              </a:rPr>
              <a:t>大里杙庄「縛獻」事實上不只一、二人，而是</a:t>
            </a:r>
            <a:r>
              <a:rPr lang="zh-TW" altLang="en-US" sz="2000" dirty="0">
                <a:solidFill>
                  <a:srgbClr val="FF0000"/>
                </a:solidFill>
                <a:latin typeface="Times New Roman" panose="02020603050405020304" pitchFamily="18" charset="0"/>
                <a:cs typeface="Times New Roman" panose="02020603050405020304" pitchFamily="18" charset="0"/>
              </a:rPr>
              <a:t>林士慊在內的</a:t>
            </a:r>
            <a:r>
              <a:rPr lang="en-US" altLang="zh-TW" sz="2000" dirty="0">
                <a:solidFill>
                  <a:srgbClr val="FF0000"/>
                </a:solidFill>
                <a:latin typeface="Times New Roman" panose="02020603050405020304" pitchFamily="18" charset="0"/>
                <a:cs typeface="Times New Roman" panose="02020603050405020304" pitchFamily="18" charset="0"/>
              </a:rPr>
              <a:t>95</a:t>
            </a:r>
            <a:r>
              <a:rPr lang="zh-TW" altLang="en-US" sz="2000" dirty="0">
                <a:solidFill>
                  <a:srgbClr val="FF0000"/>
                </a:solidFill>
                <a:latin typeface="Times New Roman" panose="02020603050405020304" pitchFamily="18" charset="0"/>
                <a:cs typeface="Times New Roman" panose="02020603050405020304" pitchFamily="18" charset="0"/>
              </a:rPr>
              <a:t>人</a:t>
            </a:r>
            <a:r>
              <a:rPr lang="zh-TW" altLang="en-US" sz="2000" dirty="0">
                <a:latin typeface="Times New Roman" panose="02020603050405020304" pitchFamily="18" charset="0"/>
                <a:cs typeface="Times New Roman" panose="02020603050405020304" pitchFamily="18" charset="0"/>
              </a:rPr>
              <a:t>。在</a:t>
            </a:r>
            <a:r>
              <a:rPr lang="zh-TW" altLang="en-US" sz="2000" dirty="0">
                <a:solidFill>
                  <a:srgbClr val="FF0000"/>
                </a:solidFill>
                <a:latin typeface="Times New Roman" panose="02020603050405020304" pitchFamily="18" charset="0"/>
                <a:cs typeface="Times New Roman" panose="02020603050405020304" pitchFamily="18" charset="0"/>
              </a:rPr>
              <a:t>未與官軍對抗</a:t>
            </a:r>
            <a:r>
              <a:rPr lang="zh-TW" altLang="en-US" sz="2000" dirty="0">
                <a:latin typeface="Times New Roman" panose="02020603050405020304" pitchFamily="18" charset="0"/>
                <a:cs typeface="Times New Roman" panose="02020603050405020304" pitchFamily="18" charset="0"/>
              </a:rPr>
              <a:t>的情形下，交出林士慊等人充數，斬決（彰化、諸羅總共處決</a:t>
            </a:r>
            <a:r>
              <a:rPr lang="en-US" altLang="zh-TW" sz="2000" dirty="0">
                <a:latin typeface="Times New Roman" panose="02020603050405020304" pitchFamily="18" charset="0"/>
                <a:cs typeface="Times New Roman" panose="02020603050405020304" pitchFamily="18" charset="0"/>
              </a:rPr>
              <a:t>304</a:t>
            </a:r>
            <a:r>
              <a:rPr lang="zh-TW" altLang="en-US" sz="2000" dirty="0">
                <a:latin typeface="Times New Roman" panose="02020603050405020304" pitchFamily="18" charset="0"/>
                <a:cs typeface="Times New Roman" panose="02020603050405020304" pitchFamily="18" charset="0"/>
              </a:rPr>
              <a:t>人）結案，大里杙等沿邊各庄卻仍然保留著令官方畏懼的實力。</a:t>
            </a:r>
            <a:endParaRPr lang="en-US" altLang="zh-TW" sz="2000" dirty="0">
              <a:latin typeface="Times New Roman" panose="02020603050405020304" pitchFamily="18" charset="0"/>
              <a:cs typeface="Times New Roman" panose="02020603050405020304" pitchFamily="18" charset="0"/>
            </a:endParaRPr>
          </a:p>
          <a:p>
            <a:pPr marL="0" indent="0">
              <a:lnSpc>
                <a:spcPts val="2800"/>
              </a:lnSpc>
              <a:spcBef>
                <a:spcPts val="600"/>
              </a:spcBef>
              <a:buNone/>
            </a:pPr>
            <a:r>
              <a:rPr lang="zh-TW" altLang="en-US" sz="2000" dirty="0">
                <a:latin typeface="Times New Roman" panose="02020603050405020304" pitchFamily="18" charset="0"/>
                <a:cs typeface="Times New Roman" panose="02020603050405020304" pitchFamily="18" charset="0"/>
              </a:rPr>
              <a:t>乾隆五十一年十一月二十七日（</a:t>
            </a:r>
            <a:r>
              <a:rPr lang="en-US" altLang="zh-TW" sz="2000" dirty="0">
                <a:latin typeface="Times New Roman" panose="02020603050405020304" pitchFamily="18" charset="0"/>
                <a:cs typeface="Times New Roman" panose="02020603050405020304" pitchFamily="18" charset="0"/>
              </a:rPr>
              <a:t>1787</a:t>
            </a:r>
            <a:r>
              <a:rPr lang="zh-TW" altLang="en-US" sz="2000" dirty="0">
                <a:latin typeface="Times New Roman" panose="02020603050405020304" pitchFamily="18" charset="0"/>
                <a:cs typeface="Times New Roman" panose="02020603050405020304" pitchFamily="18" charset="0"/>
              </a:rPr>
              <a:t>年</a:t>
            </a:r>
            <a:r>
              <a:rPr lang="en-US" altLang="zh-TW" sz="2000" dirty="0">
                <a:latin typeface="Times New Roman" panose="02020603050405020304" pitchFamily="18" charset="0"/>
                <a:cs typeface="Times New Roman" panose="02020603050405020304" pitchFamily="18" charset="0"/>
              </a:rPr>
              <a:t>1</a:t>
            </a:r>
            <a:r>
              <a:rPr lang="zh-TW" altLang="en-US" sz="2000" dirty="0">
                <a:latin typeface="Times New Roman" panose="02020603050405020304" pitchFamily="18" charset="0"/>
                <a:cs typeface="Times New Roman" panose="02020603050405020304" pitchFamily="18" charset="0"/>
              </a:rPr>
              <a:t>月</a:t>
            </a:r>
            <a:r>
              <a:rPr lang="en-US" altLang="zh-TW" sz="2000" dirty="0">
                <a:latin typeface="Times New Roman" panose="02020603050405020304" pitchFamily="18" charset="0"/>
                <a:cs typeface="Times New Roman" panose="02020603050405020304" pitchFamily="18" charset="0"/>
              </a:rPr>
              <a:t>16</a:t>
            </a:r>
            <a:r>
              <a:rPr lang="zh-TW" altLang="en-US" sz="2000" dirty="0">
                <a:latin typeface="Times New Roman" panose="02020603050405020304" pitchFamily="18" charset="0"/>
                <a:cs typeface="Times New Roman" panose="02020603050405020304" pitchFamily="18" charset="0"/>
              </a:rPr>
              <a:t>日）來大里杙勦捕林爽文的聯合部隊（府城鎮標中營</a:t>
            </a:r>
            <a:r>
              <a:rPr lang="en-US" altLang="zh-TW" sz="2000" dirty="0">
                <a:latin typeface="Times New Roman" panose="02020603050405020304" pitchFamily="18" charset="0"/>
                <a:cs typeface="Times New Roman" panose="02020603050405020304" pitchFamily="18" charset="0"/>
              </a:rPr>
              <a:t>300</a:t>
            </a:r>
            <a:r>
              <a:rPr lang="zh-TW" altLang="en-US" sz="2000" dirty="0">
                <a:latin typeface="Times New Roman" panose="02020603050405020304" pitchFamily="18" charset="0"/>
                <a:cs typeface="Times New Roman" panose="02020603050405020304" pitchFamily="18" charset="0"/>
              </a:rPr>
              <a:t>名、北路協彰化縣駐軍</a:t>
            </a:r>
            <a:r>
              <a:rPr lang="en-US" altLang="zh-TW" sz="2000" dirty="0">
                <a:latin typeface="Times New Roman" panose="02020603050405020304" pitchFamily="18" charset="0"/>
                <a:cs typeface="Times New Roman" panose="02020603050405020304" pitchFamily="18" charset="0"/>
              </a:rPr>
              <a:t>300</a:t>
            </a:r>
            <a:r>
              <a:rPr lang="zh-TW" altLang="en-US" sz="2000" dirty="0">
                <a:latin typeface="Times New Roman" panose="02020603050405020304" pitchFamily="18" charset="0"/>
                <a:cs typeface="Times New Roman" panose="02020603050405020304" pitchFamily="18" charset="0"/>
              </a:rPr>
              <a:t>名、猫霧捒</a:t>
            </a:r>
            <a:r>
              <a:rPr lang="zh-TW" altLang="en-US" sz="2000" dirty="0"/>
              <a:t>汛汛兵</a:t>
            </a:r>
            <a:r>
              <a:rPr lang="en-US" altLang="zh-TW" sz="2000" dirty="0">
                <a:latin typeface="Times New Roman" panose="02020603050405020304" pitchFamily="18" charset="0"/>
                <a:cs typeface="Times New Roman" panose="02020603050405020304" pitchFamily="18" charset="0"/>
              </a:rPr>
              <a:t>165</a:t>
            </a:r>
            <a:r>
              <a:rPr lang="zh-TW" altLang="en-US" sz="2000" dirty="0">
                <a:latin typeface="Times New Roman" panose="02020603050405020304" pitchFamily="18" charset="0"/>
                <a:cs typeface="Times New Roman" panose="02020603050405020304" pitchFamily="18" charset="0"/>
              </a:rPr>
              <a:t>名</a:t>
            </a:r>
            <a:r>
              <a:rPr lang="zh-TW" altLang="en-US" sz="2000" dirty="0"/>
              <a:t>及民壯百餘名，合計約九百人）於猫霧捒汛</a:t>
            </a:r>
            <a:r>
              <a:rPr lang="zh-TW" altLang="en-US" sz="2000" dirty="0">
                <a:solidFill>
                  <a:srgbClr val="FF0000"/>
                </a:solidFill>
              </a:rPr>
              <a:t>大墩營盤</a:t>
            </a:r>
            <a:r>
              <a:rPr lang="zh-TW" altLang="en-US" sz="2000" dirty="0"/>
              <a:t>凌晨遇襲，全軍覆沒，隔一日林軍攻下彰化縣城殺死臺灣知府孫景燧在內的大小官員。</a:t>
            </a:r>
            <a:endParaRPr lang="en-US" altLang="zh-TW" sz="2000" dirty="0"/>
          </a:p>
          <a:p>
            <a:pPr marL="0" indent="0">
              <a:lnSpc>
                <a:spcPts val="2800"/>
              </a:lnSpc>
              <a:spcBef>
                <a:spcPts val="600"/>
              </a:spcBef>
              <a:buNone/>
            </a:pPr>
            <a:r>
              <a:rPr lang="zh-TW" altLang="en-US" sz="2000" dirty="0"/>
              <a:t>林爽文等勢力最盛時，清廷僅存府城以及位於南北兩端的</a:t>
            </a:r>
            <a:r>
              <a:rPr lang="zh-TW" altLang="en-US" sz="2000" dirty="0">
                <a:solidFill>
                  <a:srgbClr val="FF0000"/>
                </a:solidFill>
              </a:rPr>
              <a:t>上淡水艋舺汛</a:t>
            </a:r>
            <a:r>
              <a:rPr lang="zh-TW" altLang="en-US" sz="2000" dirty="0"/>
              <a:t>與</a:t>
            </a:r>
            <a:r>
              <a:rPr lang="zh-TW" altLang="en-US" sz="2000" dirty="0">
                <a:solidFill>
                  <a:srgbClr val="FF0000"/>
                </a:solidFill>
              </a:rPr>
              <a:t>下淡水山豬毛汛</a:t>
            </a:r>
            <a:r>
              <a:rPr lang="zh-TW" altLang="en-US" sz="2000" dirty="0"/>
              <a:t>孤守。</a:t>
            </a:r>
            <a:endParaRPr lang="en-US" altLang="zh-TW" sz="2000" dirty="0"/>
          </a:p>
          <a:p>
            <a:pPr marL="0" indent="0">
              <a:lnSpc>
                <a:spcPts val="2800"/>
              </a:lnSpc>
              <a:spcBef>
                <a:spcPts val="600"/>
              </a:spcBef>
              <a:buNone/>
            </a:pPr>
            <a:r>
              <a:rPr lang="zh-TW" altLang="en-US" sz="2000" dirty="0"/>
              <a:t>清廷動員六萬大軍，費時一年，方得攻陷大里杙，最後殲滅林軍仍靠</a:t>
            </a:r>
            <a:r>
              <a:rPr lang="zh-TW" altLang="en-US" sz="2000" dirty="0">
                <a:solidFill>
                  <a:srgbClr val="FF0000"/>
                </a:solidFill>
              </a:rPr>
              <a:t>沿山勢力的天敵：內山生番</a:t>
            </a:r>
            <a:r>
              <a:rPr lang="zh-TW" altLang="en-US" sz="2000" dirty="0"/>
              <a:t>。</a:t>
            </a:r>
          </a:p>
        </p:txBody>
      </p:sp>
    </p:spTree>
    <p:extLst>
      <p:ext uri="{BB962C8B-B14F-4D97-AF65-F5344CB8AC3E}">
        <p14:creationId xmlns:p14="http://schemas.microsoft.com/office/powerpoint/2010/main" val="369258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332656"/>
            <a:ext cx="8604448" cy="6336704"/>
          </a:xfrm>
        </p:spPr>
        <p:txBody>
          <a:bodyPr/>
          <a:lstStyle/>
          <a:p>
            <a:pPr marL="0" indent="0" algn="ctr">
              <a:buNone/>
            </a:pPr>
            <a:r>
              <a:rPr lang="zh-TW" altLang="en-US" sz="3600" dirty="0"/>
              <a:t>林爽文事件的攻防與人群分類新版圖</a:t>
            </a:r>
            <a:endParaRPr lang="en-US" altLang="zh-TW" sz="3600" dirty="0"/>
          </a:p>
          <a:p>
            <a:pPr marL="0" indent="0">
              <a:lnSpc>
                <a:spcPts val="3600"/>
              </a:lnSpc>
              <a:spcBef>
                <a:spcPts val="1200"/>
              </a:spcBef>
              <a:buNone/>
            </a:pPr>
            <a:r>
              <a:rPr lang="zh-TW" altLang="en-US" dirty="0"/>
              <a:t>一、人口地理區的區別</a:t>
            </a:r>
            <a:endParaRPr lang="en-US" altLang="zh-TW" dirty="0"/>
          </a:p>
          <a:p>
            <a:pPr marL="400050" lvl="1" indent="0">
              <a:lnSpc>
                <a:spcPts val="3600"/>
              </a:lnSpc>
              <a:spcBef>
                <a:spcPts val="1200"/>
              </a:spcBef>
              <a:buNone/>
            </a:pPr>
            <a:r>
              <a:rPr lang="zh-TW" altLang="en-US" sz="3200" dirty="0"/>
              <a:t>沿山／沿海 ≑ 漳客／泉</a:t>
            </a:r>
            <a:endParaRPr lang="en-US" altLang="zh-TW" sz="3200" dirty="0"/>
          </a:p>
          <a:p>
            <a:pPr marL="0" indent="0">
              <a:lnSpc>
                <a:spcPts val="3600"/>
              </a:lnSpc>
              <a:spcBef>
                <a:spcPts val="1200"/>
              </a:spcBef>
              <a:buNone/>
            </a:pPr>
            <a:r>
              <a:rPr lang="zh-TW" altLang="en-US" dirty="0"/>
              <a:t>二、</a:t>
            </a:r>
            <a:r>
              <a:rPr lang="zh-TW" altLang="zh-TW" dirty="0"/>
              <a:t>鄉莊包圍</a:t>
            </a:r>
            <a:r>
              <a:rPr lang="zh-TW" altLang="en-US" dirty="0"/>
              <a:t>城</a:t>
            </a:r>
            <a:r>
              <a:rPr lang="zh-TW" altLang="zh-TW" dirty="0"/>
              <a:t>市</a:t>
            </a:r>
            <a:endParaRPr lang="en-US" altLang="zh-TW" dirty="0"/>
          </a:p>
          <a:p>
            <a:pPr marL="400050" lvl="1" indent="0">
              <a:lnSpc>
                <a:spcPts val="3600"/>
              </a:lnSpc>
              <a:spcBef>
                <a:spcPts val="1200"/>
              </a:spcBef>
              <a:buNone/>
            </a:pPr>
            <a:r>
              <a:rPr lang="zh-TW" altLang="en-US" sz="3200" dirty="0"/>
              <a:t>臺灣縣府城、彰化縣鹿港、諸羅縣縣城三城之圍</a:t>
            </a:r>
            <a:endParaRPr lang="en-US" altLang="zh-TW" sz="3200" dirty="0"/>
          </a:p>
          <a:p>
            <a:pPr marL="0" indent="0">
              <a:lnSpc>
                <a:spcPts val="3600"/>
              </a:lnSpc>
              <a:spcBef>
                <a:spcPts val="1200"/>
              </a:spcBef>
              <a:buNone/>
            </a:pPr>
            <a:r>
              <a:rPr lang="zh-TW" altLang="en-US" dirty="0"/>
              <a:t>三、社群人口優勢</a:t>
            </a:r>
            <a:endParaRPr lang="en-US" altLang="zh-TW" dirty="0"/>
          </a:p>
          <a:p>
            <a:pPr marL="800100" lvl="2" indent="0">
              <a:lnSpc>
                <a:spcPts val="3600"/>
              </a:lnSpc>
              <a:spcBef>
                <a:spcPts val="1200"/>
              </a:spcBef>
              <a:buNone/>
            </a:pPr>
            <a:r>
              <a:rPr lang="zh-TW" altLang="en-US" sz="3200" dirty="0"/>
              <a:t>上淡水（淡水廳）：泉 </a:t>
            </a:r>
            <a:r>
              <a:rPr lang="en-US" altLang="zh-TW" sz="3200" dirty="0"/>
              <a:t>+</a:t>
            </a:r>
            <a:r>
              <a:rPr lang="zh-TW" altLang="en-US" sz="3200" dirty="0"/>
              <a:t> 客 </a:t>
            </a:r>
            <a:r>
              <a:rPr lang="en-US" altLang="zh-TW" sz="3200" dirty="0"/>
              <a:t>&gt;</a:t>
            </a:r>
            <a:r>
              <a:rPr lang="zh-TW" altLang="en-US" sz="3200" dirty="0"/>
              <a:t> 漳</a:t>
            </a:r>
            <a:endParaRPr lang="en-US" altLang="zh-TW" sz="3200" dirty="0"/>
          </a:p>
          <a:p>
            <a:pPr marL="800100" lvl="2" indent="0">
              <a:lnSpc>
                <a:spcPts val="3600"/>
              </a:lnSpc>
              <a:spcBef>
                <a:spcPts val="1200"/>
              </a:spcBef>
              <a:buNone/>
            </a:pPr>
            <a:r>
              <a:rPr lang="zh-TW" altLang="en-US" sz="3200" dirty="0"/>
              <a:t>下淡水（鳳山縣）：閩 ≑ 客</a:t>
            </a:r>
            <a:endParaRPr lang="en-US" altLang="zh-TW" sz="3200" dirty="0"/>
          </a:p>
          <a:p>
            <a:pPr marL="800100" lvl="2" indent="0">
              <a:lnSpc>
                <a:spcPts val="3600"/>
              </a:lnSpc>
              <a:spcBef>
                <a:spcPts val="1200"/>
              </a:spcBef>
              <a:buNone/>
            </a:pPr>
            <a:r>
              <a:rPr lang="zh-TW" altLang="en-US" sz="3200" dirty="0"/>
              <a:t> </a:t>
            </a:r>
            <a:r>
              <a:rPr lang="en-US" altLang="zh-TW" sz="3200" dirty="0"/>
              <a:t>		</a:t>
            </a:r>
            <a:r>
              <a:rPr lang="zh-TW" altLang="en-US" sz="3200" dirty="0"/>
              <a:t>→ 泉 </a:t>
            </a:r>
            <a:r>
              <a:rPr lang="en-US" altLang="zh-TW" sz="3200" dirty="0"/>
              <a:t>+</a:t>
            </a:r>
            <a:r>
              <a:rPr lang="zh-TW" altLang="en-US" sz="3200" dirty="0"/>
              <a:t> 客 </a:t>
            </a:r>
            <a:r>
              <a:rPr lang="en-US" altLang="zh-TW" sz="3200" dirty="0"/>
              <a:t>&gt;</a:t>
            </a:r>
            <a:r>
              <a:rPr lang="zh-TW" altLang="en-US" sz="3200" dirty="0"/>
              <a:t> 漳</a:t>
            </a:r>
          </a:p>
        </p:txBody>
      </p:sp>
    </p:spTree>
    <p:extLst>
      <p:ext uri="{BB962C8B-B14F-4D97-AF65-F5344CB8AC3E}">
        <p14:creationId xmlns:p14="http://schemas.microsoft.com/office/powerpoint/2010/main" val="132928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7665"/>
            <a:ext cx="9144000" cy="6682669"/>
          </a:xfrm>
          <a:prstGeom prst="rect">
            <a:avLst/>
          </a:prstGeom>
        </p:spPr>
      </p:pic>
      <p:sp>
        <p:nvSpPr>
          <p:cNvPr id="2" name="文字方塊 1"/>
          <p:cNvSpPr txBox="1"/>
          <p:nvPr/>
        </p:nvSpPr>
        <p:spPr>
          <a:xfrm>
            <a:off x="2486380" y="758455"/>
            <a:ext cx="2733691"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上淡水漳人飛地與</a:t>
            </a:r>
            <a:endParaRPr kumimoji="1" lang="en-US"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擺接十三庄的</a:t>
            </a:r>
            <a:r>
              <a:rPr kumimoji="1" lang="zh-TW" altLang="zh-TW" sz="1600" b="0" i="0" u="none" strike="noStrike" kern="1200" cap="none" spc="0" normalizeH="0" baseline="0" noProof="0" dirty="0">
                <a:ln>
                  <a:noFill/>
                </a:ln>
                <a:solidFill>
                  <a:srgbClr val="FF0000"/>
                </a:solidFill>
                <a:effectLst/>
                <a:uLnTx/>
                <a:uFillTx/>
                <a:latin typeface="Arial" charset="0"/>
                <a:ea typeface="新細明體" pitchFamily="18" charset="-120"/>
                <a:cs typeface="+mn-cs"/>
              </a:rPr>
              <a:t>「賊匪」難民</a:t>
            </a:r>
            <a:endParaRPr kumimoji="1" lang="zh-TW" altLang="en-US" sz="1600" b="0" i="0" u="none" strike="noStrike" kern="1200" cap="none" spc="0" normalizeH="0" baseline="0" noProof="0" dirty="0">
              <a:ln>
                <a:noFill/>
              </a:ln>
              <a:solidFill>
                <a:srgbClr val="FF0000"/>
              </a:solidFill>
              <a:effectLst/>
              <a:uLnTx/>
              <a:uFillTx/>
              <a:latin typeface="Arial" charset="0"/>
              <a:ea typeface="新細明體" pitchFamily="18" charset="-120"/>
              <a:cs typeface="+mn-cs"/>
            </a:endParaRPr>
          </a:p>
        </p:txBody>
      </p:sp>
      <p:sp>
        <p:nvSpPr>
          <p:cNvPr id="4" name="橢圓 3"/>
          <p:cNvSpPr/>
          <p:nvPr/>
        </p:nvSpPr>
        <p:spPr>
          <a:xfrm>
            <a:off x="5652120" y="1916832"/>
            <a:ext cx="504056"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5" name="爆炸 1 3">
            <a:extLst>
              <a:ext uri="{FF2B5EF4-FFF2-40B4-BE49-F238E27FC236}">
                <a16:creationId xmlns:a16="http://schemas.microsoft.com/office/drawing/2014/main" id="{9EBD6447-42E5-4A47-A23B-53375FCF3F8B}"/>
              </a:ext>
            </a:extLst>
          </p:cNvPr>
          <p:cNvSpPr/>
          <p:nvPr/>
        </p:nvSpPr>
        <p:spPr>
          <a:xfrm>
            <a:off x="1907704" y="4293096"/>
            <a:ext cx="360040" cy="432048"/>
          </a:xfrm>
          <a:prstGeom prst="irregularSeal1">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6" name="爆炸 1 4">
            <a:extLst>
              <a:ext uri="{FF2B5EF4-FFF2-40B4-BE49-F238E27FC236}">
                <a16:creationId xmlns:a16="http://schemas.microsoft.com/office/drawing/2014/main" id="{AA7D4D22-2328-4459-9B96-FEA3AF2E0FA2}"/>
              </a:ext>
            </a:extLst>
          </p:cNvPr>
          <p:cNvSpPr/>
          <p:nvPr/>
        </p:nvSpPr>
        <p:spPr>
          <a:xfrm>
            <a:off x="2339752" y="3858045"/>
            <a:ext cx="360040" cy="432048"/>
          </a:xfrm>
          <a:prstGeom prst="irregularSeal1">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7" name="爆炸 1 5">
            <a:extLst>
              <a:ext uri="{FF2B5EF4-FFF2-40B4-BE49-F238E27FC236}">
                <a16:creationId xmlns:a16="http://schemas.microsoft.com/office/drawing/2014/main" id="{437CB542-A36A-4BAD-B44A-F3DBD466E63D}"/>
              </a:ext>
            </a:extLst>
          </p:cNvPr>
          <p:cNvSpPr/>
          <p:nvPr/>
        </p:nvSpPr>
        <p:spPr>
          <a:xfrm>
            <a:off x="2771800" y="2924944"/>
            <a:ext cx="576064" cy="648072"/>
          </a:xfrm>
          <a:prstGeom prst="irregularSeal1">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8" name="爆炸 1 6">
            <a:extLst>
              <a:ext uri="{FF2B5EF4-FFF2-40B4-BE49-F238E27FC236}">
                <a16:creationId xmlns:a16="http://schemas.microsoft.com/office/drawing/2014/main" id="{4137C17B-B589-49A4-A6D1-2B7561170441}"/>
              </a:ext>
            </a:extLst>
          </p:cNvPr>
          <p:cNvSpPr/>
          <p:nvPr/>
        </p:nvSpPr>
        <p:spPr>
          <a:xfrm>
            <a:off x="5652120" y="1628800"/>
            <a:ext cx="360040" cy="432048"/>
          </a:xfrm>
          <a:prstGeom prst="irregularSeal1">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9" name="向上箭號圖說文字 7">
            <a:extLst>
              <a:ext uri="{FF2B5EF4-FFF2-40B4-BE49-F238E27FC236}">
                <a16:creationId xmlns:a16="http://schemas.microsoft.com/office/drawing/2014/main" id="{B60F89D0-C1BE-43C4-8C11-F0F3B4F7C5C1}"/>
              </a:ext>
            </a:extLst>
          </p:cNvPr>
          <p:cNvSpPr/>
          <p:nvPr/>
        </p:nvSpPr>
        <p:spPr>
          <a:xfrm>
            <a:off x="6045383" y="1632584"/>
            <a:ext cx="254809" cy="288032"/>
          </a:xfrm>
          <a:prstGeom prst="upArrowCallou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0" name="文字方塊 9">
            <a:extLst>
              <a:ext uri="{FF2B5EF4-FFF2-40B4-BE49-F238E27FC236}">
                <a16:creationId xmlns:a16="http://schemas.microsoft.com/office/drawing/2014/main" id="{F9C98381-5B94-4FA6-8556-8A347CA11911}"/>
              </a:ext>
            </a:extLst>
          </p:cNvPr>
          <p:cNvSpPr txBox="1"/>
          <p:nvPr/>
        </p:nvSpPr>
        <p:spPr>
          <a:xfrm>
            <a:off x="3527884" y="15601"/>
            <a:ext cx="2088232"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上淡水攻防圖</a:t>
            </a:r>
            <a:endPar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endParaRPr>
          </a:p>
        </p:txBody>
      </p:sp>
      <p:cxnSp>
        <p:nvCxnSpPr>
          <p:cNvPr id="12" name="直線單箭頭接點 11">
            <a:extLst>
              <a:ext uri="{FF2B5EF4-FFF2-40B4-BE49-F238E27FC236}">
                <a16:creationId xmlns:a16="http://schemas.microsoft.com/office/drawing/2014/main" id="{8142C7C4-9F16-4A8C-8EC0-DD95121127DB}"/>
              </a:ext>
            </a:extLst>
          </p:cNvPr>
          <p:cNvCxnSpPr>
            <a:cxnSpLocks/>
          </p:cNvCxnSpPr>
          <p:nvPr/>
        </p:nvCxnSpPr>
        <p:spPr>
          <a:xfrm>
            <a:off x="4427984" y="1340768"/>
            <a:ext cx="1188132" cy="7200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48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31828"/>
            <a:ext cx="9144000" cy="6226172"/>
          </a:xfrm>
          <a:prstGeom prst="rect">
            <a:avLst/>
          </a:prstGeom>
        </p:spPr>
      </p:pic>
      <p:sp>
        <p:nvSpPr>
          <p:cNvPr id="3" name="文字方塊 2"/>
          <p:cNvSpPr txBox="1"/>
          <p:nvPr/>
        </p:nvSpPr>
        <p:spPr>
          <a:xfrm>
            <a:off x="2483768" y="1196752"/>
            <a:ext cx="4493538" cy="83099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土城、板橋、中和</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乾隆詔賜</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擺接十三庄</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義塚大墓公</a:t>
            </a:r>
          </a:p>
        </p:txBody>
      </p:sp>
      <p:sp>
        <p:nvSpPr>
          <p:cNvPr id="4" name="矩形 3"/>
          <p:cNvSpPr/>
          <p:nvPr/>
        </p:nvSpPr>
        <p:spPr>
          <a:xfrm>
            <a:off x="2483768" y="1268760"/>
            <a:ext cx="4493538" cy="75898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300001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文字方塊 2"/>
          <p:cNvSpPr txBox="1"/>
          <p:nvPr/>
        </p:nvSpPr>
        <p:spPr>
          <a:xfrm>
            <a:off x="7596336" y="620688"/>
            <a:ext cx="923330" cy="6152120"/>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正殿奉祀「</a:t>
            </a:r>
            <a:r>
              <a:rPr kumimoji="1" lang="zh-TW" altLang="en-US" sz="28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難民</a:t>
            </a:r>
            <a:r>
              <a:rPr kumimoji="1" lang="zh-TW" altLang="en-US" sz="2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萬善同歸</a:t>
            </a:r>
            <a:r>
              <a:rPr kumimoji="1" lang="zh-TW" altLang="zh-TW" sz="2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墓</a:t>
            </a:r>
            <a:r>
              <a:rPr kumimoji="1" lang="zh-TW" altLang="en-US" sz="2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endParaRPr kumimoji="1" lang="en-US" altLang="zh-TW" sz="2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zh-TW"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己酉孟夏（乾隆</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五十四</a:t>
            </a:r>
            <a:r>
              <a:rPr kumimoji="1" lang="zh-TW"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年</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四</a:t>
            </a:r>
            <a:r>
              <a:rPr kumimoji="1" lang="zh-TW"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月）</a:t>
            </a:r>
            <a:endPar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1934" y="-15325"/>
            <a:ext cx="6054402" cy="6844816"/>
          </a:xfrm>
          <a:prstGeom prst="rect">
            <a:avLst/>
          </a:prstGeom>
        </p:spPr>
      </p:pic>
      <p:sp>
        <p:nvSpPr>
          <p:cNvPr id="2" name="文字方塊 1"/>
          <p:cNvSpPr txBox="1"/>
          <p:nvPr/>
        </p:nvSpPr>
        <p:spPr>
          <a:xfrm>
            <a:off x="971600" y="48588"/>
            <a:ext cx="553998" cy="6760825"/>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正名為「</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難民</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」，不是「</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賊匪</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淡水同知袁秉義</a:t>
            </a:r>
            <a:r>
              <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p>
        </p:txBody>
      </p:sp>
    </p:spTree>
    <p:extLst>
      <p:ext uri="{BB962C8B-B14F-4D97-AF65-F5344CB8AC3E}">
        <p14:creationId xmlns:p14="http://schemas.microsoft.com/office/powerpoint/2010/main" val="350751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2" name="文字方塊 1"/>
          <p:cNvSpPr txBox="1"/>
          <p:nvPr/>
        </p:nvSpPr>
        <p:spPr>
          <a:xfrm>
            <a:off x="7078001" y="2767281"/>
            <a:ext cx="553998" cy="1323439"/>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三城之圍</a:t>
            </a:r>
          </a:p>
        </p:txBody>
      </p:sp>
      <p:sp>
        <p:nvSpPr>
          <p:cNvPr id="3" name="橢圓 2"/>
          <p:cNvSpPr/>
          <p:nvPr/>
        </p:nvSpPr>
        <p:spPr>
          <a:xfrm>
            <a:off x="3923928" y="1201144"/>
            <a:ext cx="504056" cy="48235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6" name="橢圓 5"/>
          <p:cNvSpPr/>
          <p:nvPr/>
        </p:nvSpPr>
        <p:spPr>
          <a:xfrm>
            <a:off x="4067944" y="4162736"/>
            <a:ext cx="216024" cy="20236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7" name="橢圓 6"/>
          <p:cNvSpPr/>
          <p:nvPr/>
        </p:nvSpPr>
        <p:spPr>
          <a:xfrm>
            <a:off x="2843808" y="6524714"/>
            <a:ext cx="288032" cy="28866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8" name="文字方塊 7"/>
          <p:cNvSpPr txBox="1"/>
          <p:nvPr/>
        </p:nvSpPr>
        <p:spPr>
          <a:xfrm>
            <a:off x="1512001" y="2459504"/>
            <a:ext cx="553998" cy="1938992"/>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鄉莊包圍城市</a:t>
            </a:r>
          </a:p>
        </p:txBody>
      </p:sp>
    </p:spTree>
    <p:extLst>
      <p:ext uri="{BB962C8B-B14F-4D97-AF65-F5344CB8AC3E}">
        <p14:creationId xmlns:p14="http://schemas.microsoft.com/office/powerpoint/2010/main" val="197947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2" name="文字方塊 1"/>
          <p:cNvSpPr txBox="1"/>
          <p:nvPr/>
        </p:nvSpPr>
        <p:spPr>
          <a:xfrm>
            <a:off x="7020272" y="1973056"/>
            <a:ext cx="1292662" cy="1323439"/>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漳區</a:t>
            </a:r>
            <a:endParaRPr kumimoji="1" lang="en-US" altLang="zh-TW" sz="2400" b="0" i="0" u="none" strike="noStrike" kern="1200" cap="none" spc="0" normalizeH="0" baseline="0" noProof="0" dirty="0">
              <a:ln>
                <a:noFill/>
              </a:ln>
              <a:solidFill>
                <a:srgbClr val="FF0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諸羅</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山城</a:t>
            </a:r>
            <a:endParaRPr kumimoji="1" lang="en-US" altLang="zh-TW" sz="2400" b="0" i="0" u="none" strike="noStrike" kern="1200" cap="none" spc="0" normalizeH="0" baseline="0" noProof="0" dirty="0">
              <a:ln>
                <a:noFill/>
              </a:ln>
              <a:solidFill>
                <a:srgbClr val="FF0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圍點打援</a:t>
            </a:r>
          </a:p>
        </p:txBody>
      </p:sp>
      <p:sp>
        <p:nvSpPr>
          <p:cNvPr id="4" name="文字方塊 3"/>
          <p:cNvSpPr txBox="1"/>
          <p:nvPr/>
        </p:nvSpPr>
        <p:spPr>
          <a:xfrm>
            <a:off x="773337" y="1810731"/>
            <a:ext cx="1292662" cy="2352005"/>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B0F0"/>
                </a:solidFill>
                <a:effectLst/>
                <a:uLnTx/>
                <a:uFillTx/>
                <a:latin typeface="Arial" charset="0"/>
                <a:ea typeface="新細明體" pitchFamily="18" charset="-120"/>
                <a:cs typeface="+mn-cs"/>
              </a:rPr>
              <a:t>泉區</a:t>
            </a:r>
            <a:endParaRPr kumimoji="1" lang="en-US" altLang="zh-TW" sz="2400" b="0" i="0" u="none" strike="noStrike" kern="1200" cap="none" spc="0" normalizeH="0" baseline="0" noProof="0" dirty="0">
              <a:ln>
                <a:noFill/>
              </a:ln>
              <a:solidFill>
                <a:srgbClr val="00B0F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鹿港、府城</a:t>
            </a:r>
            <a:r>
              <a:rPr kumimoji="1" lang="zh-TW" altLang="en-US" sz="2400" b="0" i="0" u="none" strike="noStrike" kern="1200" cap="none" spc="0" normalizeH="0" baseline="0" noProof="0" dirty="0">
                <a:ln>
                  <a:noFill/>
                </a:ln>
                <a:solidFill>
                  <a:srgbClr val="00B0F0"/>
                </a:solidFill>
                <a:effectLst/>
                <a:uLnTx/>
                <a:uFillTx/>
                <a:latin typeface="Arial" charset="0"/>
                <a:ea typeface="新細明體" pitchFamily="18" charset="-120"/>
                <a:cs typeface="+mn-cs"/>
              </a:rPr>
              <a:t>港市</a:t>
            </a:r>
            <a:endParaRPr kumimoji="1" lang="en-US" altLang="zh-TW" sz="2400" b="0" i="0" u="none" strike="noStrike" kern="1200" cap="none" spc="0" normalizeH="0" baseline="0" noProof="0" dirty="0">
              <a:ln>
                <a:noFill/>
              </a:ln>
              <a:solidFill>
                <a:srgbClr val="00B0F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孤守待援</a:t>
            </a:r>
          </a:p>
        </p:txBody>
      </p:sp>
      <p:sp>
        <p:nvSpPr>
          <p:cNvPr id="5" name="橢圓 4"/>
          <p:cNvSpPr/>
          <p:nvPr/>
        </p:nvSpPr>
        <p:spPr>
          <a:xfrm>
            <a:off x="3923928" y="1201144"/>
            <a:ext cx="504056" cy="48235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6" name="橢圓 5"/>
          <p:cNvSpPr/>
          <p:nvPr/>
        </p:nvSpPr>
        <p:spPr>
          <a:xfrm>
            <a:off x="4067944" y="4162736"/>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7" name="橢圓 6"/>
          <p:cNvSpPr/>
          <p:nvPr/>
        </p:nvSpPr>
        <p:spPr>
          <a:xfrm>
            <a:off x="2843808" y="6525344"/>
            <a:ext cx="288032" cy="28803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63669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2" name="文字方塊 1"/>
          <p:cNvSpPr txBox="1"/>
          <p:nvPr/>
        </p:nvSpPr>
        <p:spPr>
          <a:xfrm>
            <a:off x="7078001" y="404664"/>
            <a:ext cx="1785104" cy="6048672"/>
          </a:xfrm>
          <a:prstGeom prst="rect">
            <a:avLst/>
          </a:prstGeom>
          <a:noFill/>
        </p:spPr>
        <p:txBody>
          <a:bodyPr vert="eaVert"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普吉保的</a:t>
            </a:r>
            <a:r>
              <a:rPr kumimoji="1" lang="zh-TW" altLang="en-US" sz="2400" b="0" i="0" u="none" strike="noStrike" kern="1200" cap="none" spc="0" normalizeH="0" baseline="0" noProof="0" dirty="0">
                <a:ln>
                  <a:noFill/>
                </a:ln>
                <a:solidFill>
                  <a:srgbClr val="008000"/>
                </a:solidFill>
                <a:effectLst/>
                <a:uLnTx/>
                <a:uFillTx/>
                <a:latin typeface="Arial" charset="0"/>
                <a:ea typeface="新細明體" pitchFamily="18" charset="-120"/>
                <a:cs typeface="+mn-cs"/>
              </a:rPr>
              <a:t>安全走廊</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與</a:t>
            </a:r>
            <a:r>
              <a:rPr kumimoji="1" lang="zh-TW" altLang="en-US" sz="2400" b="0" i="0" u="none" strike="noStrike" kern="1200" cap="none" spc="0" normalizeH="0" baseline="0" noProof="0" dirty="0">
                <a:ln>
                  <a:noFill/>
                </a:ln>
                <a:solidFill>
                  <a:srgbClr val="008000"/>
                </a:solidFill>
                <a:effectLst/>
                <a:uLnTx/>
                <a:uFillTx/>
                <a:latin typeface="Arial" charset="0"/>
                <a:ea typeface="新細明體" pitchFamily="18" charset="-120"/>
                <a:cs typeface="+mn-cs"/>
              </a:rPr>
              <a:t>新街五十三客庄</a:t>
            </a:r>
            <a:endParaRPr kumimoji="1" lang="en-US" altLang="zh-TW" sz="2400" b="0" i="0" u="none" strike="noStrike" kern="1200" cap="none" spc="0" normalizeH="0" baseline="0" noProof="0" dirty="0">
              <a:ln>
                <a:noFill/>
              </a:ln>
              <a:solidFill>
                <a:srgbClr val="008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北上：諸羅縣城、大埔林、</a:t>
            </a:r>
            <a:r>
              <a:rPr kumimoji="1" lang="zh-TW" altLang="en-US" sz="2000" b="0" i="0" u="none" strike="noStrike" kern="1200" cap="none" spc="0" normalizeH="0" baseline="0" noProof="0" dirty="0">
                <a:ln>
                  <a:noFill/>
                </a:ln>
                <a:solidFill>
                  <a:srgbClr val="008000"/>
                </a:solidFill>
                <a:effectLst/>
                <a:uLnTx/>
                <a:uFillTx/>
                <a:latin typeface="Arial" charset="0"/>
                <a:ea typeface="新細明體" pitchFamily="18" charset="-120"/>
                <a:cs typeface="+mn-cs"/>
              </a:rPr>
              <a:t>石龜溪、茄苳腳、埤頭、</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土庫、溪墘厝、猫兒干、二林、鹿港</a:t>
            </a:r>
            <a:endPar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南下：鹿港、二林、猫兒干、溪墘厝、土庫、</a:t>
            </a:r>
            <a:r>
              <a:rPr kumimoji="1" lang="zh-TW" altLang="en-US" sz="2000" b="0" i="0" u="none" strike="noStrike" kern="1200" cap="none" spc="0" normalizeH="0" baseline="0" noProof="0" dirty="0">
                <a:ln>
                  <a:noFill/>
                </a:ln>
                <a:solidFill>
                  <a:srgbClr val="008000"/>
                </a:solidFill>
                <a:effectLst/>
                <a:uLnTx/>
                <a:uFillTx/>
                <a:latin typeface="Arial" charset="0"/>
                <a:ea typeface="新細明體" pitchFamily="18" charset="-120"/>
                <a:cs typeface="+mn-cs"/>
              </a:rPr>
              <a:t>石龜溪、茄苳腳、埤頭</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、大埔林</a:t>
            </a:r>
            <a:endParaRPr kumimoji="1" lang="zh-TW" altLang="en-US" sz="2000" b="0" i="0" u="none" strike="noStrike" kern="1200" cap="none" spc="0" normalizeH="0" baseline="0" noProof="0" dirty="0">
              <a:ln>
                <a:noFill/>
              </a:ln>
              <a:solidFill>
                <a:srgbClr val="00B050"/>
              </a:solidFill>
              <a:effectLst/>
              <a:uLnTx/>
              <a:uFillTx/>
              <a:latin typeface="Arial" charset="0"/>
              <a:ea typeface="新細明體" pitchFamily="18" charset="-120"/>
              <a:cs typeface="+mn-cs"/>
            </a:endParaRPr>
          </a:p>
        </p:txBody>
      </p:sp>
      <p:sp>
        <p:nvSpPr>
          <p:cNvPr id="5" name="文字方塊 4"/>
          <p:cNvSpPr txBox="1"/>
          <p:nvPr/>
        </p:nvSpPr>
        <p:spPr>
          <a:xfrm>
            <a:off x="394021" y="476672"/>
            <a:ext cx="1785104" cy="5976664"/>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順著人群分類版圖的紋理</a:t>
            </a:r>
            <a:endParaRPr kumimoji="1" lang="en-US" altLang="zh-TW" sz="2400" b="0" i="0" u="none" strike="noStrike" kern="1200" cap="none" spc="0" normalizeH="0" baseline="0" noProof="0" dirty="0">
              <a:ln>
                <a:noFill/>
              </a:ln>
              <a:solidFill>
                <a:srgbClr val="FF0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「豈普吉保可行之路，伊二人（首批渡海援軍統帥黃仕簡、任承恩）獨不能行乎？」</a:t>
            </a:r>
            <a:endPar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北征的諭旨接連而來而且日益嚴切，當時渡臺職級最高的統帥閩浙總督常青</a:t>
            </a:r>
            <a:r>
              <a:rPr kumimoji="1" lang="zh-TW"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「益憂懼不知所為」</a:t>
            </a:r>
            <a:endPar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
        <p:nvSpPr>
          <p:cNvPr id="6" name="橢圓 5"/>
          <p:cNvSpPr/>
          <p:nvPr/>
        </p:nvSpPr>
        <p:spPr>
          <a:xfrm>
            <a:off x="3923928" y="1201144"/>
            <a:ext cx="504056" cy="48235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7" name="橢圓 6"/>
          <p:cNvSpPr/>
          <p:nvPr/>
        </p:nvSpPr>
        <p:spPr>
          <a:xfrm>
            <a:off x="4067944" y="4162736"/>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8" name="橢圓 7"/>
          <p:cNvSpPr/>
          <p:nvPr/>
        </p:nvSpPr>
        <p:spPr>
          <a:xfrm>
            <a:off x="2843808" y="6525344"/>
            <a:ext cx="288032" cy="28803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cxnSp>
        <p:nvCxnSpPr>
          <p:cNvPr id="9" name="直線單箭頭接點 8"/>
          <p:cNvCxnSpPr/>
          <p:nvPr/>
        </p:nvCxnSpPr>
        <p:spPr>
          <a:xfrm flipV="1">
            <a:off x="4229962" y="3645024"/>
            <a:ext cx="0" cy="504057"/>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flipV="1">
            <a:off x="4238963" y="3495792"/>
            <a:ext cx="117013" cy="164485"/>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flipH="1" flipV="1">
            <a:off x="4205543" y="3408769"/>
            <a:ext cx="134527" cy="46851"/>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p:nvPr/>
        </p:nvCxnSpPr>
        <p:spPr>
          <a:xfrm flipH="1" flipV="1">
            <a:off x="4169339" y="3343262"/>
            <a:ext cx="38873" cy="85485"/>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p:nvPr/>
        </p:nvCxnSpPr>
        <p:spPr>
          <a:xfrm flipH="1" flipV="1">
            <a:off x="4025323" y="3301489"/>
            <a:ext cx="144016" cy="29323"/>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p:nvPr/>
        </p:nvCxnSpPr>
        <p:spPr>
          <a:xfrm flipH="1" flipV="1">
            <a:off x="3897378" y="3262458"/>
            <a:ext cx="146895" cy="42300"/>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p:cNvCxnSpPr/>
          <p:nvPr/>
        </p:nvCxnSpPr>
        <p:spPr>
          <a:xfrm flipH="1" flipV="1">
            <a:off x="3651309" y="3176405"/>
            <a:ext cx="262541" cy="82753"/>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p:nvPr/>
        </p:nvCxnSpPr>
        <p:spPr>
          <a:xfrm flipH="1" flipV="1">
            <a:off x="3574730" y="2739184"/>
            <a:ext cx="101978" cy="461008"/>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49"/>
          <p:cNvCxnSpPr/>
          <p:nvPr/>
        </p:nvCxnSpPr>
        <p:spPr>
          <a:xfrm flipV="1">
            <a:off x="3574730" y="2220438"/>
            <a:ext cx="245994" cy="518144"/>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p:cNvCxnSpPr/>
          <p:nvPr/>
        </p:nvCxnSpPr>
        <p:spPr>
          <a:xfrm flipV="1">
            <a:off x="3824635" y="1460251"/>
            <a:ext cx="315317" cy="746280"/>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p:nvPr/>
        </p:nvCxnSpPr>
        <p:spPr>
          <a:xfrm flipH="1">
            <a:off x="3759559" y="1454928"/>
            <a:ext cx="302272" cy="746280"/>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flipH="1">
            <a:off x="3491879" y="2199692"/>
            <a:ext cx="267679" cy="525503"/>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p:nvPr/>
        </p:nvCxnSpPr>
        <p:spPr>
          <a:xfrm>
            <a:off x="3494125" y="2751968"/>
            <a:ext cx="99140" cy="461008"/>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p:nvPr/>
        </p:nvCxnSpPr>
        <p:spPr>
          <a:xfrm>
            <a:off x="3633537" y="3234462"/>
            <a:ext cx="261495" cy="103658"/>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p:nvPr/>
        </p:nvCxnSpPr>
        <p:spPr>
          <a:xfrm>
            <a:off x="3910695" y="3338120"/>
            <a:ext cx="229257" cy="50522"/>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p:nvPr/>
        </p:nvCxnSpPr>
        <p:spPr>
          <a:xfrm>
            <a:off x="4127644" y="3388642"/>
            <a:ext cx="24908" cy="80210"/>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p:nvPr/>
        </p:nvCxnSpPr>
        <p:spPr>
          <a:xfrm>
            <a:off x="4175956" y="3468852"/>
            <a:ext cx="108012" cy="32156"/>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p:cNvCxnSpPr/>
          <p:nvPr/>
        </p:nvCxnSpPr>
        <p:spPr>
          <a:xfrm flipH="1">
            <a:off x="4139952" y="3504352"/>
            <a:ext cx="112264" cy="133364"/>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4" name="橢圓 3"/>
          <p:cNvSpPr/>
          <p:nvPr/>
        </p:nvSpPr>
        <p:spPr>
          <a:xfrm rot="18590171">
            <a:off x="3863464" y="3265781"/>
            <a:ext cx="527703" cy="582235"/>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422833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5" name="文字方塊 4"/>
          <p:cNvSpPr txBox="1"/>
          <p:nvPr/>
        </p:nvSpPr>
        <p:spPr>
          <a:xfrm>
            <a:off x="3347864" y="5373216"/>
            <a:ext cx="1935145" cy="646331"/>
          </a:xfrm>
          <a:prstGeom prst="rect">
            <a:avLst/>
          </a:prstGeom>
          <a:noFill/>
          <a:ln>
            <a:noFill/>
          </a:ln>
        </p:spPr>
        <p:txBody>
          <a:bodyPr vert="horz"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8000"/>
                </a:solidFill>
                <a:effectLst/>
                <a:uLnTx/>
                <a:uFillTx/>
                <a:latin typeface="Arial" charset="0"/>
                <a:ea typeface="新細明體" pitchFamily="18" charset="-120"/>
                <a:cs typeface="+mn-cs"/>
              </a:rPr>
              <a:t>綠區</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008000"/>
                </a:solidFill>
                <a:effectLst/>
                <a:uLnTx/>
                <a:uFillTx/>
                <a:latin typeface="Arial" charset="0"/>
                <a:ea typeface="新細明體" pitchFamily="18" charset="-120"/>
                <a:cs typeface="+mn-cs"/>
              </a:rPr>
              <a:t>客</a:t>
            </a:r>
            <a:endParaRPr kumimoji="1" lang="en-US" altLang="zh-TW" sz="1800" b="0" i="0" u="none" strike="noStrike" kern="1200" cap="none" spc="0" normalizeH="0" baseline="0" noProof="0" dirty="0">
              <a:ln>
                <a:noFill/>
              </a:ln>
              <a:solidFill>
                <a:srgbClr val="008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9900FF"/>
                </a:solidFill>
                <a:effectLst/>
                <a:uLnTx/>
                <a:uFillTx/>
                <a:latin typeface="Arial" charset="0"/>
                <a:ea typeface="新細明體" pitchFamily="18" charset="-120"/>
                <a:cs typeface="+mn-cs"/>
              </a:rPr>
              <a:t>紫區</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9900FF"/>
                </a:solidFill>
                <a:effectLst/>
                <a:uLnTx/>
                <a:uFillTx/>
                <a:latin typeface="Arial" charset="0"/>
                <a:ea typeface="新細明體" pitchFamily="18" charset="-120"/>
                <a:cs typeface="+mn-cs"/>
              </a:rPr>
              <a:t>閩</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漳</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0070C0"/>
                </a:solidFill>
                <a:effectLst/>
                <a:uLnTx/>
                <a:uFillTx/>
                <a:latin typeface="Arial" charset="0"/>
                <a:ea typeface="新細明體" pitchFamily="18" charset="-120"/>
                <a:cs typeface="+mn-cs"/>
              </a:rPr>
              <a:t>泉</a:t>
            </a:r>
            <a:endParaRPr kumimoji="1" lang="zh-TW" altLang="en-US" sz="1800" b="0" i="0" u="none" strike="noStrike" kern="1200" cap="none" spc="0" normalizeH="0" baseline="0" noProof="0" dirty="0">
              <a:ln>
                <a:noFill/>
              </a:ln>
              <a:solidFill>
                <a:srgbClr val="9900FF"/>
              </a:solidFill>
              <a:effectLst/>
              <a:uLnTx/>
              <a:uFillTx/>
              <a:latin typeface="Arial" charset="0"/>
              <a:ea typeface="新細明體" pitchFamily="18" charset="-120"/>
              <a:cs typeface="+mn-cs"/>
            </a:endParaRPr>
          </a:p>
        </p:txBody>
      </p:sp>
      <p:sp>
        <p:nvSpPr>
          <p:cNvPr id="7" name="文字方塊 6"/>
          <p:cNvSpPr txBox="1"/>
          <p:nvPr/>
        </p:nvSpPr>
        <p:spPr>
          <a:xfrm>
            <a:off x="762629" y="1484784"/>
            <a:ext cx="1303370" cy="3888432"/>
          </a:xfrm>
          <a:prstGeom prst="rect">
            <a:avLst/>
          </a:prstGeom>
          <a:noFill/>
        </p:spPr>
        <p:txBody>
          <a:bodyPr vert="eaVert" wrap="square" rtlCol="0">
            <a:spAutoFit/>
          </a:body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下淡水的山豬毛義民：</a:t>
            </a:r>
            <a:r>
              <a:rPr kumimoji="1" lang="zh-TW" altLang="en-US" sz="2000" b="0" i="0" u="none" strike="noStrike" kern="1200" cap="none" spc="0" normalizeH="0" baseline="0" noProof="0" dirty="0">
                <a:ln>
                  <a:noFill/>
                </a:ln>
                <a:solidFill>
                  <a:srgbClr val="008000"/>
                </a:solidFill>
                <a:effectLst/>
                <a:uLnTx/>
                <a:uFillTx/>
                <a:latin typeface="Arial" charset="0"/>
                <a:ea typeface="新細明體" pitchFamily="18" charset="-120"/>
                <a:cs typeface="+mn-cs"/>
              </a:rPr>
              <a:t>六堆</a:t>
            </a:r>
          </a:p>
          <a:p>
            <a:pPr marL="0" marR="0" lvl="0" indent="0" algn="l" defTabSz="914400" rtl="0" eaLnBrk="1" fontAlgn="base" latinLnBrk="0" hangingPunct="1">
              <a:lnSpc>
                <a:spcPts val="3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「六堆」不是「七營」</a:t>
            </a:r>
            <a:endPar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3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六堆就是</a:t>
            </a:r>
            <a:r>
              <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沿革調查</a:t>
            </a:r>
            <a:r>
              <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的客語區</a:t>
            </a:r>
          </a:p>
        </p:txBody>
      </p:sp>
      <p:sp>
        <p:nvSpPr>
          <p:cNvPr id="9" name="文字方塊 8"/>
          <p:cNvSpPr txBox="1"/>
          <p:nvPr/>
        </p:nvSpPr>
        <p:spPr>
          <a:xfrm>
            <a:off x="7078001" y="920621"/>
            <a:ext cx="553998" cy="5016758"/>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林爽文事件特赦令前南路的分類版圖</a:t>
            </a:r>
          </a:p>
        </p:txBody>
      </p:sp>
    </p:spTree>
    <p:extLst>
      <p:ext uri="{BB962C8B-B14F-4D97-AF65-F5344CB8AC3E}">
        <p14:creationId xmlns:p14="http://schemas.microsoft.com/office/powerpoint/2010/main" val="135164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4" name="文字方塊 3"/>
          <p:cNvSpPr txBox="1"/>
          <p:nvPr/>
        </p:nvSpPr>
        <p:spPr>
          <a:xfrm>
            <a:off x="7078001" y="2356911"/>
            <a:ext cx="492443" cy="2144177"/>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下淡水區域地形圖</a:t>
            </a:r>
          </a:p>
        </p:txBody>
      </p:sp>
    </p:spTree>
    <p:extLst>
      <p:ext uri="{BB962C8B-B14F-4D97-AF65-F5344CB8AC3E}">
        <p14:creationId xmlns:p14="http://schemas.microsoft.com/office/powerpoint/2010/main" val="22195235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5" name="文字方塊 4"/>
          <p:cNvSpPr txBox="1"/>
          <p:nvPr/>
        </p:nvSpPr>
        <p:spPr>
          <a:xfrm>
            <a:off x="3347864" y="5373216"/>
            <a:ext cx="1935145" cy="646331"/>
          </a:xfrm>
          <a:prstGeom prst="rect">
            <a:avLst/>
          </a:prstGeom>
          <a:noFill/>
          <a:ln>
            <a:noFill/>
          </a:ln>
        </p:spPr>
        <p:txBody>
          <a:bodyPr vert="horz"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8000"/>
                </a:solidFill>
                <a:effectLst/>
                <a:uLnTx/>
                <a:uFillTx/>
                <a:latin typeface="Arial" charset="0"/>
                <a:ea typeface="新細明體" pitchFamily="18" charset="-120"/>
                <a:cs typeface="+mn-cs"/>
              </a:rPr>
              <a:t>綠區</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008000"/>
                </a:solidFill>
                <a:effectLst/>
                <a:uLnTx/>
                <a:uFillTx/>
                <a:latin typeface="Arial" charset="0"/>
                <a:ea typeface="新細明體" pitchFamily="18" charset="-120"/>
                <a:cs typeface="+mn-cs"/>
              </a:rPr>
              <a:t>客</a:t>
            </a:r>
            <a:endParaRPr kumimoji="1" lang="en-US" altLang="zh-TW" sz="1800" b="0" i="0" u="none" strike="noStrike" kern="1200" cap="none" spc="0" normalizeH="0" baseline="0" noProof="0" dirty="0">
              <a:ln>
                <a:noFill/>
              </a:ln>
              <a:solidFill>
                <a:srgbClr val="008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9900FF"/>
                </a:solidFill>
                <a:effectLst/>
                <a:uLnTx/>
                <a:uFillTx/>
                <a:latin typeface="Arial" charset="0"/>
                <a:ea typeface="新細明體" pitchFamily="18" charset="-120"/>
                <a:cs typeface="+mn-cs"/>
              </a:rPr>
              <a:t>紫區</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9900FF"/>
                </a:solidFill>
                <a:effectLst/>
                <a:uLnTx/>
                <a:uFillTx/>
                <a:latin typeface="Arial" charset="0"/>
                <a:ea typeface="新細明體" pitchFamily="18" charset="-120"/>
                <a:cs typeface="+mn-cs"/>
              </a:rPr>
              <a:t>閩</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漳</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0070C0"/>
                </a:solidFill>
                <a:effectLst/>
                <a:uLnTx/>
                <a:uFillTx/>
                <a:latin typeface="Arial" charset="0"/>
                <a:ea typeface="新細明體" pitchFamily="18" charset="-120"/>
                <a:cs typeface="+mn-cs"/>
              </a:rPr>
              <a:t>泉</a:t>
            </a:r>
            <a:endParaRPr kumimoji="1" lang="zh-TW" altLang="en-US" sz="1800" b="0" i="0" u="none" strike="noStrike" kern="1200" cap="none" spc="0" normalizeH="0" baseline="0" noProof="0" dirty="0">
              <a:ln>
                <a:noFill/>
              </a:ln>
              <a:solidFill>
                <a:srgbClr val="9900FF"/>
              </a:solidFill>
              <a:effectLst/>
              <a:uLnTx/>
              <a:uFillTx/>
              <a:latin typeface="Arial" charset="0"/>
              <a:ea typeface="新細明體" pitchFamily="18" charset="-120"/>
              <a:cs typeface="+mn-cs"/>
            </a:endParaRPr>
          </a:p>
        </p:txBody>
      </p:sp>
      <p:sp>
        <p:nvSpPr>
          <p:cNvPr id="6" name="文字方塊 5"/>
          <p:cNvSpPr txBox="1"/>
          <p:nvPr/>
        </p:nvSpPr>
        <p:spPr>
          <a:xfrm>
            <a:off x="7074465" y="1997839"/>
            <a:ext cx="553998" cy="2862322"/>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新細明體" panose="02020500000000000000" pitchFamily="18" charset="-120"/>
                <a:ea typeface="新細明體" pitchFamily="18" charset="-120"/>
                <a:cs typeface="+mn-cs"/>
              </a:rPr>
              <a:t>南路閩客分類的作用</a:t>
            </a:r>
            <a:endParaRPr kumimoji="1" lang="en-US" altLang="zh-TW" sz="2400" b="0" i="0" u="none" strike="noStrike" kern="1200" cap="none" spc="0" normalizeH="0" baseline="0" noProof="0" dirty="0">
              <a:ln>
                <a:noFill/>
              </a:ln>
              <a:solidFill>
                <a:srgbClr val="000000"/>
              </a:solidFill>
              <a:effectLst/>
              <a:uLnTx/>
              <a:uFillTx/>
              <a:latin typeface="新細明體" panose="02020500000000000000" pitchFamily="18" charset="-120"/>
              <a:ea typeface="新細明體" pitchFamily="18" charset="-120"/>
              <a:cs typeface="+mn-cs"/>
            </a:endParaRPr>
          </a:p>
        </p:txBody>
      </p:sp>
      <p:sp>
        <p:nvSpPr>
          <p:cNvPr id="8" name="橢圓 7"/>
          <p:cNvSpPr/>
          <p:nvPr/>
        </p:nvSpPr>
        <p:spPr>
          <a:xfrm>
            <a:off x="3008545" y="1484784"/>
            <a:ext cx="370837" cy="288033"/>
          </a:xfrm>
          <a:prstGeom prst="ellipse">
            <a:avLst/>
          </a:prstGeom>
          <a:noFill/>
          <a:ln w="19050">
            <a:solidFill>
              <a:srgbClr val="D9F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9" name="文字方塊 8"/>
          <p:cNvSpPr txBox="1"/>
          <p:nvPr/>
        </p:nvSpPr>
        <p:spPr>
          <a:xfrm>
            <a:off x="395536" y="44624"/>
            <a:ext cx="1723549" cy="6820861"/>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除夕夜之戰：五十一年年底南北路反抗軍約攻府城</a:t>
            </a:r>
            <a:endPar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lvl="0">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楊廷理</a:t>
            </a:r>
            <a:r>
              <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lang="zh-TW" altLang="zh-TW" dirty="0"/>
              <a:t>東瀛紀事</a:t>
            </a:r>
            <a:r>
              <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：「天降霖雨以滅其焰」木柵得全。</a:t>
            </a:r>
            <a:endPar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福康安奏：六堆「攻破小篤家庄、阿里港等處賊營，牽綴賊勢」。下淡水客民十二月十九日建軍</a:t>
            </a:r>
            <a:r>
              <a:rPr kumimoji="1" lang="zh-TW" altLang="en-US" sz="2000" b="0" i="0" u="none" strike="noStrike" kern="1200" cap="none" spc="0" normalizeH="0" baseline="0" noProof="0" dirty="0">
                <a:ln>
                  <a:noFill/>
                </a:ln>
                <a:solidFill>
                  <a:srgbClr val="008000"/>
                </a:solidFill>
                <a:effectLst/>
                <a:uLnTx/>
                <a:uFillTx/>
                <a:latin typeface="Arial" charset="0"/>
                <a:ea typeface="新細明體" pitchFamily="18" charset="-120"/>
                <a:cs typeface="+mn-cs"/>
              </a:rPr>
              <a:t>六堆</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後，攻燒莊大田本營，牽制住其主力。</a:t>
            </a:r>
          </a:p>
        </p:txBody>
      </p:sp>
    </p:spTree>
    <p:extLst>
      <p:ext uri="{BB962C8B-B14F-4D97-AF65-F5344CB8AC3E}">
        <p14:creationId xmlns:p14="http://schemas.microsoft.com/office/powerpoint/2010/main" val="26354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8511"/>
            <a:ext cx="5012002" cy="6858000"/>
          </a:xfrm>
          <a:prstGeom prst="rect">
            <a:avLst/>
          </a:prstGeom>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5" name="文字方塊 4"/>
          <p:cNvSpPr txBox="1"/>
          <p:nvPr/>
        </p:nvSpPr>
        <p:spPr>
          <a:xfrm>
            <a:off x="650230" y="116632"/>
            <a:ext cx="1415772" cy="6624736"/>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乾隆五十二年六月十九日諭旨：「</a:t>
            </a:r>
            <a:r>
              <a:rPr kumimoji="1" lang="zh-TW" altLang="en-US"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無論從賊打仗及被賊驅使者，一經棄械投誠，即為良民。或諭令歸耕，各安本業，或有隨營自效，剿賊立功如莊錫舍者，即酌量獎拔」。</a:t>
            </a:r>
            <a:endParaRPr kumimoji="1" lang="en-US"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新細明體"/>
                <a:ea typeface="新細明體"/>
                <a:cs typeface="+mn-cs"/>
              </a:rPr>
              <a:t>九月諭旨：「</a:t>
            </a:r>
            <a:r>
              <a:rPr kumimoji="1" lang="zh-TW" altLang="en-US"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恩赦脅從，並有十萬大兵剿賊」。</a:t>
            </a:r>
            <a:endParaRPr kumimoji="1" lang="en-US"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6" name="文字方塊 5"/>
          <p:cNvSpPr txBox="1"/>
          <p:nvPr/>
        </p:nvSpPr>
        <p:spPr>
          <a:xfrm>
            <a:off x="7078001" y="1690063"/>
            <a:ext cx="553998" cy="3477875"/>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特赦令後南路的分類版圖</a:t>
            </a:r>
          </a:p>
        </p:txBody>
      </p:sp>
    </p:spTree>
    <p:extLst>
      <p:ext uri="{BB962C8B-B14F-4D97-AF65-F5344CB8AC3E}">
        <p14:creationId xmlns:p14="http://schemas.microsoft.com/office/powerpoint/2010/main" val="346169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4" name="文字方塊 3"/>
          <p:cNvSpPr txBox="1"/>
          <p:nvPr/>
        </p:nvSpPr>
        <p:spPr>
          <a:xfrm>
            <a:off x="7078001" y="1700808"/>
            <a:ext cx="553998" cy="2376264"/>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新細明體" panose="02020500000000000000" pitchFamily="18" charset="-120"/>
                <a:ea typeface="新細明體" pitchFamily="18" charset="-120"/>
                <a:cs typeface="+mn-cs"/>
              </a:rPr>
              <a:t>漳泉分類的作用</a:t>
            </a:r>
            <a:endParaRPr kumimoji="1" lang="en-US" altLang="zh-TW" sz="2400" b="0" i="0" u="none" strike="noStrike" kern="1200" cap="none" spc="0" normalizeH="0" baseline="0" noProof="0" dirty="0">
              <a:ln>
                <a:noFill/>
              </a:ln>
              <a:solidFill>
                <a:srgbClr val="000000"/>
              </a:solidFill>
              <a:effectLst/>
              <a:uLnTx/>
              <a:uFillTx/>
              <a:latin typeface="新細明體" panose="02020500000000000000" pitchFamily="18" charset="-120"/>
              <a:ea typeface="新細明體" pitchFamily="18" charset="-120"/>
              <a:cs typeface="+mn-cs"/>
            </a:endParaRPr>
          </a:p>
        </p:txBody>
      </p:sp>
      <p:sp>
        <p:nvSpPr>
          <p:cNvPr id="6" name="文字方塊 5"/>
          <p:cNvSpPr txBox="1"/>
          <p:nvPr/>
        </p:nvSpPr>
        <p:spPr>
          <a:xfrm>
            <a:off x="516018" y="152636"/>
            <a:ext cx="1572675" cy="6552728"/>
          </a:xfrm>
          <a:prstGeom prst="rect">
            <a:avLst/>
          </a:prstGeom>
          <a:noFill/>
        </p:spPr>
        <p:txBody>
          <a:bodyPr vert="eaVert" wrap="square" rtlCol="0">
            <a:spAutoFit/>
          </a:bodyPr>
          <a:lstStyle/>
          <a:p>
            <a:pPr marL="0" marR="0" lvl="0" indent="0" algn="l" defTabSz="914400" rtl="0" eaLnBrk="1" fontAlgn="base" latinLnBrk="0" hangingPunct="1">
              <a:lnSpc>
                <a:spcPts val="2600"/>
              </a:lnSpc>
              <a:spcBef>
                <a:spcPts val="60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五十二年三月莊大田攻陷鳳山縣城，南北兩路反抗軍再度聯手圍攻府城，攻打大南門的泉人股首莊錫舍突然倒戈。</a:t>
            </a:r>
            <a:endPar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2600"/>
              </a:lnSpc>
              <a:spcBef>
                <a:spcPts val="60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五十二年十月初菅林內六庄泉人義民許廷耀等</a:t>
            </a:r>
            <a:r>
              <a:rPr lang="zh-TW" altLang="en-US" dirty="0"/>
              <a:t>倒戈中伏。俗諺：</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「三日攻到府、一暝趕到厝」。</a:t>
            </a:r>
          </a:p>
        </p:txBody>
      </p:sp>
    </p:spTree>
    <p:extLst>
      <p:ext uri="{BB962C8B-B14F-4D97-AF65-F5344CB8AC3E}">
        <p14:creationId xmlns:p14="http://schemas.microsoft.com/office/powerpoint/2010/main" val="34577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548680"/>
            <a:ext cx="8424936" cy="6048672"/>
          </a:xfrm>
        </p:spPr>
        <p:txBody>
          <a:bodyPr/>
          <a:lstStyle/>
          <a:p>
            <a:pPr marL="0" indent="0" algn="ctr">
              <a:spcBef>
                <a:spcPts val="1200"/>
              </a:spcBef>
              <a:buNone/>
            </a:pPr>
            <a:r>
              <a:rPr lang="zh-TW" altLang="en-US" sz="3600" dirty="0"/>
              <a:t>界外私墾與「</a:t>
            </a:r>
            <a:r>
              <a:rPr lang="zh-TW" altLang="en-US" sz="3600" dirty="0">
                <a:solidFill>
                  <a:srgbClr val="FF0000"/>
                </a:solidFill>
                <a:latin typeface="標楷體" panose="03000509000000000000" pitchFamily="65" charset="-120"/>
                <a:ea typeface="標楷體" panose="03000509000000000000" pitchFamily="65" charset="-120"/>
              </a:rPr>
              <a:t>弄兵之漸</a:t>
            </a:r>
            <a:r>
              <a:rPr lang="zh-TW" altLang="en-US" sz="3600" dirty="0"/>
              <a:t>」</a:t>
            </a:r>
            <a:endParaRPr lang="en-US" altLang="zh-TW" sz="3600" dirty="0"/>
          </a:p>
          <a:p>
            <a:pPr marL="0" indent="0">
              <a:spcBef>
                <a:spcPts val="1800"/>
              </a:spcBef>
              <a:buNone/>
            </a:pPr>
            <a:r>
              <a:rPr lang="zh-TW" altLang="en-US" sz="2800" dirty="0"/>
              <a:t>乾隆帝檢討清代臺灣最大的動亂：林爽文事件</a:t>
            </a:r>
            <a:endParaRPr lang="en-US" altLang="zh-TW" sz="2800" dirty="0"/>
          </a:p>
          <a:p>
            <a:pPr marL="400050" lvl="1" indent="0">
              <a:lnSpc>
                <a:spcPts val="3200"/>
              </a:lnSpc>
              <a:spcBef>
                <a:spcPts val="1200"/>
              </a:spcBef>
              <a:spcAft>
                <a:spcPts val="600"/>
              </a:spcAft>
              <a:buNone/>
            </a:pPr>
            <a:r>
              <a:rPr lang="zh-TW" altLang="zh-TW" dirty="0">
                <a:latin typeface="標楷體" panose="03000509000000000000" pitchFamily="65" charset="-120"/>
                <a:ea typeface="標楷體" panose="03000509000000000000" pitchFamily="65" charset="-120"/>
              </a:rPr>
              <a:t>自近年楊景素議立界限之後，將界外良田美產轉畀生番；生番不事耕種，</a:t>
            </a:r>
            <a:r>
              <a:rPr lang="zh-TW" altLang="zh-TW" dirty="0">
                <a:solidFill>
                  <a:srgbClr val="FF0000"/>
                </a:solidFill>
                <a:latin typeface="標楷體" panose="03000509000000000000" pitchFamily="65" charset="-120"/>
                <a:ea typeface="標楷體" panose="03000509000000000000" pitchFamily="65" charset="-120"/>
              </a:rPr>
              <a:t>內地無業游民竊渡偷墾，地方官諉之界外，不復稽察</a:t>
            </a:r>
            <a:r>
              <a:rPr lang="zh-TW" altLang="zh-TW" dirty="0">
                <a:latin typeface="標楷體" panose="03000509000000000000" pitchFamily="65" charset="-120"/>
                <a:ea typeface="標楷體" panose="03000509000000000000" pitchFamily="65" charset="-120"/>
              </a:rPr>
              <a:t>。於是，奸匪尤易藏匿。（</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欽定平定臺灣紀略</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a:t>
            </a:r>
          </a:p>
          <a:p>
            <a:pPr marL="400050" lvl="1" indent="0">
              <a:lnSpc>
                <a:spcPts val="3200"/>
              </a:lnSpc>
              <a:spcBef>
                <a:spcPts val="1200"/>
              </a:spcBef>
              <a:spcAft>
                <a:spcPts val="600"/>
              </a:spcAft>
              <a:buNone/>
            </a:pPr>
            <a:r>
              <a:rPr lang="zh-TW" altLang="zh-TW" dirty="0">
                <a:latin typeface="標楷體" panose="03000509000000000000" pitchFamily="65" charset="-120"/>
                <a:ea typeface="標楷體" panose="03000509000000000000" pitchFamily="65" charset="-120"/>
              </a:rPr>
              <a:t>無藉遊民，往往偷渡，私墾近番隙地。地方官又置之界外，不能設法稽察，</a:t>
            </a:r>
            <a:r>
              <a:rPr lang="zh-TW" altLang="zh-TW" dirty="0">
                <a:solidFill>
                  <a:srgbClr val="FF0000"/>
                </a:solidFill>
                <a:latin typeface="標楷體" panose="03000509000000000000" pitchFamily="65" charset="-120"/>
                <a:ea typeface="標楷體" panose="03000509000000000000" pitchFamily="65" charset="-120"/>
              </a:rPr>
              <a:t>以致習於械鬥，遂開弄兵之漸</a:t>
            </a:r>
            <a:r>
              <a:rPr lang="zh-TW" altLang="zh-TW" dirty="0">
                <a:latin typeface="標楷體" panose="03000509000000000000" pitchFamily="65" charset="-120"/>
                <a:ea typeface="標楷體" panose="03000509000000000000" pitchFamily="65" charset="-120"/>
              </a:rPr>
              <a:t>。（</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欽定平定臺灣紀略</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389700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83892" y="188640"/>
            <a:ext cx="8352603" cy="6552728"/>
          </a:xfrm>
        </p:spPr>
        <p:txBody>
          <a:bodyPr/>
          <a:lstStyle/>
          <a:p>
            <a:pPr marL="0" indent="0" algn="ctr">
              <a:buNone/>
            </a:pPr>
            <a:r>
              <a:rPr lang="zh-TW" altLang="en-US" dirty="0"/>
              <a:t>所謂的「</a:t>
            </a:r>
            <a:r>
              <a:rPr lang="zh-TW" altLang="en-US" dirty="0">
                <a:solidFill>
                  <a:srgbClr val="FF0000"/>
                </a:solidFill>
              </a:rPr>
              <a:t>弄兵之漸</a:t>
            </a:r>
            <a:r>
              <a:rPr lang="zh-TW" altLang="en-US" dirty="0"/>
              <a:t>」</a:t>
            </a:r>
            <a:endParaRPr lang="en-US" altLang="zh-TW" dirty="0"/>
          </a:p>
          <a:p>
            <a:pPr marL="0" indent="0">
              <a:lnSpc>
                <a:spcPts val="3200"/>
              </a:lnSpc>
              <a:spcBef>
                <a:spcPts val="1200"/>
              </a:spcBef>
              <a:buNone/>
            </a:pPr>
            <a:r>
              <a:rPr lang="zh-TW" altLang="en-US" sz="2400" dirty="0"/>
              <a:t>有一群在邊界內外穿梭出入營生的漢人，在劃界遷民封禁界外時期，不得不武裝自己及形成幫會形式的民間軍事組織，以保護自己在界外進行私墾及山林利益之擷取，或也不免使用此武力來解決彼此間的紛爭（</a:t>
            </a:r>
            <a:r>
              <a:rPr lang="zh-TW" altLang="en-US" sz="2400" dirty="0">
                <a:solidFill>
                  <a:srgbClr val="FF0000"/>
                </a:solidFill>
              </a:rPr>
              <a:t>械鬥</a:t>
            </a:r>
            <a:r>
              <a:rPr lang="zh-TW" altLang="en-US" sz="2400" dirty="0"/>
              <a:t>）。</a:t>
            </a:r>
            <a:endParaRPr lang="en-US" altLang="zh-TW" sz="2400" dirty="0"/>
          </a:p>
          <a:p>
            <a:pPr marL="0" indent="0">
              <a:lnSpc>
                <a:spcPts val="3200"/>
              </a:lnSpc>
              <a:spcBef>
                <a:spcPts val="1200"/>
              </a:spcBef>
              <a:buNone/>
            </a:pPr>
            <a:r>
              <a:rPr lang="zh-TW" altLang="en-US" sz="2400" dirty="0"/>
              <a:t>在國家迫於開墾規模的現實與治安的問題開放界外准墾時，</a:t>
            </a:r>
            <a:r>
              <a:rPr lang="zh-TW" altLang="en-US" sz="2400" dirty="0">
                <a:solidFill>
                  <a:srgbClr val="FF0000"/>
                </a:solidFill>
              </a:rPr>
              <a:t>拙於體制內遊戲規則</a:t>
            </a:r>
            <a:r>
              <a:rPr lang="zh-TW" altLang="en-US" sz="2400" dirty="0"/>
              <a:t>的這一批人，卻無法與那些官方關係良好且兼具財勢的傳統菁英們競爭，取得合法業戶身分，保障自己在界外非法私墾時好不容易取得的既有利益。</a:t>
            </a:r>
            <a:endParaRPr lang="en-US" altLang="zh-TW" sz="2400" dirty="0"/>
          </a:p>
          <a:p>
            <a:pPr marL="0" indent="0">
              <a:lnSpc>
                <a:spcPts val="3200"/>
              </a:lnSpc>
              <a:spcBef>
                <a:spcPts val="1200"/>
              </a:spcBef>
              <a:buNone/>
            </a:pPr>
            <a:r>
              <a:rPr lang="zh-TW" altLang="en-US" sz="2400" dirty="0"/>
              <a:t>這群人的</a:t>
            </a:r>
            <a:r>
              <a:rPr lang="zh-TW" altLang="en-US" sz="2400" dirty="0">
                <a:solidFill>
                  <a:srgbClr val="FF0000"/>
                </a:solidFill>
              </a:rPr>
              <a:t>利益既來自國家權力的缺席</a:t>
            </a:r>
            <a:r>
              <a:rPr lang="zh-TW" altLang="en-US" sz="2400" dirty="0"/>
              <a:t>，也</a:t>
            </a:r>
            <a:r>
              <a:rPr lang="zh-TW" altLang="en-US" sz="2400" dirty="0">
                <a:solidFill>
                  <a:srgbClr val="FF0000"/>
                </a:solidFill>
              </a:rPr>
              <a:t>玩不慣國家設定的遊戲規則</a:t>
            </a:r>
            <a:r>
              <a:rPr lang="zh-TW" altLang="en-US" sz="2400" dirty="0"/>
              <a:t>，對</a:t>
            </a:r>
            <a:r>
              <a:rPr lang="zh-TW" altLang="en-US" sz="2400" dirty="0">
                <a:solidFill>
                  <a:srgbClr val="FF0000"/>
                </a:solidFill>
              </a:rPr>
              <a:t>國家權力延伸進入界外</a:t>
            </a:r>
            <a:r>
              <a:rPr lang="zh-TW" altLang="en-US" sz="2400" dirty="0"/>
              <a:t>，自然十分忌諱。</a:t>
            </a:r>
            <a:endParaRPr lang="en-US" altLang="zh-TW" sz="2400" dirty="0"/>
          </a:p>
          <a:p>
            <a:pPr marL="0" indent="0">
              <a:lnSpc>
                <a:spcPts val="3200"/>
              </a:lnSpc>
              <a:spcBef>
                <a:spcPts val="1200"/>
              </a:spcBef>
              <a:buNone/>
            </a:pPr>
            <a:r>
              <a:rPr lang="zh-TW" altLang="en-US" sz="2400" dirty="0"/>
              <a:t>當意圖進入界外進行實質治理的國家視此民間力量為統治威脅，不願將之收編納入體制，而且試圖解散其組織、捕殺其帶頭成員時，直接的武力對抗就難以避免了。</a:t>
            </a:r>
            <a:endParaRPr lang="en-US" altLang="zh-TW" sz="2400" dirty="0"/>
          </a:p>
        </p:txBody>
      </p:sp>
    </p:spTree>
    <p:extLst>
      <p:ext uri="{BB962C8B-B14F-4D97-AF65-F5344CB8AC3E}">
        <p14:creationId xmlns:p14="http://schemas.microsoft.com/office/powerpoint/2010/main" val="294799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內容版面配置區 2"/>
          <p:cNvSpPr txBox="1">
            <a:spLocks/>
          </p:cNvSpPr>
          <p:nvPr/>
        </p:nvSpPr>
        <p:spPr>
          <a:xfrm>
            <a:off x="683892" y="188640"/>
            <a:ext cx="8352603" cy="6552728"/>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1" lang="en-US" altLang="zh-TW" sz="2400" b="0" i="0" u="none" strike="noStrike" kern="0" cap="none" spc="0" normalizeH="0" baseline="0" noProof="0" dirty="0">
              <a:ln>
                <a:noFill/>
              </a:ln>
              <a:solidFill>
                <a:srgbClr val="000000"/>
              </a:solidFill>
              <a:effectLst/>
              <a:uLnTx/>
              <a:uFillTx/>
              <a:latin typeface="Arial"/>
              <a:ea typeface="新細明體"/>
              <a:cs typeface="+mn-cs"/>
            </a:endParaRPr>
          </a:p>
        </p:txBody>
      </p:sp>
      <p:sp>
        <p:nvSpPr>
          <p:cNvPr id="3" name="矩形 2"/>
          <p:cNvSpPr/>
          <p:nvPr/>
        </p:nvSpPr>
        <p:spPr>
          <a:xfrm>
            <a:off x="458253" y="148812"/>
            <a:ext cx="7571303" cy="6560377"/>
          </a:xfrm>
          <a:prstGeom prst="rect">
            <a:avLst/>
          </a:prstGeom>
        </p:spPr>
        <p:txBody>
          <a:bodyPr vert="eaVert" wrap="square">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乾隆五十一年十一月十五日吾帶</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張鳳華</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、江進士等祭</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打蘭</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（卓蘭）</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山神</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。至十八日，林爽文等打破大墩就反。蒙淡分憲徐（淡水同知徐夢麟）</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招吾同張仕、黃元等招出生番把隘、隨軍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。（劉中立家族譜）</a:t>
            </a: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立</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甘結效義字</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人劉立、黃元、張士（張仕）今當</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岸通事潘明慈、岸裡社主潘士興、粵義首張鳳華</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等身前遵領　列憲札諭，購募生番堵禦賊匪助剿等因。元等即日承任，</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攜率岸社近屬屋鰲、沙里興等十三社內山生番（按即獅仔等十三社歸化生番）在黃竹坑、坪林仔、旱溪、赤土崎、松柏崗等處通路要地分屯堵禦，不致賊匪逃入竄匿</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遺誤等情。元等如有遺誤，任憑通事等稟　官治罪，不敢冒結。合立甘結效義字是實</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在場見保認　黃養茲、黃阿宣</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乾隆五十二年七月（缺）日立甘結效義字　劉立、黃元、張士（</a:t>
            </a:r>
            <a:r>
              <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岸裡大社文書</a:t>
            </a:r>
            <a:r>
              <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Tree>
    <p:extLst>
      <p:ext uri="{BB962C8B-B14F-4D97-AF65-F5344CB8AC3E}">
        <p14:creationId xmlns:p14="http://schemas.microsoft.com/office/powerpoint/2010/main" val="13379046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910" y="30907"/>
            <a:ext cx="8652090" cy="6745365"/>
          </a:xfrm>
          <a:prstGeom prst="rect">
            <a:avLst/>
          </a:prstGeom>
        </p:spPr>
      </p:pic>
      <p:sp>
        <p:nvSpPr>
          <p:cNvPr id="3" name="文字方塊 2"/>
          <p:cNvSpPr txBox="1"/>
          <p:nvPr/>
        </p:nvSpPr>
        <p:spPr>
          <a:xfrm>
            <a:off x="6210761" y="200950"/>
            <a:ext cx="2339102"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林亂</a:t>
            </a:r>
            <a:r>
              <a:rPr kumimoji="1" lang="zh-TW" altLang="zh-TW"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岸番</a:t>
            </a:r>
            <a:r>
              <a:rPr kumimoji="1" lang="zh-TW"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把守圖</a:t>
            </a:r>
            <a:endPar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8" name="橢圓 7">
            <a:extLst>
              <a:ext uri="{FF2B5EF4-FFF2-40B4-BE49-F238E27FC236}">
                <a16:creationId xmlns:a16="http://schemas.microsoft.com/office/drawing/2014/main" id="{127DE33F-5FAB-47A8-8A12-440812273A9A}"/>
              </a:ext>
            </a:extLst>
          </p:cNvPr>
          <p:cNvSpPr/>
          <p:nvPr/>
        </p:nvSpPr>
        <p:spPr>
          <a:xfrm>
            <a:off x="5868144" y="2564904"/>
            <a:ext cx="504056" cy="25894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9" name="橢圓 8">
            <a:extLst>
              <a:ext uri="{FF2B5EF4-FFF2-40B4-BE49-F238E27FC236}">
                <a16:creationId xmlns:a16="http://schemas.microsoft.com/office/drawing/2014/main" id="{3ACCF566-6AF3-45E4-A100-9F2E5FC90B85}"/>
              </a:ext>
            </a:extLst>
          </p:cNvPr>
          <p:cNvSpPr/>
          <p:nvPr/>
        </p:nvSpPr>
        <p:spPr>
          <a:xfrm>
            <a:off x="4707666" y="1885020"/>
            <a:ext cx="504056" cy="24783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4" name="橢圓 13">
            <a:extLst>
              <a:ext uri="{FF2B5EF4-FFF2-40B4-BE49-F238E27FC236}">
                <a16:creationId xmlns:a16="http://schemas.microsoft.com/office/drawing/2014/main" id="{284AB091-A28C-42F4-BCF0-1C5F95F935B6}"/>
              </a:ext>
            </a:extLst>
          </p:cNvPr>
          <p:cNvSpPr/>
          <p:nvPr/>
        </p:nvSpPr>
        <p:spPr>
          <a:xfrm>
            <a:off x="5940152" y="1772816"/>
            <a:ext cx="504056" cy="2792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5" name="橢圓 14">
            <a:extLst>
              <a:ext uri="{FF2B5EF4-FFF2-40B4-BE49-F238E27FC236}">
                <a16:creationId xmlns:a16="http://schemas.microsoft.com/office/drawing/2014/main" id="{B533A5BA-61FF-4332-B0A2-2AC2F3AA0646}"/>
              </a:ext>
            </a:extLst>
          </p:cNvPr>
          <p:cNvSpPr/>
          <p:nvPr/>
        </p:nvSpPr>
        <p:spPr>
          <a:xfrm>
            <a:off x="7380312" y="1944000"/>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6" name="橢圓 15">
            <a:extLst>
              <a:ext uri="{FF2B5EF4-FFF2-40B4-BE49-F238E27FC236}">
                <a16:creationId xmlns:a16="http://schemas.microsoft.com/office/drawing/2014/main" id="{8CD05508-1ED1-43A6-A2A4-3C853ACE4791}"/>
              </a:ext>
            </a:extLst>
          </p:cNvPr>
          <p:cNvSpPr/>
          <p:nvPr/>
        </p:nvSpPr>
        <p:spPr>
          <a:xfrm>
            <a:off x="1907704" y="1124744"/>
            <a:ext cx="1152128" cy="1008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7" name="橢圓 16">
            <a:extLst>
              <a:ext uri="{FF2B5EF4-FFF2-40B4-BE49-F238E27FC236}">
                <a16:creationId xmlns:a16="http://schemas.microsoft.com/office/drawing/2014/main" id="{3B7EE58C-60F8-4E56-ADB3-F609D3556E1A}"/>
              </a:ext>
            </a:extLst>
          </p:cNvPr>
          <p:cNvSpPr/>
          <p:nvPr/>
        </p:nvSpPr>
        <p:spPr>
          <a:xfrm>
            <a:off x="4211960" y="1340768"/>
            <a:ext cx="495672" cy="5442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1123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P spid="14" grpId="0" animBg="1"/>
      <p:bldP spid="15" grpId="0" animBg="1"/>
      <p:bldP spid="16" grpId="0" animBg="1"/>
      <p:bldP spid="1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44624"/>
            <a:ext cx="8424935" cy="6696744"/>
          </a:xfrm>
        </p:spPr>
        <p:txBody>
          <a:bodyPr/>
          <a:lstStyle/>
          <a:p>
            <a:pPr marL="0" indent="0">
              <a:lnSpc>
                <a:spcPts val="3200"/>
              </a:lnSpc>
              <a:spcBef>
                <a:spcPts val="600"/>
              </a:spcBef>
              <a:spcAft>
                <a:spcPts val="600"/>
              </a:spcAft>
              <a:buNone/>
            </a:pPr>
            <a:r>
              <a:rPr lang="zh-TW" altLang="en-US" sz="2400" dirty="0"/>
              <a:t>供詞：</a:t>
            </a:r>
            <a:endParaRPr lang="en-US" altLang="zh-TW" sz="2400" dirty="0"/>
          </a:p>
          <a:p>
            <a:pPr marL="0" indent="0">
              <a:lnSpc>
                <a:spcPts val="3000"/>
              </a:lnSpc>
              <a:spcBef>
                <a:spcPts val="0"/>
              </a:spcBef>
              <a:spcAft>
                <a:spcPts val="600"/>
              </a:spcAft>
              <a:buNone/>
            </a:pPr>
            <a:r>
              <a:rPr lang="zh-TW" altLang="zh-TW" sz="2400" dirty="0"/>
              <a:t>林爽文於起事後翌日（十一月二十九日）至彰化縣城南門外的教場舉行聚會，分授官職及公開處決俘獲的官員長庚、劉亨基等，並告知眾頭目：「</a:t>
            </a:r>
            <a:r>
              <a:rPr lang="zh-TW" altLang="zh-TW" sz="2400" dirty="0">
                <a:latin typeface="標楷體" panose="03000509000000000000" pitchFamily="65" charset="-120"/>
                <a:ea typeface="標楷體" panose="03000509000000000000" pitchFamily="65" charset="-120"/>
              </a:rPr>
              <a:t>你們不要害怕，只管跟了我去，</a:t>
            </a:r>
            <a:r>
              <a:rPr lang="zh-TW" altLang="zh-TW" sz="2400" dirty="0">
                <a:solidFill>
                  <a:srgbClr val="FF0000"/>
                </a:solidFill>
                <a:latin typeface="標楷體" panose="03000509000000000000" pitchFamily="65" charset="-120"/>
                <a:ea typeface="標楷體" panose="03000509000000000000" pitchFamily="65" charset="-120"/>
              </a:rPr>
              <a:t>就是不能成事，都逃到內山裡，可以躲避</a:t>
            </a:r>
            <a:r>
              <a:rPr lang="zh-TW" altLang="zh-TW" sz="2400" dirty="0"/>
              <a:t>」。</a:t>
            </a:r>
            <a:endParaRPr lang="en-US" altLang="zh-TW" sz="2400" dirty="0"/>
          </a:p>
          <a:p>
            <a:pPr marL="0" indent="0">
              <a:lnSpc>
                <a:spcPts val="3000"/>
              </a:lnSpc>
              <a:spcBef>
                <a:spcPts val="0"/>
              </a:spcBef>
              <a:spcAft>
                <a:spcPts val="600"/>
              </a:spcAft>
              <a:buNone/>
            </a:pPr>
            <a:r>
              <a:rPr lang="zh-TW" altLang="zh-TW" sz="2400" dirty="0"/>
              <a:t>在場同夥還有「在內山水沙連交界地方，拿鹽、布與生番貿易鹿皮、鹿筋等物」的</a:t>
            </a:r>
            <a:r>
              <a:rPr lang="zh-TW" altLang="zh-TW" sz="2400" dirty="0">
                <a:solidFill>
                  <a:srgbClr val="FF0000"/>
                </a:solidFill>
              </a:rPr>
              <a:t>生番通事杜敷（杜美、杜孚）。杜敷為漳州人且加入天地會，那時與林爽文及眾人約定：「</a:t>
            </a:r>
            <a:r>
              <a:rPr lang="zh-TW" altLang="zh-TW" sz="2400" dirty="0">
                <a:solidFill>
                  <a:srgbClr val="FF0000"/>
                </a:solidFill>
                <a:latin typeface="標楷體" panose="03000509000000000000" pitchFamily="65" charset="-120"/>
                <a:ea typeface="標楷體" panose="03000509000000000000" pitchFamily="65" charset="-120"/>
              </a:rPr>
              <a:t>若逃往內山時，就可在那裡（水沙連內山）躲避</a:t>
            </a:r>
            <a:r>
              <a:rPr lang="zh-TW" altLang="zh-TW" sz="2400" dirty="0">
                <a:solidFill>
                  <a:srgbClr val="FF0000"/>
                </a:solidFill>
              </a:rPr>
              <a:t>」</a:t>
            </a:r>
            <a:r>
              <a:rPr lang="zh-TW" altLang="zh-TW" sz="2400" dirty="0"/>
              <a:t>。</a:t>
            </a:r>
            <a:endParaRPr lang="en-US" altLang="zh-TW" sz="2400" dirty="0"/>
          </a:p>
          <a:p>
            <a:pPr marL="0" indent="0">
              <a:lnSpc>
                <a:spcPts val="3000"/>
              </a:lnSpc>
              <a:spcBef>
                <a:spcPts val="600"/>
              </a:spcBef>
              <a:spcAft>
                <a:spcPts val="600"/>
              </a:spcAft>
              <a:buNone/>
            </a:pPr>
            <a:r>
              <a:rPr lang="zh-TW" altLang="en-US" sz="2400" dirty="0"/>
              <a:t>福康安訪實林爽文父母家屬藏匿在水裡番社，就透過楊振文、曾大源聯絡上舊曾相識的杜敷。福康安知道只有杜敷「素能駕馭番眾」，透過「剴切曉諭，示以重賞」，寄望他能協助「弋獲」家眷，並就之追出林爽文。</a:t>
            </a:r>
            <a:endParaRPr lang="en-US" altLang="zh-TW" sz="2400" dirty="0"/>
          </a:p>
          <a:p>
            <a:pPr marL="0" indent="0">
              <a:lnSpc>
                <a:spcPts val="3000"/>
              </a:lnSpc>
              <a:spcBef>
                <a:spcPts val="0"/>
              </a:spcBef>
              <a:spcAft>
                <a:spcPts val="600"/>
              </a:spcAft>
              <a:buNone/>
            </a:pPr>
            <a:r>
              <a:rPr lang="zh-TW" altLang="en-US" sz="2400" dirty="0"/>
              <a:t>高宗先曾下旨：「</a:t>
            </a:r>
            <a:r>
              <a:rPr lang="zh-TW" altLang="en-US" sz="2400" dirty="0">
                <a:solidFill>
                  <a:srgbClr val="FF0000"/>
                </a:solidFill>
                <a:latin typeface="標楷體" panose="03000509000000000000" pitchFamily="65" charset="-120"/>
                <a:ea typeface="標楷體" panose="03000509000000000000" pitchFamily="65" charset="-120"/>
              </a:rPr>
              <a:t>將杜美（</a:t>
            </a:r>
            <a:r>
              <a:rPr lang="zh-TW" altLang="zh-TW" sz="2400" dirty="0">
                <a:solidFill>
                  <a:srgbClr val="FF0000"/>
                </a:solidFill>
                <a:latin typeface="標楷體" panose="03000509000000000000" pitchFamily="65" charset="-120"/>
                <a:ea typeface="標楷體" panose="03000509000000000000" pitchFamily="65" charset="-120"/>
              </a:rPr>
              <a:t>杜敷</a:t>
            </a:r>
            <a:r>
              <a:rPr lang="zh-TW" altLang="en-US" sz="2400" dirty="0">
                <a:solidFill>
                  <a:srgbClr val="FF0000"/>
                </a:solidFill>
                <a:latin typeface="標楷體" panose="03000509000000000000" pitchFamily="65" charset="-120"/>
                <a:ea typeface="標楷體" panose="03000509000000000000" pitchFamily="65" charset="-120"/>
              </a:rPr>
              <a:t>）一犯嚴拿務獲，解京審辦</a:t>
            </a:r>
            <a:r>
              <a:rPr lang="zh-TW" altLang="en-US" sz="2400" dirty="0"/>
              <a:t>」，見到福康安奏內提出此議，無可奈何之下，硃批：「</a:t>
            </a:r>
            <a:r>
              <a:rPr lang="zh-TW" altLang="en-US" sz="2400" dirty="0">
                <a:solidFill>
                  <a:srgbClr val="FF0000"/>
                </a:solidFill>
                <a:latin typeface="標楷體" panose="03000509000000000000" pitchFamily="65" charset="-120"/>
                <a:ea typeface="標楷體" panose="03000509000000000000" pitchFamily="65" charset="-120"/>
              </a:rPr>
              <a:t>不能批，祇得如此</a:t>
            </a:r>
            <a:r>
              <a:rPr lang="zh-TW" altLang="en-US" sz="2400" dirty="0"/>
              <a:t>」（</a:t>
            </a:r>
            <a:r>
              <a:rPr lang="en-US" altLang="zh-TW" sz="2400" dirty="0"/>
              <a:t>《</a:t>
            </a:r>
            <a:r>
              <a:rPr lang="zh-TW" altLang="en-US" sz="2400" dirty="0"/>
              <a:t>宮中檔乾隆朝奏摺</a:t>
            </a:r>
            <a:r>
              <a:rPr lang="en-US" altLang="zh-TW" sz="2400" dirty="0"/>
              <a:t>》</a:t>
            </a:r>
            <a:r>
              <a:rPr lang="zh-TW" altLang="en-US" sz="2400" dirty="0"/>
              <a:t>）。</a:t>
            </a:r>
            <a:endParaRPr lang="en-US" altLang="zh-TW" sz="2400" dirty="0"/>
          </a:p>
        </p:txBody>
      </p:sp>
    </p:spTree>
    <p:extLst>
      <p:ext uri="{BB962C8B-B14F-4D97-AF65-F5344CB8AC3E}">
        <p14:creationId xmlns:p14="http://schemas.microsoft.com/office/powerpoint/2010/main" val="295084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910" y="30907"/>
            <a:ext cx="8652090" cy="6745365"/>
          </a:xfrm>
          <a:prstGeom prst="rect">
            <a:avLst/>
          </a:prstGeom>
        </p:spPr>
      </p:pic>
      <p:sp>
        <p:nvSpPr>
          <p:cNvPr id="2" name="橢圓 1"/>
          <p:cNvSpPr/>
          <p:nvPr/>
        </p:nvSpPr>
        <p:spPr>
          <a:xfrm>
            <a:off x="5940152" y="1772816"/>
            <a:ext cx="504056" cy="2792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5" name="橢圓 4"/>
          <p:cNvSpPr/>
          <p:nvPr/>
        </p:nvSpPr>
        <p:spPr>
          <a:xfrm>
            <a:off x="7380312" y="1944000"/>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8" name="橢圓 7"/>
          <p:cNvSpPr/>
          <p:nvPr/>
        </p:nvSpPr>
        <p:spPr>
          <a:xfrm>
            <a:off x="1907704" y="1124744"/>
            <a:ext cx="1152128" cy="1008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9" name="橢圓 8"/>
          <p:cNvSpPr/>
          <p:nvPr/>
        </p:nvSpPr>
        <p:spPr>
          <a:xfrm>
            <a:off x="4211960" y="1340768"/>
            <a:ext cx="495672" cy="5442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7" name="文字方塊 6"/>
          <p:cNvSpPr txBox="1"/>
          <p:nvPr/>
        </p:nvSpPr>
        <p:spPr>
          <a:xfrm>
            <a:off x="6192180" y="167342"/>
            <a:ext cx="2339102"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林亂</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生</a:t>
            </a:r>
            <a:r>
              <a:rPr kumimoji="1" lang="zh-TW" altLang="zh-TW"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番</a:t>
            </a:r>
            <a:r>
              <a:rPr kumimoji="1" lang="zh-TW"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把守圖</a:t>
            </a:r>
            <a:endPar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6" name="橢圓 5"/>
          <p:cNvSpPr/>
          <p:nvPr/>
        </p:nvSpPr>
        <p:spPr>
          <a:xfrm>
            <a:off x="4211960" y="1885020"/>
            <a:ext cx="428043" cy="535868"/>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0" name="橢圓 9">
            <a:extLst>
              <a:ext uri="{FF2B5EF4-FFF2-40B4-BE49-F238E27FC236}">
                <a16:creationId xmlns:a16="http://schemas.microsoft.com/office/drawing/2014/main" id="{127DE33F-5FAB-47A8-8A12-440812273A9A}"/>
              </a:ext>
            </a:extLst>
          </p:cNvPr>
          <p:cNvSpPr/>
          <p:nvPr/>
        </p:nvSpPr>
        <p:spPr>
          <a:xfrm>
            <a:off x="5868144" y="2564904"/>
            <a:ext cx="504056" cy="25894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1" name="橢圓 10">
            <a:extLst>
              <a:ext uri="{FF2B5EF4-FFF2-40B4-BE49-F238E27FC236}">
                <a16:creationId xmlns:a16="http://schemas.microsoft.com/office/drawing/2014/main" id="{3ACCF566-6AF3-45E4-A100-9F2E5FC90B85}"/>
              </a:ext>
            </a:extLst>
          </p:cNvPr>
          <p:cNvSpPr/>
          <p:nvPr/>
        </p:nvSpPr>
        <p:spPr>
          <a:xfrm>
            <a:off x="4707666" y="1885020"/>
            <a:ext cx="504056" cy="24783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cxnSp>
        <p:nvCxnSpPr>
          <p:cNvPr id="13" name="直線單箭頭接點 12">
            <a:extLst>
              <a:ext uri="{FF2B5EF4-FFF2-40B4-BE49-F238E27FC236}">
                <a16:creationId xmlns:a16="http://schemas.microsoft.com/office/drawing/2014/main" id="{6B30D4E5-AC92-4CD9-9B46-661AC31C31A2}"/>
              </a:ext>
            </a:extLst>
          </p:cNvPr>
          <p:cNvCxnSpPr>
            <a:cxnSpLocks/>
          </p:cNvCxnSpPr>
          <p:nvPr/>
        </p:nvCxnSpPr>
        <p:spPr>
          <a:xfrm flipH="1" flipV="1">
            <a:off x="6943128" y="2381562"/>
            <a:ext cx="77144" cy="97543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a:extLst>
              <a:ext uri="{FF2B5EF4-FFF2-40B4-BE49-F238E27FC236}">
                <a16:creationId xmlns:a16="http://schemas.microsoft.com/office/drawing/2014/main" id="{D0E006CF-9515-4C52-84F5-25B7C59F694C}"/>
              </a:ext>
            </a:extLst>
          </p:cNvPr>
          <p:cNvCxnSpPr>
            <a:cxnSpLocks/>
          </p:cNvCxnSpPr>
          <p:nvPr/>
        </p:nvCxnSpPr>
        <p:spPr>
          <a:xfrm flipV="1">
            <a:off x="7020272" y="1700808"/>
            <a:ext cx="1511010" cy="7200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14560345-3D96-4276-9565-A97823B16DB7}"/>
              </a:ext>
            </a:extLst>
          </p:cNvPr>
          <p:cNvCxnSpPr>
            <a:cxnSpLocks/>
          </p:cNvCxnSpPr>
          <p:nvPr/>
        </p:nvCxnSpPr>
        <p:spPr>
          <a:xfrm flipH="1" flipV="1">
            <a:off x="6660232" y="1340768"/>
            <a:ext cx="1724172" cy="2721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a:extLst>
              <a:ext uri="{FF2B5EF4-FFF2-40B4-BE49-F238E27FC236}">
                <a16:creationId xmlns:a16="http://schemas.microsoft.com/office/drawing/2014/main" id="{0EA7A6C1-83EF-4C1A-9479-C47ED5BCEE3B}"/>
              </a:ext>
            </a:extLst>
          </p:cNvPr>
          <p:cNvCxnSpPr>
            <a:cxnSpLocks/>
          </p:cNvCxnSpPr>
          <p:nvPr/>
        </p:nvCxnSpPr>
        <p:spPr>
          <a:xfrm flipH="1">
            <a:off x="5997179" y="1396961"/>
            <a:ext cx="652170" cy="48805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a:extLst>
              <a:ext uri="{FF2B5EF4-FFF2-40B4-BE49-F238E27FC236}">
                <a16:creationId xmlns:a16="http://schemas.microsoft.com/office/drawing/2014/main" id="{E258D4AF-D65A-4521-AE26-208878175C67}"/>
              </a:ext>
            </a:extLst>
          </p:cNvPr>
          <p:cNvCxnSpPr>
            <a:cxnSpLocks/>
          </p:cNvCxnSpPr>
          <p:nvPr/>
        </p:nvCxnSpPr>
        <p:spPr>
          <a:xfrm flipH="1" flipV="1">
            <a:off x="4526524" y="1700808"/>
            <a:ext cx="1293309" cy="1800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a:extLst>
              <a:ext uri="{FF2B5EF4-FFF2-40B4-BE49-F238E27FC236}">
                <a16:creationId xmlns:a16="http://schemas.microsoft.com/office/drawing/2014/main" id="{C5D4E7FE-CEB5-476A-957C-B9C5A2E068BC}"/>
              </a:ext>
            </a:extLst>
          </p:cNvPr>
          <p:cNvCxnSpPr>
            <a:cxnSpLocks/>
          </p:cNvCxnSpPr>
          <p:nvPr/>
        </p:nvCxnSpPr>
        <p:spPr>
          <a:xfrm flipH="1">
            <a:off x="2395255" y="1637674"/>
            <a:ext cx="1775773" cy="13514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等腰三角形 2"/>
          <p:cNvSpPr/>
          <p:nvPr/>
        </p:nvSpPr>
        <p:spPr>
          <a:xfrm rot="20241384">
            <a:off x="6246258" y="1083104"/>
            <a:ext cx="1275296" cy="897402"/>
          </a:xfrm>
          <a:prstGeom prst="triangl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56" name="文字方塊 55">
            <a:extLst>
              <a:ext uri="{FF2B5EF4-FFF2-40B4-BE49-F238E27FC236}">
                <a16:creationId xmlns:a16="http://schemas.microsoft.com/office/drawing/2014/main" id="{00E6CD8A-E527-4B70-BA5E-586095D1E961}"/>
              </a:ext>
            </a:extLst>
          </p:cNvPr>
          <p:cNvSpPr txBox="1"/>
          <p:nvPr/>
        </p:nvSpPr>
        <p:spPr>
          <a:xfrm>
            <a:off x="8316416" y="1476831"/>
            <a:ext cx="492443"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集集</a:t>
            </a:r>
          </a:p>
        </p:txBody>
      </p:sp>
      <p:sp>
        <p:nvSpPr>
          <p:cNvPr id="57" name="文字方塊 56">
            <a:extLst>
              <a:ext uri="{FF2B5EF4-FFF2-40B4-BE49-F238E27FC236}">
                <a16:creationId xmlns:a16="http://schemas.microsoft.com/office/drawing/2014/main" id="{EF741467-8EDE-45B8-AD1D-A3031D046204}"/>
              </a:ext>
            </a:extLst>
          </p:cNvPr>
          <p:cNvSpPr txBox="1"/>
          <p:nvPr/>
        </p:nvSpPr>
        <p:spPr>
          <a:xfrm>
            <a:off x="6174390" y="1199832"/>
            <a:ext cx="492443"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埔里</a:t>
            </a:r>
          </a:p>
        </p:txBody>
      </p:sp>
      <p:sp>
        <p:nvSpPr>
          <p:cNvPr id="12" name="爆炸: 八角 11">
            <a:extLst>
              <a:ext uri="{FF2B5EF4-FFF2-40B4-BE49-F238E27FC236}">
                <a16:creationId xmlns:a16="http://schemas.microsoft.com/office/drawing/2014/main" id="{4AE88109-0668-460A-A6BE-8636D4336D9B}"/>
              </a:ext>
            </a:extLst>
          </p:cNvPr>
          <p:cNvSpPr/>
          <p:nvPr/>
        </p:nvSpPr>
        <p:spPr>
          <a:xfrm>
            <a:off x="6780531" y="3212976"/>
            <a:ext cx="581200" cy="540061"/>
          </a:xfrm>
          <a:prstGeom prst="irregularSeal1">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460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9" grpId="0" animBg="1"/>
      <p:bldP spid="6" grpId="0" animBg="1"/>
      <p:bldP spid="3" grpId="0" animBg="1"/>
      <p:bldP spid="56" grpId="0"/>
      <p:bldP spid="57" grpId="0"/>
      <p:bldP spid="1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11" y="0"/>
            <a:ext cx="4888778" cy="6858000"/>
          </a:xfrm>
          <a:prstGeom prst="rect">
            <a:avLst/>
          </a:prstGeom>
        </p:spPr>
      </p:pic>
    </p:spTree>
    <p:extLst>
      <p:ext uri="{BB962C8B-B14F-4D97-AF65-F5344CB8AC3E}">
        <p14:creationId xmlns:p14="http://schemas.microsoft.com/office/powerpoint/2010/main" val="644346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2" name="文字方塊 1"/>
          <p:cNvSpPr txBox="1"/>
          <p:nvPr/>
        </p:nvSpPr>
        <p:spPr>
          <a:xfrm>
            <a:off x="7133546" y="946269"/>
            <a:ext cx="492443" cy="4965462"/>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屏東平原的生態環境</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圖（套疊施添福原圖）</a:t>
            </a:r>
          </a:p>
        </p:txBody>
      </p:sp>
    </p:spTree>
    <p:extLst>
      <p:ext uri="{BB962C8B-B14F-4D97-AF65-F5344CB8AC3E}">
        <p14:creationId xmlns:p14="http://schemas.microsoft.com/office/powerpoint/2010/main" val="32028254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11" y="0"/>
            <a:ext cx="4888778" cy="6858000"/>
          </a:xfrm>
          <a:prstGeom prst="rect">
            <a:avLst/>
          </a:prstGeom>
        </p:spPr>
      </p:pic>
      <p:sp>
        <p:nvSpPr>
          <p:cNvPr id="3" name="文字方塊 2"/>
          <p:cNvSpPr txBox="1"/>
          <p:nvPr/>
        </p:nvSpPr>
        <p:spPr>
          <a:xfrm>
            <a:off x="4211960" y="4941168"/>
            <a:ext cx="307777" cy="504055"/>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標楷體" panose="03000509000000000000" pitchFamily="65" charset="-120"/>
                <a:ea typeface="標楷體" panose="03000509000000000000" pitchFamily="65" charset="-120"/>
                <a:cs typeface="+mn-cs"/>
              </a:rPr>
              <a:t>爽文路</a:t>
            </a:r>
          </a:p>
        </p:txBody>
      </p:sp>
    </p:spTree>
    <p:extLst>
      <p:ext uri="{BB962C8B-B14F-4D97-AF65-F5344CB8AC3E}">
        <p14:creationId xmlns:p14="http://schemas.microsoft.com/office/powerpoint/2010/main" val="6193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11" y="0"/>
            <a:ext cx="4888778" cy="6858000"/>
          </a:xfrm>
          <a:prstGeom prst="rect">
            <a:avLst/>
          </a:prstGeom>
        </p:spPr>
      </p:pic>
    </p:spTree>
    <p:extLst>
      <p:ext uri="{BB962C8B-B14F-4D97-AF65-F5344CB8AC3E}">
        <p14:creationId xmlns:p14="http://schemas.microsoft.com/office/powerpoint/2010/main" val="10049738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11" y="0"/>
            <a:ext cx="4888778" cy="6858000"/>
          </a:xfrm>
          <a:prstGeom prst="rect">
            <a:avLst/>
          </a:prstGeom>
        </p:spPr>
      </p:pic>
    </p:spTree>
    <p:extLst>
      <p:ext uri="{BB962C8B-B14F-4D97-AF65-F5344CB8AC3E}">
        <p14:creationId xmlns:p14="http://schemas.microsoft.com/office/powerpoint/2010/main" val="21241138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11" y="0"/>
            <a:ext cx="4888778" cy="6858000"/>
          </a:xfrm>
          <a:prstGeom prst="rect">
            <a:avLst/>
          </a:prstGeom>
        </p:spPr>
      </p:pic>
    </p:spTree>
    <p:extLst>
      <p:ext uri="{BB962C8B-B14F-4D97-AF65-F5344CB8AC3E}">
        <p14:creationId xmlns:p14="http://schemas.microsoft.com/office/powerpoint/2010/main" val="11769002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11" y="0"/>
            <a:ext cx="4888778" cy="6858000"/>
          </a:xfrm>
          <a:prstGeom prst="rect">
            <a:avLst/>
          </a:prstGeom>
        </p:spPr>
      </p:pic>
    </p:spTree>
    <p:extLst>
      <p:ext uri="{BB962C8B-B14F-4D97-AF65-F5344CB8AC3E}">
        <p14:creationId xmlns:p14="http://schemas.microsoft.com/office/powerpoint/2010/main" val="4318015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11" y="0"/>
            <a:ext cx="4888778" cy="6858000"/>
          </a:xfrm>
          <a:prstGeom prst="rect">
            <a:avLst/>
          </a:prstGeom>
        </p:spPr>
      </p:pic>
    </p:spTree>
    <p:extLst>
      <p:ext uri="{BB962C8B-B14F-4D97-AF65-F5344CB8AC3E}">
        <p14:creationId xmlns:p14="http://schemas.microsoft.com/office/powerpoint/2010/main" val="8483432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43000" y="80628"/>
            <a:ext cx="9001000" cy="6696744"/>
          </a:xfrm>
        </p:spPr>
        <p:txBody>
          <a:bodyPr vert="eaVert"/>
          <a:lstStyle/>
          <a:p>
            <a:pPr marL="0" indent="0">
              <a:lnSpc>
                <a:spcPts val="3000"/>
              </a:lnSpc>
              <a:spcBef>
                <a:spcPts val="600"/>
              </a:spcBef>
              <a:buNone/>
            </a:pP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宮中檔乾隆朝奏摺</a:t>
            </a:r>
            <a:r>
              <a:rPr lang="en-US" altLang="zh-TW" sz="28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，福康安、海蘭察奏，乾隆五十二年十二月二十八日</a:t>
            </a:r>
            <a:endParaRPr lang="en-US" altLang="zh-TW" sz="2400" dirty="0">
              <a:latin typeface="標楷體" panose="03000509000000000000" pitchFamily="65" charset="-120"/>
              <a:ea typeface="標楷體" panose="03000509000000000000" pitchFamily="65" charset="-120"/>
            </a:endParaRPr>
          </a:p>
          <a:p>
            <a:pPr marL="0" indent="0">
              <a:lnSpc>
                <a:spcPts val="3000"/>
              </a:lnSpc>
              <a:spcBef>
                <a:spcPts val="600"/>
              </a:spcBef>
              <a:buNone/>
            </a:pPr>
            <a:r>
              <a:rPr lang="zh-TW" altLang="en-US" sz="2400" dirty="0">
                <a:latin typeface="標楷體" panose="03000509000000000000" pitchFamily="65" charset="-120"/>
                <a:ea typeface="標楷體" panose="03000509000000000000" pitchFamily="65" charset="-120"/>
              </a:rPr>
              <a:t>（海蘭察）於二十五日至搜捒社、麻薯社一帶，聞林爽文於二十四日夜間，在東勢角地方（按：</a:t>
            </a:r>
            <a:r>
              <a:rPr lang="zh-TW" altLang="en-US" sz="2400" dirty="0">
                <a:solidFill>
                  <a:srgbClr val="FF0000"/>
                </a:solidFill>
                <a:latin typeface="標楷體" panose="03000509000000000000" pitchFamily="65" charset="-120"/>
                <a:ea typeface="標楷體" panose="03000509000000000000" pitchFamily="65" charset="-120"/>
              </a:rPr>
              <a:t>今龍安橋一帶</a:t>
            </a:r>
            <a:r>
              <a:rPr lang="zh-TW" altLang="en-US" sz="2400" dirty="0">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被生番截殺四百餘人，餘眾沿山北去</a:t>
            </a:r>
            <a:r>
              <a:rPr lang="zh-TW" altLang="en-US" sz="2400" dirty="0">
                <a:latin typeface="標楷體" panose="03000509000000000000" pitchFamily="65" charset="-120"/>
                <a:ea typeface="標楷體" panose="03000509000000000000" pitchFamily="65" charset="-120"/>
              </a:rPr>
              <a:t>。查看賊人蹤跡，</a:t>
            </a:r>
            <a:r>
              <a:rPr lang="zh-TW" altLang="en-US" sz="2400" dirty="0">
                <a:solidFill>
                  <a:srgbClr val="FF0000"/>
                </a:solidFill>
                <a:latin typeface="標楷體" panose="03000509000000000000" pitchFamily="65" charset="-120"/>
                <a:ea typeface="標楷體" panose="03000509000000000000" pitchFamily="65" charset="-120"/>
              </a:rPr>
              <a:t>係兩路逃走</a:t>
            </a:r>
            <a:r>
              <a:rPr lang="zh-TW" altLang="en-US" sz="2400" dirty="0">
                <a:latin typeface="標楷體" panose="03000509000000000000" pitchFamily="65" charset="-120"/>
                <a:ea typeface="標楷體" panose="03000509000000000000" pitchFamily="65" charset="-120"/>
              </a:rPr>
              <a:t>，隨將官兵分為兩路，海蘭察、舒亮、恆瑞、穆克登阿、許世亨、袁國璜</a:t>
            </a:r>
            <a:r>
              <a:rPr lang="zh-TW" altLang="en-US" sz="2400" dirty="0">
                <a:solidFill>
                  <a:srgbClr val="FF0000"/>
                </a:solidFill>
                <a:latin typeface="標楷體" panose="03000509000000000000" pitchFamily="65" charset="-120"/>
                <a:ea typeface="標楷體" panose="03000509000000000000" pitchFamily="65" charset="-120"/>
              </a:rPr>
              <a:t>由東勢角前進</a:t>
            </a:r>
            <a:r>
              <a:rPr lang="zh-TW" altLang="en-US" sz="2400" dirty="0">
                <a:latin typeface="標楷體" panose="03000509000000000000" pitchFamily="65" charset="-120"/>
                <a:ea typeface="標楷體" panose="03000509000000000000" pitchFamily="65" charset="-120"/>
              </a:rPr>
              <a:t>；鄂輝、普爾普、普吉保</a:t>
            </a:r>
            <a:r>
              <a:rPr lang="zh-TW" altLang="en-US" sz="2400" dirty="0">
                <a:solidFill>
                  <a:srgbClr val="FF0000"/>
                </a:solidFill>
                <a:latin typeface="標楷體" panose="03000509000000000000" pitchFamily="65" charset="-120"/>
                <a:ea typeface="標楷體" panose="03000509000000000000" pitchFamily="65" charset="-120"/>
              </a:rPr>
              <a:t>由樸仔離東山前進</a:t>
            </a:r>
            <a:r>
              <a:rPr lang="zh-TW" altLang="en-US" sz="2400" dirty="0">
                <a:latin typeface="標楷體" panose="03000509000000000000" pitchFamily="65" charset="-120"/>
                <a:ea typeface="標楷體" panose="03000509000000000000" pitchFamily="65" charset="-120"/>
              </a:rPr>
              <a:t>，山徑險窄，穿林越箐不能乘馬，均屬徒步登陟。官兵等沿山搜捕，殺死賊匪</a:t>
            </a:r>
            <a:r>
              <a:rPr lang="zh-TW" altLang="en-US" sz="2400" dirty="0">
                <a:solidFill>
                  <a:srgbClr val="FF0000"/>
                </a:solidFill>
                <a:latin typeface="標楷體" panose="03000509000000000000" pitchFamily="65" charset="-120"/>
                <a:ea typeface="標楷體" panose="03000509000000000000" pitchFamily="65" charset="-120"/>
              </a:rPr>
              <a:t>二千餘名</a:t>
            </a:r>
            <a:r>
              <a:rPr lang="zh-TW" altLang="en-US" sz="2400" dirty="0">
                <a:latin typeface="標楷體" panose="03000509000000000000" pitchFamily="65" charset="-120"/>
                <a:ea typeface="標楷體" panose="03000509000000000000" pitchFamily="65" charset="-120"/>
              </a:rPr>
              <a:t>，拏獲活賊四十餘名，奪獲</a:t>
            </a:r>
            <a:r>
              <a:rPr lang="zh-TW" altLang="en-US" sz="2400" dirty="0">
                <a:solidFill>
                  <a:srgbClr val="FF0000"/>
                </a:solidFill>
                <a:latin typeface="標楷體" panose="03000509000000000000" pitchFamily="65" charset="-120"/>
                <a:ea typeface="標楷體" panose="03000509000000000000" pitchFamily="65" charset="-120"/>
              </a:rPr>
              <a:t>大小砲五十餘位</a:t>
            </a:r>
            <a:r>
              <a:rPr lang="zh-TW" altLang="en-US" sz="2400" dirty="0">
                <a:latin typeface="標楷體" panose="03000509000000000000" pitchFamily="65" charset="-120"/>
                <a:ea typeface="標楷體" panose="03000509000000000000" pitchFamily="65" charset="-120"/>
              </a:rPr>
              <a:t>，鎗二百八十餘桿，刀矛四百九十餘件。</a:t>
            </a:r>
            <a:endParaRPr lang="en-US" altLang="zh-TW" sz="2400" dirty="0">
              <a:latin typeface="標楷體" panose="03000509000000000000" pitchFamily="65" charset="-120"/>
              <a:ea typeface="標楷體" panose="03000509000000000000" pitchFamily="65" charset="-120"/>
            </a:endParaRPr>
          </a:p>
          <a:p>
            <a:pPr marL="0" indent="0">
              <a:lnSpc>
                <a:spcPts val="3000"/>
              </a:lnSpc>
              <a:spcBef>
                <a:spcPts val="600"/>
              </a:spcBef>
              <a:buNone/>
            </a:pPr>
            <a:r>
              <a:rPr lang="zh-TW" altLang="en-US" sz="2400" dirty="0">
                <a:latin typeface="標楷體" panose="03000509000000000000" pitchFamily="65" charset="-120"/>
                <a:ea typeface="標楷體" panose="03000509000000000000" pitchFamily="65" charset="-120"/>
              </a:rPr>
              <a:t>（海蘭察）二十七日行至</a:t>
            </a:r>
            <a:r>
              <a:rPr lang="zh-TW" altLang="en-US" sz="2400" dirty="0">
                <a:solidFill>
                  <a:srgbClr val="FF0000"/>
                </a:solidFill>
                <a:latin typeface="標楷體" panose="03000509000000000000" pitchFamily="65" charset="-120"/>
                <a:ea typeface="標楷體" panose="03000509000000000000" pitchFamily="65" charset="-120"/>
              </a:rPr>
              <a:t>獅子頭社</a:t>
            </a:r>
            <a:r>
              <a:rPr lang="zh-TW" altLang="en-US" sz="2400" dirty="0">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山溝內賊屍縱橫遍地，數里不絕，而河內淹斃之賊亦多。</a:t>
            </a:r>
            <a:r>
              <a:rPr lang="zh-TW" altLang="en-US" sz="2400" dirty="0">
                <a:latin typeface="標楷體" panose="03000509000000000000" pitchFamily="65" charset="-120"/>
                <a:ea typeface="標楷體" panose="03000509000000000000" pitchFamily="65" charset="-120"/>
              </a:rPr>
              <a:t>據</a:t>
            </a:r>
            <a:r>
              <a:rPr lang="zh-TW" altLang="en-US" sz="2400" dirty="0">
                <a:solidFill>
                  <a:srgbClr val="FF0000"/>
                </a:solidFill>
                <a:latin typeface="標楷體" panose="03000509000000000000" pitchFamily="65" charset="-120"/>
                <a:ea typeface="標楷體" panose="03000509000000000000" pitchFamily="65" charset="-120"/>
              </a:rPr>
              <a:t>王松</a:t>
            </a:r>
            <a:r>
              <a:rPr lang="zh-TW" altLang="en-US" sz="2400" dirty="0">
                <a:latin typeface="標楷體" panose="03000509000000000000" pitchFamily="65" charset="-120"/>
                <a:ea typeface="標楷體" panose="03000509000000000000" pitchFamily="65" charset="-120"/>
              </a:rPr>
              <a:t>及生番等稟稱，林爽文於二十五日到獅子頭地方，賊匪等因日夜行走，腿腳俱已發腫，</a:t>
            </a:r>
            <a:r>
              <a:rPr lang="zh-TW" altLang="en-US" sz="2400" dirty="0">
                <a:solidFill>
                  <a:srgbClr val="FF0000"/>
                </a:solidFill>
                <a:latin typeface="標楷體" panose="03000509000000000000" pitchFamily="65" charset="-120"/>
                <a:ea typeface="標楷體" panose="03000509000000000000" pitchFamily="65" charset="-120"/>
              </a:rPr>
              <a:t>過河淹斃者一千餘名，社內生番堵截去路又殺死賊匪二千餘名</a:t>
            </a:r>
            <a:r>
              <a:rPr lang="zh-TW" altLang="en-US" sz="2400" dirty="0">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只剩賊匪一、二百人過山逃去，大約從</a:t>
            </a:r>
            <a:r>
              <a:rPr lang="zh-TW" altLang="en-US" sz="2400" dirty="0">
                <a:solidFill>
                  <a:srgbClr val="FF0000"/>
                </a:solidFill>
                <a:latin typeface="標楷體" panose="03000509000000000000" pitchFamily="65" charset="-120"/>
                <a:ea typeface="標楷體" panose="03000509000000000000" pitchFamily="65" charset="-120"/>
                <a:cs typeface="華康楷書體W5(P)-UN" panose="03000500000000000000" pitchFamily="66" charset="-120"/>
              </a:rPr>
              <a:t>猫</a:t>
            </a:r>
            <a:r>
              <a:rPr lang="zh-TW" altLang="en-US" sz="2400" dirty="0">
                <a:solidFill>
                  <a:srgbClr val="FF0000"/>
                </a:solidFill>
                <a:latin typeface="標楷體" panose="03000509000000000000" pitchFamily="65" charset="-120"/>
                <a:ea typeface="標楷體" panose="03000509000000000000" pitchFamily="65" charset="-120"/>
              </a:rPr>
              <a:t>裡社逃往三貂去了，</a:t>
            </a:r>
            <a:r>
              <a:rPr lang="zh-TW" altLang="en-US" sz="2400" dirty="0">
                <a:latin typeface="標楷體" panose="03000509000000000000" pitchFamily="65" charset="-120"/>
                <a:ea typeface="標楷體" panose="03000509000000000000" pitchFamily="65" charset="-120"/>
              </a:rPr>
              <a:t>生番等不認得林爽文，不知道可曾殺死。等語。隨將</a:t>
            </a:r>
            <a:r>
              <a:rPr lang="zh-TW" altLang="en-US" sz="2400" dirty="0">
                <a:solidFill>
                  <a:srgbClr val="FF0000"/>
                </a:solidFill>
                <a:latin typeface="標楷體" panose="03000509000000000000" pitchFamily="65" charset="-120"/>
                <a:ea typeface="標楷體" panose="03000509000000000000" pitchFamily="65" charset="-120"/>
              </a:rPr>
              <a:t>生番所獻首級</a:t>
            </a:r>
            <a:r>
              <a:rPr lang="zh-TW" altLang="en-US" sz="2400" dirty="0">
                <a:latin typeface="標楷體" panose="03000509000000000000" pitchFamily="65" charset="-120"/>
                <a:ea typeface="標楷體" panose="03000509000000000000" pitchFamily="65" charset="-120"/>
              </a:rPr>
              <a:t>，令拏獲活賊逐一認識，俱非林爽文首級，仍即分路帶兵馳往追捕。</a:t>
            </a:r>
            <a:endParaRPr lang="en-US" altLang="zh-TW"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63115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910" y="30907"/>
            <a:ext cx="8652090" cy="6745365"/>
          </a:xfrm>
          <a:prstGeom prst="rect">
            <a:avLst/>
          </a:prstGeom>
        </p:spPr>
      </p:pic>
      <p:sp>
        <p:nvSpPr>
          <p:cNvPr id="8" name="橢圓 7"/>
          <p:cNvSpPr/>
          <p:nvPr/>
        </p:nvSpPr>
        <p:spPr>
          <a:xfrm>
            <a:off x="1763688" y="1052736"/>
            <a:ext cx="1944216" cy="11521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5" name="文字方塊 4"/>
          <p:cNvSpPr txBox="1"/>
          <p:nvPr/>
        </p:nvSpPr>
        <p:spPr>
          <a:xfrm>
            <a:off x="6192180" y="167342"/>
            <a:ext cx="2339102"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林亂岸番把守圖</a:t>
            </a:r>
            <a:endPar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Tree>
    <p:extLst>
      <p:ext uri="{BB962C8B-B14F-4D97-AF65-F5344CB8AC3E}">
        <p14:creationId xmlns:p14="http://schemas.microsoft.com/office/powerpoint/2010/main" val="326547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568"/>
            <a:ext cx="8313417" cy="6843432"/>
          </a:xfrm>
          <a:prstGeom prst="rect">
            <a:avLst/>
          </a:prstGeom>
        </p:spPr>
      </p:pic>
      <p:sp>
        <p:nvSpPr>
          <p:cNvPr id="3" name="文字方塊 2"/>
          <p:cNvSpPr txBox="1"/>
          <p:nvPr/>
        </p:nvSpPr>
        <p:spPr>
          <a:xfrm>
            <a:off x="3995936" y="332656"/>
            <a:ext cx="264687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不料生番竟能如此</a:t>
            </a:r>
            <a:endPar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endParaRPr>
          </a:p>
        </p:txBody>
      </p:sp>
      <p:sp>
        <p:nvSpPr>
          <p:cNvPr id="4" name="文字方塊 3"/>
          <p:cNvSpPr txBox="1"/>
          <p:nvPr/>
        </p:nvSpPr>
        <p:spPr>
          <a:xfrm>
            <a:off x="8336618" y="476672"/>
            <a:ext cx="738664" cy="5904656"/>
          </a:xfrm>
          <a:prstGeom prst="rect">
            <a:avLst/>
          </a:prstGeom>
          <a:noFill/>
        </p:spPr>
        <p:txBody>
          <a:bodyPr vert="eaVert"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哈佛大學燕京圖書館藏福康安</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平定臺灣得勝圖進呈副本</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圖六</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攸武乃克捷</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 （盧正恒提供）</a:t>
            </a:r>
          </a:p>
        </p:txBody>
      </p:sp>
      <p:sp>
        <p:nvSpPr>
          <p:cNvPr id="5" name="橢圓 4">
            <a:extLst>
              <a:ext uri="{FF2B5EF4-FFF2-40B4-BE49-F238E27FC236}">
                <a16:creationId xmlns:a16="http://schemas.microsoft.com/office/drawing/2014/main" id="{5347761B-420E-45D3-9393-CA352284D085}"/>
              </a:ext>
            </a:extLst>
          </p:cNvPr>
          <p:cNvSpPr/>
          <p:nvPr/>
        </p:nvSpPr>
        <p:spPr>
          <a:xfrm>
            <a:off x="35496" y="2420888"/>
            <a:ext cx="2592288" cy="914400"/>
          </a:xfrm>
          <a:prstGeom prst="ellipse">
            <a:avLst/>
          </a:prstGeom>
          <a:no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橢圓 5">
            <a:extLst>
              <a:ext uri="{FF2B5EF4-FFF2-40B4-BE49-F238E27FC236}">
                <a16:creationId xmlns:a16="http://schemas.microsoft.com/office/drawing/2014/main" id="{CF4CB65A-3D64-4AB3-AB47-BE5DEF84DC77}"/>
              </a:ext>
            </a:extLst>
          </p:cNvPr>
          <p:cNvSpPr/>
          <p:nvPr/>
        </p:nvSpPr>
        <p:spPr>
          <a:xfrm>
            <a:off x="3635896" y="1196752"/>
            <a:ext cx="3528392" cy="1152128"/>
          </a:xfrm>
          <a:prstGeom prst="ellipse">
            <a:avLst/>
          </a:prstGeom>
          <a:no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a:extLst>
              <a:ext uri="{FF2B5EF4-FFF2-40B4-BE49-F238E27FC236}">
                <a16:creationId xmlns:a16="http://schemas.microsoft.com/office/drawing/2014/main" id="{181E6D39-767B-4BF9-BBC0-1CBAB08FDAA1}"/>
              </a:ext>
            </a:extLst>
          </p:cNvPr>
          <p:cNvSpPr/>
          <p:nvPr/>
        </p:nvSpPr>
        <p:spPr>
          <a:xfrm>
            <a:off x="6300192" y="2204864"/>
            <a:ext cx="2013225" cy="1008112"/>
          </a:xfrm>
          <a:prstGeom prst="ellipse">
            <a:avLst/>
          </a:prstGeom>
          <a:no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158925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51520" y="260648"/>
            <a:ext cx="8208912" cy="6480720"/>
          </a:xfrm>
        </p:spPr>
        <p:txBody>
          <a:bodyPr vert="eaVert"/>
          <a:lstStyle/>
          <a:p>
            <a:pPr marL="0" indent="0">
              <a:lnSpc>
                <a:spcPts val="3200"/>
              </a:lnSpc>
              <a:spcBef>
                <a:spcPts val="1200"/>
              </a:spcBef>
              <a:buNone/>
            </a:pPr>
            <a:r>
              <a:rPr lang="en-US" altLang="zh-TW" sz="2400" dirty="0">
                <a:solidFill>
                  <a:srgbClr val="FF0000"/>
                </a:solidFill>
                <a:latin typeface="標楷體" panose="03000509000000000000" pitchFamily="65" charset="-120"/>
                <a:ea typeface="標楷體" panose="03000509000000000000" pitchFamily="65" charset="-120"/>
              </a:rPr>
              <a:t>	</a:t>
            </a:r>
            <a:r>
              <a:rPr lang="zh-TW" altLang="en-US" sz="2800" dirty="0">
                <a:solidFill>
                  <a:srgbClr val="FF0000"/>
                </a:solidFill>
                <a:latin typeface="標楷體" panose="03000509000000000000" pitchFamily="65" charset="-120"/>
                <a:ea typeface="標楷體" panose="03000509000000000000" pitchFamily="65" charset="-120"/>
              </a:rPr>
              <a:t>劉中立家族譜</a:t>
            </a:r>
            <a:endParaRPr lang="en-US" altLang="zh-TW" sz="2800" dirty="0">
              <a:latin typeface="標楷體" panose="03000509000000000000" pitchFamily="65" charset="-120"/>
              <a:ea typeface="標楷體" panose="03000509000000000000" pitchFamily="65" charset="-120"/>
            </a:endParaRPr>
          </a:p>
          <a:p>
            <a:pPr marL="0" indent="0">
              <a:lnSpc>
                <a:spcPts val="3200"/>
              </a:lnSpc>
              <a:spcBef>
                <a:spcPts val="1200"/>
              </a:spcBef>
              <a:buNone/>
            </a:pPr>
            <a:r>
              <a:rPr lang="zh-TW" altLang="en-US" sz="2400" dirty="0">
                <a:latin typeface="標楷體" panose="03000509000000000000" pitchFamily="65" charset="-120"/>
                <a:ea typeface="標楷體" panose="03000509000000000000" pitchFamily="65" charset="-120"/>
              </a:rPr>
              <a:t>五十二年十二月廿四日</a:t>
            </a:r>
            <a:r>
              <a:rPr lang="zh-TW" altLang="en-US" sz="2400" dirty="0">
                <a:solidFill>
                  <a:srgbClr val="FF0000"/>
                </a:solidFill>
                <a:latin typeface="標楷體" panose="03000509000000000000" pitchFamily="65" charset="-120"/>
                <a:ea typeface="標楷體" panose="03000509000000000000" pitchFamily="65" charset="-120"/>
              </a:rPr>
              <a:t>林爽文等七千餘匪</a:t>
            </a:r>
            <a:r>
              <a:rPr lang="zh-TW" altLang="en-US" sz="2400" dirty="0">
                <a:latin typeface="標楷體" panose="03000509000000000000" pitchFamily="65" charset="-120"/>
                <a:ea typeface="標楷體" panose="03000509000000000000" pitchFamily="65" charset="-120"/>
              </a:rPr>
              <a:t>逃在外屋莪（屋鰲）社腳山下。該社生番來下新庄報知。吾同</a:t>
            </a:r>
            <a:r>
              <a:rPr lang="zh-TW" altLang="en-US" sz="2400" dirty="0">
                <a:solidFill>
                  <a:srgbClr val="FF0000"/>
                </a:solidFill>
                <a:latin typeface="標楷體" panose="03000509000000000000" pitchFamily="65" charset="-120"/>
                <a:ea typeface="標楷體" panose="03000509000000000000" pitchFamily="65" charset="-120"/>
              </a:rPr>
              <a:t>張仕</a:t>
            </a:r>
            <a:r>
              <a:rPr lang="zh-TW" altLang="en-US" sz="2400" dirty="0">
                <a:latin typeface="標楷體" panose="03000509000000000000" pitchFamily="65" charset="-120"/>
                <a:ea typeface="標楷體" panose="03000509000000000000" pitchFamily="65" charset="-120"/>
              </a:rPr>
              <a:t>老等是夜帶同義民共十八人到屋莪社。吾即見天地曾（會）人叫他等投順，</a:t>
            </a:r>
            <a:r>
              <a:rPr lang="zh-TW" altLang="en-US" sz="2400" dirty="0">
                <a:solidFill>
                  <a:srgbClr val="FF0000"/>
                </a:solidFill>
                <a:latin typeface="標楷體" panose="03000509000000000000" pitchFamily="65" charset="-120"/>
                <a:ea typeface="標楷體" panose="03000509000000000000" pitchFamily="65" charset="-120"/>
              </a:rPr>
              <a:t>奈他苦苦肯</a:t>
            </a:r>
            <a:r>
              <a:rPr lang="en-US" altLang="zh-TW" sz="2400" dirty="0">
                <a:solidFill>
                  <a:srgbClr val="FF000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按：臺語苦苦相勸</a:t>
            </a:r>
            <a:r>
              <a:rPr lang="en-US" altLang="zh-TW" sz="2400" dirty="0">
                <a:solidFill>
                  <a:srgbClr val="FF0000"/>
                </a:solidFill>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，尚放刁言。吾等乃係奉福中堂（</a:t>
            </a:r>
            <a:r>
              <a:rPr lang="zh-TW" altLang="en-US" sz="2400" dirty="0">
                <a:solidFill>
                  <a:srgbClr val="FF0000"/>
                </a:solidFill>
                <a:latin typeface="標楷體" panose="03000509000000000000" pitchFamily="65" charset="-120"/>
                <a:ea typeface="標楷體" panose="03000509000000000000" pitchFamily="65" charset="-120"/>
              </a:rPr>
              <a:t>福康安</a:t>
            </a:r>
            <a:r>
              <a:rPr lang="zh-TW" altLang="en-US" sz="2400" dirty="0">
                <a:latin typeface="標楷體" panose="03000509000000000000" pitchFamily="65" charset="-120"/>
                <a:ea typeface="標楷體" panose="03000509000000000000" pitchFamily="65" charset="-120"/>
              </a:rPr>
              <a:t>）各憲把隘，</a:t>
            </a:r>
            <a:r>
              <a:rPr lang="zh-TW" altLang="en-US" sz="2400" dirty="0">
                <a:solidFill>
                  <a:srgbClr val="FF0000"/>
                </a:solidFill>
                <a:latin typeface="標楷體" panose="03000509000000000000" pitchFamily="65" charset="-120"/>
                <a:ea typeface="標楷體" panose="03000509000000000000" pitchFamily="65" charset="-120"/>
              </a:rPr>
              <a:t>不得已</a:t>
            </a:r>
            <a:r>
              <a:rPr lang="zh-TW" altLang="en-US" sz="2400" dirty="0">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傳令各社生番廿五日早與他對戰</a:t>
            </a:r>
            <a:r>
              <a:rPr lang="zh-TW" altLang="en-US" sz="2400" dirty="0">
                <a:latin typeface="標楷體" panose="03000509000000000000" pitchFamily="65" charset="-120"/>
                <a:ea typeface="標楷體" panose="03000509000000000000" pitchFamily="65" charset="-120"/>
              </a:rPr>
              <a:t>，戰至巳刻，林爽文等七百餘匪逃走上港。吾即回庄報官。果見海候（侯）</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按：</a:t>
            </a:r>
            <a:r>
              <a:rPr lang="zh-TW" altLang="en-US" sz="2400" dirty="0">
                <a:solidFill>
                  <a:srgbClr val="FF0000"/>
                </a:solidFill>
                <a:latin typeface="標楷體" panose="03000509000000000000" pitchFamily="65" charset="-120"/>
                <a:ea typeface="標楷體" panose="03000509000000000000" pitchFamily="65" charset="-120"/>
              </a:rPr>
              <a:t>海蘭察</a:t>
            </a:r>
            <a:r>
              <a:rPr lang="zh-TW" altLang="en-US" sz="2400" dirty="0">
                <a:latin typeface="標楷體" panose="03000509000000000000" pitchFamily="65" charset="-120"/>
                <a:ea typeface="標楷體" panose="03000509000000000000" pitchFamily="65" charset="-120"/>
              </a:rPr>
              <a:t>侯爵</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到東勢角上新庄地住（駐）札。吾向前稟報，刻即命吾帶官兵到出火社山腳住札，即查殺着賊匪貳千七百餘。後吾等送官兵到打蘭（</a:t>
            </a:r>
            <a:r>
              <a:rPr lang="zh-TW" altLang="en-US" sz="2400" dirty="0">
                <a:solidFill>
                  <a:srgbClr val="FF0000"/>
                </a:solidFill>
                <a:latin typeface="標楷體" panose="03000509000000000000" pitchFamily="65" charset="-120"/>
                <a:ea typeface="標楷體" panose="03000509000000000000" pitchFamily="65" charset="-120"/>
              </a:rPr>
              <a:t>卓蘭</a:t>
            </a:r>
            <a:r>
              <a:rPr lang="zh-TW" altLang="en-US" sz="2400" dirty="0">
                <a:latin typeface="標楷體" panose="03000509000000000000" pitchFamily="65" charset="-120"/>
                <a:ea typeface="標楷體" panose="03000509000000000000" pitchFamily="65" charset="-120"/>
              </a:rPr>
              <a:t>），海候往竹塹追拿林爽文等，吾等帶生番十餘、義民十餘往東多納</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按：竹山</a:t>
            </a:r>
            <a:r>
              <a:rPr lang="zh-TW" altLang="en-US" sz="2400" dirty="0">
                <a:solidFill>
                  <a:srgbClr val="FF0000"/>
                </a:solidFill>
                <a:latin typeface="標楷體" panose="03000509000000000000" pitchFamily="65" charset="-120"/>
                <a:ea typeface="標楷體" panose="03000509000000000000" pitchFamily="65" charset="-120"/>
              </a:rPr>
              <a:t>東埔納大營</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報功，叩見中堂，蒙賞，各各頂帶、銀元。</a:t>
            </a:r>
            <a:endParaRPr lang="en-US" altLang="zh-TW"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297721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PT範本--三層制">
  <a:themeElements>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範本--三層制">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範本--三層制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範本--三層制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範本--三層制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範本--三層制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範本--三層制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範本--三層制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範本--三層制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範本--三層制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範本--三層制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範本--三層制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範本--三層制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0.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2.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5.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6.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7.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50964</TotalTime>
  <Words>10230</Words>
  <Application>Microsoft Office PowerPoint</Application>
  <PresentationFormat>如螢幕大小 (4:3)</PresentationFormat>
  <Paragraphs>497</Paragraphs>
  <Slides>118</Slides>
  <Notes>3</Notes>
  <HiddenSlides>0</HiddenSlides>
  <MMClips>0</MMClips>
  <ScaleCrop>false</ScaleCrop>
  <HeadingPairs>
    <vt:vector size="6" baseType="variant">
      <vt:variant>
        <vt:lpstr>使用字型</vt:lpstr>
      </vt:variant>
      <vt:variant>
        <vt:i4>8</vt:i4>
      </vt:variant>
      <vt:variant>
        <vt:lpstr>佈景主題</vt:lpstr>
      </vt:variant>
      <vt:variant>
        <vt:i4>2</vt:i4>
      </vt:variant>
      <vt:variant>
        <vt:lpstr>投影片標題</vt:lpstr>
      </vt:variant>
      <vt:variant>
        <vt:i4>118</vt:i4>
      </vt:variant>
    </vt:vector>
  </HeadingPairs>
  <TitlesOfParts>
    <vt:vector size="128" baseType="lpstr">
      <vt:lpstr>華康仿宋體W6(P)</vt:lpstr>
      <vt:lpstr>華康楷書體W5(P)-UN</vt:lpstr>
      <vt:lpstr>新細明體</vt:lpstr>
      <vt:lpstr>標楷體</vt:lpstr>
      <vt:lpstr>Arial</vt:lpstr>
      <vt:lpstr>Calibri</vt:lpstr>
      <vt:lpstr>Calibri Light</vt:lpstr>
      <vt:lpstr>Times New Roman</vt:lpstr>
      <vt:lpstr>PPT範本--三層制</vt:lpstr>
      <vt:lpstr>Office 佈景主題</vt:lpstr>
      <vt:lpstr>清代臺灣的人群分類與治理部署</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 奉憲勘定地界碑 勘定朴仔籬處，南北計長二百八十五丈五尺，共堆土牛一十九個。每土牛長二丈，底闊一丈，高八尺，頂寬六尺。每溝長一十五丈，闊一丈二尺，深六尺。永禁民人逾越私墾。 　乾隆二十六年正月　　日　彰化縣知縣張　立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結束 敬請指正</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界外私墾與岸裡地域土牛界外保留區的進入和開墾 </dc:title>
  <dc:creator>r419-130</dc:creator>
  <cp:lastModifiedBy>ka</cp:lastModifiedBy>
  <cp:revision>1990</cp:revision>
  <cp:lastPrinted>2021-10-30T02:55:41Z</cp:lastPrinted>
  <dcterms:created xsi:type="dcterms:W3CDTF">2011-09-22T01:16:49Z</dcterms:created>
  <dcterms:modified xsi:type="dcterms:W3CDTF">2025-10-07T04:11:55Z</dcterms:modified>
</cp:coreProperties>
</file>