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 id="2147483678" r:id="rId2"/>
  </p:sldMasterIdLst>
  <p:notesMasterIdLst>
    <p:notesMasterId r:id="rId153"/>
  </p:notesMasterIdLst>
  <p:sldIdLst>
    <p:sldId id="256" r:id="rId3"/>
    <p:sldId id="1450" r:id="rId4"/>
    <p:sldId id="1451" r:id="rId5"/>
    <p:sldId id="1452" r:id="rId6"/>
    <p:sldId id="1302" r:id="rId7"/>
    <p:sldId id="1428" r:id="rId8"/>
    <p:sldId id="1426" r:id="rId9"/>
    <p:sldId id="1425" r:id="rId10"/>
    <p:sldId id="949" r:id="rId11"/>
    <p:sldId id="1327" r:id="rId12"/>
    <p:sldId id="1434" r:id="rId13"/>
    <p:sldId id="1336" r:id="rId14"/>
    <p:sldId id="1335" r:id="rId15"/>
    <p:sldId id="1457" r:id="rId16"/>
    <p:sldId id="1340" r:id="rId17"/>
    <p:sldId id="1339" r:id="rId18"/>
    <p:sldId id="1338" r:id="rId19"/>
    <p:sldId id="1337" r:id="rId20"/>
    <p:sldId id="1458" r:id="rId21"/>
    <p:sldId id="1341" r:id="rId22"/>
    <p:sldId id="1454" r:id="rId23"/>
    <p:sldId id="1453" r:id="rId24"/>
    <p:sldId id="1455" r:id="rId25"/>
    <p:sldId id="1446" r:id="rId26"/>
    <p:sldId id="1445" r:id="rId27"/>
    <p:sldId id="1344" r:id="rId28"/>
    <p:sldId id="1345" r:id="rId29"/>
    <p:sldId id="1346" r:id="rId30"/>
    <p:sldId id="1342" r:id="rId31"/>
    <p:sldId id="1343" r:id="rId32"/>
    <p:sldId id="1347" r:id="rId33"/>
    <p:sldId id="1464" r:id="rId34"/>
    <p:sldId id="1354" r:id="rId35"/>
    <p:sldId id="1456" r:id="rId36"/>
    <p:sldId id="1460" r:id="rId37"/>
    <p:sldId id="1329" r:id="rId38"/>
    <p:sldId id="1330" r:id="rId39"/>
    <p:sldId id="1331" r:id="rId40"/>
    <p:sldId id="1332" r:id="rId41"/>
    <p:sldId id="1334" r:id="rId42"/>
    <p:sldId id="1459" r:id="rId43"/>
    <p:sldId id="1305" r:id="rId44"/>
    <p:sldId id="1348" r:id="rId45"/>
    <p:sldId id="1333" r:id="rId46"/>
    <p:sldId id="1313" r:id="rId47"/>
    <p:sldId id="1314" r:id="rId48"/>
    <p:sldId id="1315" r:id="rId49"/>
    <p:sldId id="1316" r:id="rId50"/>
    <p:sldId id="1317" r:id="rId51"/>
    <p:sldId id="1318" r:id="rId52"/>
    <p:sldId id="1319" r:id="rId53"/>
    <p:sldId id="1320" r:id="rId54"/>
    <p:sldId id="1321" r:id="rId55"/>
    <p:sldId id="1322" r:id="rId56"/>
    <p:sldId id="1323" r:id="rId57"/>
    <p:sldId id="1324" r:id="rId58"/>
    <p:sldId id="1306" r:id="rId59"/>
    <p:sldId id="1307" r:id="rId60"/>
    <p:sldId id="1308" r:id="rId61"/>
    <p:sldId id="1309" r:id="rId62"/>
    <p:sldId id="1310" r:id="rId63"/>
    <p:sldId id="1311" r:id="rId64"/>
    <p:sldId id="1312" r:id="rId65"/>
    <p:sldId id="1349" r:id="rId66"/>
    <p:sldId id="1465" r:id="rId67"/>
    <p:sldId id="1466" r:id="rId68"/>
    <p:sldId id="1436" r:id="rId69"/>
    <p:sldId id="1438" r:id="rId70"/>
    <p:sldId id="1461" r:id="rId71"/>
    <p:sldId id="1449" r:id="rId72"/>
    <p:sldId id="1442" r:id="rId73"/>
    <p:sldId id="1441" r:id="rId74"/>
    <p:sldId id="1443" r:id="rId75"/>
    <p:sldId id="1440" r:id="rId76"/>
    <p:sldId id="1448" r:id="rId77"/>
    <p:sldId id="1447" r:id="rId78"/>
    <p:sldId id="1288" r:id="rId79"/>
    <p:sldId id="1289" r:id="rId80"/>
    <p:sldId id="1290" r:id="rId81"/>
    <p:sldId id="1444" r:id="rId82"/>
    <p:sldId id="1355" r:id="rId83"/>
    <p:sldId id="1356" r:id="rId84"/>
    <p:sldId id="1357" r:id="rId85"/>
    <p:sldId id="1358" r:id="rId86"/>
    <p:sldId id="1359" r:id="rId87"/>
    <p:sldId id="1360" r:id="rId88"/>
    <p:sldId id="1361" r:id="rId89"/>
    <p:sldId id="1362" r:id="rId90"/>
    <p:sldId id="1363" r:id="rId91"/>
    <p:sldId id="1364" r:id="rId92"/>
    <p:sldId id="1365" r:id="rId93"/>
    <p:sldId id="1462" r:id="rId94"/>
    <p:sldId id="1471" r:id="rId95"/>
    <p:sldId id="1366" r:id="rId96"/>
    <p:sldId id="1367" r:id="rId97"/>
    <p:sldId id="1368" r:id="rId98"/>
    <p:sldId id="1369" r:id="rId99"/>
    <p:sldId id="1370" r:id="rId100"/>
    <p:sldId id="1372" r:id="rId101"/>
    <p:sldId id="1371" r:id="rId102"/>
    <p:sldId id="1400" r:id="rId103"/>
    <p:sldId id="1401" r:id="rId104"/>
    <p:sldId id="1402" r:id="rId105"/>
    <p:sldId id="1405" r:id="rId106"/>
    <p:sldId id="1403" r:id="rId107"/>
    <p:sldId id="1404" r:id="rId108"/>
    <p:sldId id="1472" r:id="rId109"/>
    <p:sldId id="1408" r:id="rId110"/>
    <p:sldId id="1409" r:id="rId111"/>
    <p:sldId id="1410" r:id="rId112"/>
    <p:sldId id="1411" r:id="rId113"/>
    <p:sldId id="1412" r:id="rId114"/>
    <p:sldId id="1413" r:id="rId115"/>
    <p:sldId id="1414" r:id="rId116"/>
    <p:sldId id="1463" r:id="rId117"/>
    <p:sldId id="1415" r:id="rId118"/>
    <p:sldId id="1419" r:id="rId119"/>
    <p:sldId id="1420" r:id="rId120"/>
    <p:sldId id="1470" r:id="rId121"/>
    <p:sldId id="1421" r:id="rId122"/>
    <p:sldId id="1399" r:id="rId123"/>
    <p:sldId id="1373" r:id="rId124"/>
    <p:sldId id="1374" r:id="rId125"/>
    <p:sldId id="1375" r:id="rId126"/>
    <p:sldId id="1376" r:id="rId127"/>
    <p:sldId id="1377" r:id="rId128"/>
    <p:sldId id="1378" r:id="rId129"/>
    <p:sldId id="1379" r:id="rId130"/>
    <p:sldId id="1380" r:id="rId131"/>
    <p:sldId id="1381" r:id="rId132"/>
    <p:sldId id="1382" r:id="rId133"/>
    <p:sldId id="1383" r:id="rId134"/>
    <p:sldId id="1384" r:id="rId135"/>
    <p:sldId id="1385" r:id="rId136"/>
    <p:sldId id="1469" r:id="rId137"/>
    <p:sldId id="1387" r:id="rId138"/>
    <p:sldId id="1388" r:id="rId139"/>
    <p:sldId id="1386" r:id="rId140"/>
    <p:sldId id="1389" r:id="rId141"/>
    <p:sldId id="1391" r:id="rId142"/>
    <p:sldId id="1422" r:id="rId143"/>
    <p:sldId id="1390" r:id="rId144"/>
    <p:sldId id="1393" r:id="rId145"/>
    <p:sldId id="1394" r:id="rId146"/>
    <p:sldId id="1423" r:id="rId147"/>
    <p:sldId id="1396" r:id="rId148"/>
    <p:sldId id="1424" r:id="rId149"/>
    <p:sldId id="1397" r:id="rId150"/>
    <p:sldId id="1468" r:id="rId151"/>
    <p:sldId id="1467" r:id="rId152"/>
  </p:sldIdLst>
  <p:sldSz cx="9144000" cy="6858000" type="screen4x3"/>
  <p:notesSz cx="6735763" cy="9866313"/>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 initials="k" lastIdx="0" clrIdx="0">
    <p:extLst>
      <p:ext uri="{19B8F6BF-5375-455C-9EA6-DF929625EA0E}">
        <p15:presenceInfo xmlns:p15="http://schemas.microsoft.com/office/powerpoint/2012/main" userId="S-1-5-21-682003330-926492609-1177238915-11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FFFFFF"/>
    <a:srgbClr val="E6E6E6"/>
    <a:srgbClr val="9900FF"/>
    <a:srgbClr val="6600CC"/>
    <a:srgbClr val="CC3300"/>
    <a:srgbClr val="D9FFFC"/>
    <a:srgbClr val="CC0000"/>
    <a:srgbClr val="FDACA1"/>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50" autoAdjust="0"/>
    <p:restoredTop sz="95388" autoAdjust="0"/>
  </p:normalViewPr>
  <p:slideViewPr>
    <p:cSldViewPr>
      <p:cViewPr varScale="1">
        <p:scale>
          <a:sx n="89" d="100"/>
          <a:sy n="89" d="100"/>
        </p:scale>
        <p:origin x="1330"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commentAuthors" Target="commentAuthor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19565" cy="493789"/>
          </a:xfrm>
          <a:prstGeom prst="rect">
            <a:avLst/>
          </a:prstGeom>
        </p:spPr>
        <p:txBody>
          <a:bodyPr vert="horz" lIns="90754" tIns="45377" rIns="90754" bIns="45377" rtlCol="0"/>
          <a:lstStyle>
            <a:lvl1pPr algn="l">
              <a:defRPr sz="1200"/>
            </a:lvl1pPr>
          </a:lstStyle>
          <a:p>
            <a:endParaRPr lang="zh-TW" altLang="en-US"/>
          </a:p>
        </p:txBody>
      </p:sp>
      <p:sp>
        <p:nvSpPr>
          <p:cNvPr id="3" name="日期版面配置區 2"/>
          <p:cNvSpPr>
            <a:spLocks noGrp="1"/>
          </p:cNvSpPr>
          <p:nvPr>
            <p:ph type="dt" idx="1"/>
          </p:nvPr>
        </p:nvSpPr>
        <p:spPr>
          <a:xfrm>
            <a:off x="3814626" y="0"/>
            <a:ext cx="2919565" cy="493789"/>
          </a:xfrm>
          <a:prstGeom prst="rect">
            <a:avLst/>
          </a:prstGeom>
        </p:spPr>
        <p:txBody>
          <a:bodyPr vert="horz" lIns="90754" tIns="45377" rIns="90754" bIns="45377" rtlCol="0"/>
          <a:lstStyle>
            <a:lvl1pPr algn="r">
              <a:defRPr sz="1200"/>
            </a:lvl1pPr>
          </a:lstStyle>
          <a:p>
            <a:fld id="{B9E6EAD5-BDCE-47CF-B55C-8DF114AB0720}" type="datetimeFigureOut">
              <a:rPr lang="zh-TW" altLang="en-US" smtClean="0"/>
              <a:t>2024/2/29</a:t>
            </a:fld>
            <a:endParaRPr lang="zh-TW" altLang="en-US"/>
          </a:p>
        </p:txBody>
      </p:sp>
      <p:sp>
        <p:nvSpPr>
          <p:cNvPr id="4" name="投影片圖像版面配置區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0754" tIns="45377" rIns="90754" bIns="45377" rtlCol="0" anchor="ctr"/>
          <a:lstStyle/>
          <a:p>
            <a:endParaRPr lang="zh-TW" altLang="en-US"/>
          </a:p>
        </p:txBody>
      </p:sp>
      <p:sp>
        <p:nvSpPr>
          <p:cNvPr id="5" name="備忘稿版面配置區 4"/>
          <p:cNvSpPr>
            <a:spLocks noGrp="1"/>
          </p:cNvSpPr>
          <p:nvPr>
            <p:ph type="body" sz="quarter" idx="3"/>
          </p:nvPr>
        </p:nvSpPr>
        <p:spPr>
          <a:xfrm>
            <a:off x="673262" y="4687052"/>
            <a:ext cx="5389240" cy="4439368"/>
          </a:xfrm>
          <a:prstGeom prst="rect">
            <a:avLst/>
          </a:prstGeom>
        </p:spPr>
        <p:txBody>
          <a:bodyPr vert="horz" lIns="90754" tIns="45377" rIns="90754" bIns="45377"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370947"/>
            <a:ext cx="2919565" cy="493789"/>
          </a:xfrm>
          <a:prstGeom prst="rect">
            <a:avLst/>
          </a:prstGeom>
        </p:spPr>
        <p:txBody>
          <a:bodyPr vert="horz" lIns="90754" tIns="45377" rIns="90754" bIns="45377"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4626" y="9370947"/>
            <a:ext cx="2919565" cy="493789"/>
          </a:xfrm>
          <a:prstGeom prst="rect">
            <a:avLst/>
          </a:prstGeom>
        </p:spPr>
        <p:txBody>
          <a:bodyPr vert="horz" lIns="90754" tIns="45377" rIns="90754" bIns="45377" rtlCol="0" anchor="b"/>
          <a:lstStyle>
            <a:lvl1pPr algn="r">
              <a:defRPr sz="1200"/>
            </a:lvl1pPr>
          </a:lstStyle>
          <a:p>
            <a:fld id="{B645DAAC-35ED-44C3-8069-D93D22461AD2}" type="slidenum">
              <a:rPr lang="zh-TW" altLang="en-US" smtClean="0"/>
              <a:t>‹#›</a:t>
            </a:fld>
            <a:endParaRPr lang="zh-TW" altLang="en-US"/>
          </a:p>
        </p:txBody>
      </p:sp>
    </p:spTree>
    <p:extLst>
      <p:ext uri="{BB962C8B-B14F-4D97-AF65-F5344CB8AC3E}">
        <p14:creationId xmlns:p14="http://schemas.microsoft.com/office/powerpoint/2010/main" val="276998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5DAAC-35ED-44C3-8069-D93D22461AD2}"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816640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5DAAC-35ED-44C3-8069-D93D22461AD2}"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17790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5DAAC-35ED-44C3-8069-D93D22461AD2}"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807288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45DAAC-35ED-44C3-8069-D93D22461AD2}"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1" lang="zh-TW" altLang="en-US" sz="1200" b="0" i="0" u="none" strike="noStrike" kern="1200" cap="none" spc="0" normalizeH="0" baseline="0" noProof="0">
              <a:ln>
                <a:noFill/>
              </a:ln>
              <a:solidFill>
                <a:prstClr val="black"/>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62751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07C1B60-8764-4C9A-982B-3DE378A1799E}" type="slidenum">
              <a:rPr lang="en-US" altLang="zh-TW"/>
              <a:pPr>
                <a:defRPr/>
              </a:pPr>
              <a:t>‹#›</a:t>
            </a:fld>
            <a:endParaRPr lang="en-US" altLang="zh-TW"/>
          </a:p>
        </p:txBody>
      </p:sp>
    </p:spTree>
    <p:extLst>
      <p:ext uri="{BB962C8B-B14F-4D97-AF65-F5344CB8AC3E}">
        <p14:creationId xmlns:p14="http://schemas.microsoft.com/office/powerpoint/2010/main" val="79270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A55B74-98B1-4950-97D2-759BA6BD4A95}" type="slidenum">
              <a:rPr lang="en-US" altLang="zh-TW"/>
              <a:pPr>
                <a:defRPr/>
              </a:pPr>
              <a:t>‹#›</a:t>
            </a:fld>
            <a:endParaRPr lang="en-US" altLang="zh-TW"/>
          </a:p>
        </p:txBody>
      </p:sp>
    </p:spTree>
    <p:extLst>
      <p:ext uri="{BB962C8B-B14F-4D97-AF65-F5344CB8AC3E}">
        <p14:creationId xmlns:p14="http://schemas.microsoft.com/office/powerpoint/2010/main" val="3031306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9192985-6FAC-4E5D-BD3E-1E7D03A6CF35}" type="slidenum">
              <a:rPr lang="en-US" altLang="zh-TW"/>
              <a:pPr>
                <a:defRPr/>
              </a:pPr>
              <a:t>‹#›</a:t>
            </a:fld>
            <a:endParaRPr lang="en-US" altLang="zh-TW"/>
          </a:p>
        </p:txBody>
      </p:sp>
    </p:spTree>
    <p:extLst>
      <p:ext uri="{BB962C8B-B14F-4D97-AF65-F5344CB8AC3E}">
        <p14:creationId xmlns:p14="http://schemas.microsoft.com/office/powerpoint/2010/main" val="3782072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B215DE0-CE3B-4B6C-8C60-E2A8CFB88F69}" type="slidenum">
              <a:rPr lang="en-US" altLang="zh-TW"/>
              <a:pPr>
                <a:defRPr/>
              </a:pPr>
              <a:t>‹#›</a:t>
            </a:fld>
            <a:endParaRPr lang="en-US" altLang="zh-TW"/>
          </a:p>
        </p:txBody>
      </p:sp>
    </p:spTree>
    <p:extLst>
      <p:ext uri="{BB962C8B-B14F-4D97-AF65-F5344CB8AC3E}">
        <p14:creationId xmlns:p14="http://schemas.microsoft.com/office/powerpoint/2010/main" val="753368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588187D-CDA0-410D-B645-F0F3B11267DF}" type="slidenum">
              <a:rPr lang="en-US" altLang="zh-TW"/>
              <a:pPr>
                <a:defRPr/>
              </a:pPr>
              <a:t>‹#›</a:t>
            </a:fld>
            <a:endParaRPr lang="en-US" altLang="zh-TW"/>
          </a:p>
        </p:txBody>
      </p:sp>
    </p:spTree>
    <p:extLst>
      <p:ext uri="{BB962C8B-B14F-4D97-AF65-F5344CB8AC3E}">
        <p14:creationId xmlns:p14="http://schemas.microsoft.com/office/powerpoint/2010/main" val="4261998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D954DEFA-2109-4BE7-BB36-9C7E5FAA7184}" type="slidenum">
              <a:rPr lang="en-US" altLang="zh-TW"/>
              <a:pPr>
                <a:defRPr/>
              </a:pPr>
              <a:t>‹#›</a:t>
            </a:fld>
            <a:endParaRPr lang="en-US" altLang="zh-TW"/>
          </a:p>
        </p:txBody>
      </p:sp>
    </p:spTree>
    <p:extLst>
      <p:ext uri="{BB962C8B-B14F-4D97-AF65-F5344CB8AC3E}">
        <p14:creationId xmlns:p14="http://schemas.microsoft.com/office/powerpoint/2010/main" val="4203146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410653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83945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55363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072681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8750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C7C428C-303F-44F9-82D0-EC067114DC7C}" type="slidenum">
              <a:rPr lang="en-US" altLang="zh-TW"/>
              <a:pPr>
                <a:defRPr/>
              </a:pPr>
              <a:t>‹#›</a:t>
            </a:fld>
            <a:endParaRPr lang="en-US" altLang="zh-TW"/>
          </a:p>
        </p:txBody>
      </p:sp>
    </p:spTree>
    <p:extLst>
      <p:ext uri="{BB962C8B-B14F-4D97-AF65-F5344CB8AC3E}">
        <p14:creationId xmlns:p14="http://schemas.microsoft.com/office/powerpoint/2010/main" val="148981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510268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515136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261891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49276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572299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53137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E8BD920-A2F8-4FFC-AB3E-02F29D5C940E}" type="slidenum">
              <a:rPr lang="en-US" altLang="zh-TW"/>
              <a:pPr>
                <a:defRPr/>
              </a:pPr>
              <a:t>‹#›</a:t>
            </a:fld>
            <a:endParaRPr lang="en-US" altLang="zh-TW"/>
          </a:p>
        </p:txBody>
      </p:sp>
    </p:spTree>
    <p:extLst>
      <p:ext uri="{BB962C8B-B14F-4D97-AF65-F5344CB8AC3E}">
        <p14:creationId xmlns:p14="http://schemas.microsoft.com/office/powerpoint/2010/main" val="202279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D577146-E881-4DB6-8662-6AE2604A92CE}" type="slidenum">
              <a:rPr lang="en-US" altLang="zh-TW"/>
              <a:pPr>
                <a:defRPr/>
              </a:pPr>
              <a:t>‹#›</a:t>
            </a:fld>
            <a:endParaRPr lang="en-US" altLang="zh-TW"/>
          </a:p>
        </p:txBody>
      </p:sp>
    </p:spTree>
    <p:extLst>
      <p:ext uri="{BB962C8B-B14F-4D97-AF65-F5344CB8AC3E}">
        <p14:creationId xmlns:p14="http://schemas.microsoft.com/office/powerpoint/2010/main" val="319903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CB30A1A-FF7B-4F37-9D0A-E22C38265A9F}" type="slidenum">
              <a:rPr lang="en-US" altLang="zh-TW"/>
              <a:pPr>
                <a:defRPr/>
              </a:pPr>
              <a:t>‹#›</a:t>
            </a:fld>
            <a:endParaRPr lang="en-US" altLang="zh-TW"/>
          </a:p>
        </p:txBody>
      </p:sp>
    </p:spTree>
    <p:extLst>
      <p:ext uri="{BB962C8B-B14F-4D97-AF65-F5344CB8AC3E}">
        <p14:creationId xmlns:p14="http://schemas.microsoft.com/office/powerpoint/2010/main" val="3533229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645A3EA-5AF2-4626-94AB-527EB44C2336}" type="slidenum">
              <a:rPr lang="en-US" altLang="zh-TW"/>
              <a:pPr>
                <a:defRPr/>
              </a:pPr>
              <a:t>‹#›</a:t>
            </a:fld>
            <a:endParaRPr lang="en-US" altLang="zh-TW"/>
          </a:p>
        </p:txBody>
      </p:sp>
    </p:spTree>
    <p:extLst>
      <p:ext uri="{BB962C8B-B14F-4D97-AF65-F5344CB8AC3E}">
        <p14:creationId xmlns:p14="http://schemas.microsoft.com/office/powerpoint/2010/main" val="795341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A67044D-1AE3-4D35-B81A-5C0763462849}" type="slidenum">
              <a:rPr lang="en-US" altLang="zh-TW"/>
              <a:pPr>
                <a:defRPr/>
              </a:pPr>
              <a:t>‹#›</a:t>
            </a:fld>
            <a:endParaRPr lang="en-US" altLang="zh-TW"/>
          </a:p>
        </p:txBody>
      </p:sp>
    </p:spTree>
    <p:extLst>
      <p:ext uri="{BB962C8B-B14F-4D97-AF65-F5344CB8AC3E}">
        <p14:creationId xmlns:p14="http://schemas.microsoft.com/office/powerpoint/2010/main" val="915767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6E72E89-7AB8-469D-B346-2323D8B98D83}" type="slidenum">
              <a:rPr lang="en-US" altLang="zh-TW"/>
              <a:pPr>
                <a:defRPr/>
              </a:pPr>
              <a:t>‹#›</a:t>
            </a:fld>
            <a:endParaRPr lang="en-US" altLang="zh-TW"/>
          </a:p>
        </p:txBody>
      </p:sp>
    </p:spTree>
    <p:extLst>
      <p:ext uri="{BB962C8B-B14F-4D97-AF65-F5344CB8AC3E}">
        <p14:creationId xmlns:p14="http://schemas.microsoft.com/office/powerpoint/2010/main" val="2669667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7BFD83A-1745-43FB-966D-D159DEB36D34}" type="slidenum">
              <a:rPr lang="en-US" altLang="zh-TW"/>
              <a:pPr>
                <a:defRPr/>
              </a:pPr>
              <a:t>‹#›</a:t>
            </a:fld>
            <a:endParaRPr lang="en-US" altLang="zh-TW"/>
          </a:p>
        </p:txBody>
      </p:sp>
    </p:spTree>
    <p:extLst>
      <p:ext uri="{BB962C8B-B14F-4D97-AF65-F5344CB8AC3E}">
        <p14:creationId xmlns:p14="http://schemas.microsoft.com/office/powerpoint/2010/main" val="2975829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83E18B1-B763-4305-B2B8-0226326563A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98239629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10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7.xml"/><Relationship Id="rId4" Type="http://schemas.openxmlformats.org/officeDocument/2006/relationships/image" Target="../media/image66.jpeg"/></Relationships>
</file>

<file path=ppt/slides/_rels/slide1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8.xml"/><Relationship Id="rId4" Type="http://schemas.openxmlformats.org/officeDocument/2006/relationships/image" Target="../media/image67.jpeg"/></Relationships>
</file>

<file path=ppt/slides/_rels/slide1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1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1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3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6.jpeg"/></Relationships>
</file>

<file path=ppt/slides/_rels/slide1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7.jpeg"/></Relationships>
</file>

<file path=ppt/slides/_rels/slide1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32.xml"/></Relationships>
</file>

<file path=ppt/slides/_rels/slide1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33.xml"/><Relationship Id="rId4" Type="http://schemas.openxmlformats.org/officeDocument/2006/relationships/image" Target="../media/image76.jpg"/></Relationships>
</file>

<file path=ppt/slides/_rels/slide1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34.xml"/><Relationship Id="rId4" Type="http://schemas.openxmlformats.org/officeDocument/2006/relationships/image" Target="../media/image77.jpg"/></Relationships>
</file>

<file path=ppt/slides/_rels/slide1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8.jpeg"/></Relationships>
</file>

<file path=ppt/slides/_rels/slide15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3.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17.xm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35.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2.xml"/><Relationship Id="rId4" Type="http://schemas.openxmlformats.org/officeDocument/2006/relationships/image" Target="../media/image36.jpeg"/></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4.xml"/><Relationship Id="rId4" Type="http://schemas.openxmlformats.org/officeDocument/2006/relationships/image" Target="../media/image11.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25.xml"/><Relationship Id="rId4" Type="http://schemas.openxmlformats.org/officeDocument/2006/relationships/image" Target="../media/image7.jpeg"/></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9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文字方塊 4"/>
          <p:cNvSpPr txBox="1"/>
          <p:nvPr/>
        </p:nvSpPr>
        <p:spPr>
          <a:xfrm>
            <a:off x="251520" y="230486"/>
            <a:ext cx="4801314" cy="830997"/>
          </a:xfrm>
          <a:prstGeom prst="rect">
            <a:avLst/>
          </a:prstGeom>
          <a:noFill/>
        </p:spPr>
        <p:txBody>
          <a:bodyPr wrap="none" rtlCol="0">
            <a:spAutoFit/>
          </a:bodyPr>
          <a:lstStyle/>
          <a:p>
            <a:r>
              <a:rPr lang="zh-TW" altLang="en-US" sz="2400" dirty="0" smtClean="0"/>
              <a:t>中央研究院社會學研究所週五演講</a:t>
            </a:r>
            <a:endParaRPr lang="en-US" altLang="zh-TW" sz="2400" dirty="0"/>
          </a:p>
          <a:p>
            <a:r>
              <a:rPr lang="en-US" altLang="zh-TW" sz="2400" dirty="0" smtClean="0">
                <a:latin typeface="Times New Roman" panose="02020603050405020304" pitchFamily="18" charset="0"/>
                <a:cs typeface="Times New Roman" panose="02020603050405020304" pitchFamily="18" charset="0"/>
              </a:rPr>
              <a:t>2024</a:t>
            </a:r>
            <a:r>
              <a:rPr lang="zh-TW" altLang="en-US" sz="2400" dirty="0" smtClean="0">
                <a:latin typeface="Times New Roman" panose="02020603050405020304" pitchFamily="18" charset="0"/>
                <a:cs typeface="Times New Roman" panose="02020603050405020304" pitchFamily="18" charset="0"/>
              </a:rPr>
              <a:t>年</a:t>
            </a:r>
            <a:r>
              <a:rPr lang="en-US" altLang="zh-TW" sz="2400" dirty="0" smtClean="0">
                <a:latin typeface="Times New Roman" panose="02020603050405020304" pitchFamily="18" charset="0"/>
                <a:cs typeface="Times New Roman" panose="02020603050405020304" pitchFamily="18" charset="0"/>
              </a:rPr>
              <a:t>2</a:t>
            </a:r>
            <a:r>
              <a:rPr lang="zh-TW" altLang="en-US" sz="2400" dirty="0" smtClean="0">
                <a:latin typeface="Times New Roman" panose="02020603050405020304" pitchFamily="18" charset="0"/>
                <a:cs typeface="Times New Roman" panose="02020603050405020304" pitchFamily="18" charset="0"/>
              </a:rPr>
              <a:t>月</a:t>
            </a:r>
            <a:r>
              <a:rPr lang="en-US" altLang="zh-TW" sz="2400" dirty="0" smtClean="0">
                <a:latin typeface="Times New Roman" panose="02020603050405020304" pitchFamily="18" charset="0"/>
                <a:cs typeface="Times New Roman" panose="02020603050405020304" pitchFamily="18" charset="0"/>
              </a:rPr>
              <a:t>16</a:t>
            </a:r>
            <a:r>
              <a:rPr lang="zh-TW" altLang="en-US" sz="2400" dirty="0" smtClean="0">
                <a:latin typeface="Times New Roman" panose="02020603050405020304" pitchFamily="18" charset="0"/>
                <a:cs typeface="Times New Roman" panose="02020603050405020304" pitchFamily="18" charset="0"/>
              </a:rPr>
              <a:t>日</a:t>
            </a:r>
            <a:r>
              <a:rPr lang="en-US" altLang="zh-TW" sz="2400" dirty="0" smtClean="0">
                <a:latin typeface="Times New Roman" panose="02020603050405020304" pitchFamily="18" charset="0"/>
                <a:cs typeface="Times New Roman" panose="02020603050405020304" pitchFamily="18" charset="0"/>
              </a:rPr>
              <a:t>14:30-17:00</a:t>
            </a:r>
            <a:endParaRPr lang="zh-TW" altLang="en-US" sz="2400" dirty="0">
              <a:latin typeface="Times New Roman" panose="02020603050405020304" pitchFamily="18" charset="0"/>
              <a:cs typeface="Times New Roman" panose="02020603050405020304" pitchFamily="18" charset="0"/>
            </a:endParaRPr>
          </a:p>
        </p:txBody>
      </p:sp>
      <p:sp>
        <p:nvSpPr>
          <p:cNvPr id="3" name="標題 2"/>
          <p:cNvSpPr>
            <a:spLocks noGrp="1"/>
          </p:cNvSpPr>
          <p:nvPr>
            <p:ph type="ctrTitle"/>
          </p:nvPr>
        </p:nvSpPr>
        <p:spPr>
          <a:xfrm>
            <a:off x="0" y="1988840"/>
            <a:ext cx="9144000" cy="1440160"/>
          </a:xfrm>
        </p:spPr>
        <p:txBody>
          <a:bodyPr/>
          <a:lstStyle/>
          <a:p>
            <a:r>
              <a:rPr lang="zh-TW" altLang="zh-TW" sz="4000" dirty="0">
                <a:latin typeface="標楷體" panose="03000509000000000000" pitchFamily="65" charset="-120"/>
                <a:ea typeface="標楷體" panose="03000509000000000000" pitchFamily="65" charset="-120"/>
              </a:rPr>
              <a:t>清代臺灣的分類械鬥與治理部署</a:t>
            </a:r>
            <a:endParaRPr lang="en-US" altLang="zh-TW" sz="4000" dirty="0">
              <a:latin typeface="標楷體" panose="03000509000000000000" pitchFamily="65" charset="-120"/>
              <a:ea typeface="標楷體" panose="03000509000000000000" pitchFamily="65" charset="-120"/>
            </a:endParaRPr>
          </a:p>
        </p:txBody>
      </p:sp>
      <p:sp>
        <p:nvSpPr>
          <p:cNvPr id="8" name="Rectangle 3"/>
          <p:cNvSpPr>
            <a:spLocks noGrp="1" noChangeArrowheads="1"/>
          </p:cNvSpPr>
          <p:nvPr>
            <p:ph type="subTitle" idx="1"/>
          </p:nvPr>
        </p:nvSpPr>
        <p:spPr>
          <a:xfrm>
            <a:off x="2789610" y="3861048"/>
            <a:ext cx="3564780" cy="1152128"/>
          </a:xfrm>
        </p:spPr>
        <p:txBody>
          <a:bodyPr/>
          <a:lstStyle/>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柯志明</a:t>
            </a:r>
            <a:endParaRPr lang="en-US" altLang="zh-TW" sz="2400" dirty="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特聘研究員</a:t>
            </a:r>
            <a:endParaRPr lang="en-US" altLang="zh-TW" sz="2400" dirty="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a:latin typeface="標楷體" panose="03000509000000000000" pitchFamily="65" charset="-120"/>
                <a:ea typeface="標楷體" panose="03000509000000000000" pitchFamily="65" charset="-120"/>
              </a:rPr>
              <a:t>中央研究院社會學研究所</a:t>
            </a:r>
            <a:endParaRPr lang="en-US" altLang="zh-TW" sz="24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16632"/>
            <a:ext cx="8424936" cy="6696744"/>
          </a:xfrm>
        </p:spPr>
        <p:txBody>
          <a:bodyPr/>
          <a:lstStyle/>
          <a:p>
            <a:pPr marL="0" indent="0" algn="ctr">
              <a:lnSpc>
                <a:spcPts val="3600"/>
              </a:lnSpc>
              <a:spcBef>
                <a:spcPts val="600"/>
              </a:spcBef>
              <a:spcAft>
                <a:spcPts val="600"/>
              </a:spcAft>
              <a:buNone/>
            </a:pPr>
            <a:r>
              <a:rPr lang="zh-TW" altLang="en-US" sz="2800" dirty="0"/>
              <a:t>重新認識國家權力對人群分類的治理部署</a:t>
            </a:r>
          </a:p>
          <a:p>
            <a:pPr marL="0" indent="0">
              <a:lnSpc>
                <a:spcPts val="3600"/>
              </a:lnSpc>
              <a:spcBef>
                <a:spcPts val="600"/>
              </a:spcBef>
              <a:spcAft>
                <a:spcPts val="600"/>
              </a:spcAft>
              <a:buNone/>
            </a:pPr>
            <a:r>
              <a:rPr lang="zh-TW" altLang="en-US" sz="2400" dirty="0" smtClean="0"/>
              <a:t>權力</a:t>
            </a:r>
            <a:r>
              <a:rPr lang="zh-TW" altLang="en-US" sz="2400" dirty="0"/>
              <a:t>作為一種策略性關係，而策略就是</a:t>
            </a:r>
            <a:r>
              <a:rPr lang="zh-TW" altLang="en-US" sz="2400" dirty="0">
                <a:solidFill>
                  <a:srgbClr val="FF0000"/>
                </a:solidFill>
              </a:rPr>
              <a:t>力量間關係的操</a:t>
            </a:r>
            <a:r>
              <a:rPr lang="zh-TW" altLang="en-US" sz="2400" dirty="0" smtClean="0">
                <a:solidFill>
                  <a:srgbClr val="FF0000"/>
                </a:solidFill>
              </a:rPr>
              <a:t>弄 </a:t>
            </a:r>
            <a:r>
              <a:rPr lang="en-US" altLang="zh-TW" sz="2400" dirty="0" smtClean="0">
                <a:solidFill>
                  <a:srgbClr val="FF0000"/>
                </a:solidFill>
              </a:rPr>
              <a:t>(Assemblage Theory </a:t>
            </a:r>
            <a:r>
              <a:rPr lang="zh-TW" altLang="en-US" sz="2400" dirty="0" smtClean="0">
                <a:solidFill>
                  <a:srgbClr val="FF0000"/>
                </a:solidFill>
              </a:rPr>
              <a:t>組裝理論</a:t>
            </a:r>
            <a:r>
              <a:rPr lang="en-US" altLang="zh-TW" sz="2400" dirty="0" smtClean="0">
                <a:solidFill>
                  <a:srgbClr val="FF0000"/>
                </a:solidFill>
              </a:rPr>
              <a:t>)</a:t>
            </a:r>
            <a:r>
              <a:rPr lang="zh-TW" altLang="en-US" sz="2400" dirty="0" smtClean="0"/>
              <a:t>。</a:t>
            </a:r>
            <a:endParaRPr lang="en-US" altLang="zh-TW" sz="2400" dirty="0"/>
          </a:p>
          <a:p>
            <a:pPr marL="0" indent="0">
              <a:lnSpc>
                <a:spcPts val="3600"/>
              </a:lnSpc>
              <a:spcBef>
                <a:spcPts val="600"/>
              </a:spcBef>
              <a:spcAft>
                <a:spcPts val="600"/>
              </a:spcAft>
              <a:buNone/>
            </a:pPr>
            <a:r>
              <a:rPr lang="zh-TW" altLang="en-US" sz="2400" dirty="0" smtClean="0"/>
              <a:t>械鬥是分類的重要指標，但分類並不見得就會導致械鬥。</a:t>
            </a:r>
            <a:endParaRPr lang="en-US" altLang="zh-TW" sz="2400" dirty="0" smtClean="0"/>
          </a:p>
          <a:p>
            <a:pPr marL="0" indent="0">
              <a:lnSpc>
                <a:spcPts val="3600"/>
              </a:lnSpc>
              <a:spcBef>
                <a:spcPts val="600"/>
              </a:spcBef>
              <a:spcAft>
                <a:spcPts val="600"/>
              </a:spcAft>
              <a:buNone/>
            </a:pPr>
            <a:r>
              <a:rPr lang="zh-TW" altLang="en-US" sz="2400" dirty="0">
                <a:solidFill>
                  <a:srgbClr val="FF0000"/>
                </a:solidFill>
              </a:rPr>
              <a:t>國家權力或許不是人群分類的始作俑者，卻善於操弄分類歧異，甚至刻意助長之，以服務於其統治目的</a:t>
            </a:r>
            <a:r>
              <a:rPr lang="zh-TW" altLang="en-US" sz="2400" dirty="0" smtClean="0">
                <a:solidFill>
                  <a:srgbClr val="FF0000"/>
                </a:solidFill>
              </a:rPr>
              <a:t>。</a:t>
            </a:r>
            <a:endParaRPr lang="en-US" altLang="zh-TW" sz="2400" dirty="0" smtClean="0">
              <a:solidFill>
                <a:srgbClr val="FF0000"/>
              </a:solidFill>
            </a:endParaRPr>
          </a:p>
          <a:p>
            <a:pPr marL="400050" lvl="1" indent="0">
              <a:lnSpc>
                <a:spcPts val="3200"/>
              </a:lnSpc>
              <a:spcBef>
                <a:spcPts val="600"/>
              </a:spcBef>
              <a:spcAft>
                <a:spcPts val="0"/>
              </a:spcAft>
              <a:buNone/>
            </a:pPr>
            <a:r>
              <a:rPr lang="zh-TW" altLang="en-US" sz="2400" dirty="0" smtClean="0"/>
              <a:t>「</a:t>
            </a:r>
            <a:r>
              <a:rPr lang="zh-TW" altLang="en-US" sz="2400" dirty="0">
                <a:solidFill>
                  <a:srgbClr val="FF0000"/>
                </a:solidFill>
              </a:rPr>
              <a:t>物以類聚</a:t>
            </a:r>
            <a:r>
              <a:rPr lang="zh-TW" altLang="en-US" sz="2400" dirty="0"/>
              <a:t>」以及其所致生的社會歧異是個社會現象，並非國家權力自始有意創造的。</a:t>
            </a:r>
          </a:p>
          <a:p>
            <a:pPr marL="400050" lvl="1" indent="0">
              <a:lnSpc>
                <a:spcPts val="3200"/>
              </a:lnSpc>
              <a:spcBef>
                <a:spcPts val="600"/>
              </a:spcBef>
              <a:spcAft>
                <a:spcPts val="0"/>
              </a:spcAft>
              <a:buNone/>
            </a:pPr>
            <a:r>
              <a:rPr lang="zh-TW" altLang="en-US" sz="2400" dirty="0"/>
              <a:t>「</a:t>
            </a:r>
            <a:r>
              <a:rPr lang="zh-TW" altLang="en-US" sz="2400" dirty="0">
                <a:solidFill>
                  <a:srgbClr val="FF0000"/>
                </a:solidFill>
              </a:rPr>
              <a:t>分而治之</a:t>
            </a:r>
            <a:r>
              <a:rPr lang="zh-TW" altLang="en-US" sz="2400" dirty="0"/>
              <a:t>」則是國家對社會的分化滲透，是國家權力對社會內部人群分類歧異的刻意</a:t>
            </a:r>
            <a:r>
              <a:rPr lang="zh-TW" altLang="en-US" sz="2400" dirty="0" smtClean="0"/>
              <a:t>操作。</a:t>
            </a:r>
            <a:endParaRPr lang="zh-TW" altLang="en-US" sz="2400" dirty="0">
              <a:solidFill>
                <a:srgbClr val="FF0000"/>
              </a:solidFill>
            </a:endParaRPr>
          </a:p>
          <a:p>
            <a:pPr marL="0" indent="0">
              <a:lnSpc>
                <a:spcPts val="3600"/>
              </a:lnSpc>
              <a:spcBef>
                <a:spcPts val="600"/>
              </a:spcBef>
              <a:spcAft>
                <a:spcPts val="600"/>
              </a:spcAft>
              <a:buNone/>
            </a:pPr>
            <a:r>
              <a:rPr lang="zh-TW" altLang="en-US" sz="2400" dirty="0" smtClean="0">
                <a:solidFill>
                  <a:srgbClr val="FF0000"/>
                </a:solidFill>
              </a:rPr>
              <a:t>帶回國家權力、帶出社會反抗</a:t>
            </a:r>
            <a:r>
              <a:rPr lang="zh-TW" altLang="en-US" sz="2400" dirty="0" smtClean="0"/>
              <a:t>：</a:t>
            </a:r>
            <a:endParaRPr lang="en-US" altLang="zh-TW" sz="2400" dirty="0" smtClean="0"/>
          </a:p>
          <a:p>
            <a:pPr marL="400050" lvl="1" indent="0">
              <a:lnSpc>
                <a:spcPts val="3200"/>
              </a:lnSpc>
              <a:spcBef>
                <a:spcPts val="600"/>
              </a:spcBef>
              <a:spcAft>
                <a:spcPts val="600"/>
              </a:spcAft>
              <a:buNone/>
            </a:pPr>
            <a:r>
              <a:rPr lang="zh-TW" altLang="en-US" sz="2400" dirty="0" smtClean="0"/>
              <a:t>說明</a:t>
            </a:r>
            <a:r>
              <a:rPr lang="zh-TW" altLang="en-US" sz="2400" dirty="0"/>
              <a:t>國家權力如何利用社會內部人群分類歧異於治理</a:t>
            </a:r>
            <a:r>
              <a:rPr lang="zh-TW" altLang="en-US" sz="2400" dirty="0" smtClean="0"/>
              <a:t>部署，以及造成適得其反的後果（</a:t>
            </a:r>
            <a:r>
              <a:rPr lang="en-US" altLang="zh-TW" sz="2400" dirty="0" smtClean="0">
                <a:solidFill>
                  <a:srgbClr val="FF0000"/>
                </a:solidFill>
              </a:rPr>
              <a:t>backfire </a:t>
            </a:r>
            <a:r>
              <a:rPr lang="zh-TW" altLang="en-US" sz="2400" dirty="0" smtClean="0"/>
              <a:t>玩火自焚）。</a:t>
            </a:r>
            <a:endParaRPr lang="en-US" altLang="zh-TW" sz="2400" dirty="0" smtClean="0"/>
          </a:p>
        </p:txBody>
      </p:sp>
    </p:spTree>
    <p:extLst>
      <p:ext uri="{BB962C8B-B14F-4D97-AF65-F5344CB8AC3E}">
        <p14:creationId xmlns:p14="http://schemas.microsoft.com/office/powerpoint/2010/main" val="39361985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73" y="764704"/>
            <a:ext cx="8575828" cy="5688632"/>
          </a:xfrm>
          <a:prstGeom prst="rect">
            <a:avLst/>
          </a:prstGeom>
        </p:spPr>
      </p:pic>
      <p:sp>
        <p:nvSpPr>
          <p:cNvPr id="3" name="文字方塊 2"/>
          <p:cNvSpPr txBox="1"/>
          <p:nvPr/>
        </p:nvSpPr>
        <p:spPr>
          <a:xfrm>
            <a:off x="2325231" y="299265"/>
            <a:ext cx="4493538" cy="461665"/>
          </a:xfrm>
          <a:prstGeom prst="rect">
            <a:avLst/>
          </a:prstGeom>
          <a:noFill/>
        </p:spPr>
        <p:txBody>
          <a:bodyPr wrap="none" rtlCol="0">
            <a:spAutoFit/>
          </a:bodyPr>
          <a:lstStyle/>
          <a:p>
            <a:pPr>
              <a:defRPr/>
            </a:pPr>
            <a:r>
              <a:rPr lang="zh-TW" altLang="en-US" sz="2400" dirty="0" smtClean="0">
                <a:solidFill>
                  <a:srgbClr val="000000"/>
                </a:solidFill>
              </a:rPr>
              <a:t>平海大將軍王勳廟：</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蔴</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園福興</a:t>
            </a:r>
            <a:r>
              <a:rPr lang="zh-TW" altLang="en-US" sz="2400" dirty="0" smtClean="0">
                <a:solidFill>
                  <a:srgbClr val="000000"/>
                </a:solidFill>
              </a:rPr>
              <a:t>宮</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4" name="矩形 3"/>
          <p:cNvSpPr/>
          <p:nvPr/>
        </p:nvSpPr>
        <p:spPr>
          <a:xfrm>
            <a:off x="2051720" y="4077072"/>
            <a:ext cx="5112568" cy="5040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1393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內容版面配置區 2"/>
          <p:cNvSpPr txBox="1">
            <a:spLocks/>
          </p:cNvSpPr>
          <p:nvPr/>
        </p:nvSpPr>
        <p:spPr>
          <a:xfrm>
            <a:off x="683892" y="188640"/>
            <a:ext cx="8352603" cy="6552728"/>
          </a:xfrm>
          <a:prstGeom prst="rect">
            <a:avLst/>
          </a:prstGeom>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1" lang="en-US" altLang="zh-TW" sz="2400" b="0" i="0" u="none" strike="noStrike" kern="0" cap="none" spc="0" normalizeH="0" baseline="0" noProof="0" dirty="0">
              <a:ln>
                <a:noFill/>
              </a:ln>
              <a:solidFill>
                <a:srgbClr val="000000"/>
              </a:solidFill>
              <a:effectLst/>
              <a:uLnTx/>
              <a:uFillTx/>
              <a:latin typeface="Arial"/>
              <a:ea typeface="新細明體"/>
              <a:cs typeface="+mn-cs"/>
            </a:endParaRPr>
          </a:p>
        </p:txBody>
      </p:sp>
      <p:sp>
        <p:nvSpPr>
          <p:cNvPr id="3" name="矩形 2"/>
          <p:cNvSpPr/>
          <p:nvPr/>
        </p:nvSpPr>
        <p:spPr>
          <a:xfrm>
            <a:off x="458253" y="148812"/>
            <a:ext cx="7571303" cy="6560377"/>
          </a:xfrm>
          <a:prstGeom prst="rect">
            <a:avLst/>
          </a:prstGeom>
        </p:spPr>
        <p:txBody>
          <a:bodyPr vert="eaVert" wrap="square">
            <a:spAutoFit/>
          </a:bodyPr>
          <a:lstStyle/>
          <a:p>
            <a:pPr marL="457200" marR="0" lvl="1"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乾隆五十一年十一月十五日吾帶</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張鳳華</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、江進士等祭</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打蘭</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（卓蘭）</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山神</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。至十八日，林爽文等打破大墩就反。蒙淡分憲徐（淡水同知徐夢麟）</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招吾同張仕、黃元等招出生番把隘、隨軍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。（劉中立家族譜）</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立</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甘結效義字</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人劉</a:t>
            </a:r>
            <a:r>
              <a:rPr kumimoji="1" lang="zh-TW" altLang="en-US" sz="24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立（劉中立）、</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黃元、張士（張仕）今當岸通事潘明慈、岸裡社主潘士興、粵義首張鳳華等身前遵領　列憲札諭，購募生番堵禦賊匪助剿等因。元等即日承任，</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攜率岸社近屬屋鰲、沙里興等十三社內山生番（按即獅仔等十三社歸化生番）在黃竹坑、坪林仔、旱溪、赤土崎、松柏崗等處通路要地分屯堵禦，不致賊匪逃入竄匿</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遺誤等情。元等如有遺誤，任憑通事等稟　官治罪，不敢冒結。合立甘結效義字是實</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在場見保認　黃養茲、黃阿宣</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乾隆五十二年七月（缺）日立甘結效義字　劉立、黃元、張士</a:t>
            </a:r>
          </a:p>
          <a:p>
            <a:pPr marL="457200" marR="0" lvl="1" indent="0" algn="l" defTabSz="914400" rtl="0" eaLnBrk="1" fontAlgn="base" latinLnBrk="0" hangingPunct="1">
              <a:lnSpc>
                <a:spcPct val="100000"/>
              </a:lnSpc>
              <a:spcBef>
                <a:spcPct val="0"/>
              </a:spcBef>
              <a:spcAft>
                <a:spcPct val="0"/>
              </a:spcAft>
              <a:buClrTx/>
              <a:buSzTx/>
              <a:buFontTx/>
              <a:buNone/>
              <a:tabLst/>
              <a:defRPr/>
            </a:pP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27522680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10" y="30907"/>
            <a:ext cx="8652090" cy="6745365"/>
          </a:xfrm>
          <a:prstGeom prst="rect">
            <a:avLst/>
          </a:prstGeom>
        </p:spPr>
      </p:pic>
      <p:sp>
        <p:nvSpPr>
          <p:cNvPr id="6" name="橢圓 5"/>
          <p:cNvSpPr/>
          <p:nvPr/>
        </p:nvSpPr>
        <p:spPr>
          <a:xfrm>
            <a:off x="5868144" y="2492896"/>
            <a:ext cx="504056" cy="36004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橢圓 6"/>
          <p:cNvSpPr/>
          <p:nvPr/>
        </p:nvSpPr>
        <p:spPr>
          <a:xfrm>
            <a:off x="4707666" y="1837736"/>
            <a:ext cx="504056" cy="27921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3" name="文字方塊 2"/>
          <p:cNvSpPr txBox="1"/>
          <p:nvPr/>
        </p:nvSpPr>
        <p:spPr>
          <a:xfrm>
            <a:off x="6210761" y="139884"/>
            <a:ext cx="233910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林亂</a:t>
            </a: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岸番</a:t>
            </a: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把守圖</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83760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892" y="188640"/>
            <a:ext cx="8352603" cy="6552728"/>
          </a:xfrm>
        </p:spPr>
        <p:txBody>
          <a:bodyPr/>
          <a:lstStyle/>
          <a:p>
            <a:pPr marL="0" indent="0">
              <a:buNone/>
            </a:pPr>
            <a:r>
              <a:rPr lang="zh-TW" altLang="zh-TW" sz="2400" dirty="0"/>
              <a:t>林爽文於起事後翌日（十一月二十九日）至彰化縣城南門外的教場舉行聚會，分授官職及公開處決俘獲的官員長庚、劉亨基等，並告知眾頭目：「你們不要害怕，只管跟了我去，就是不能成事，都逃到內山裡，可以躲避」。在場同夥還有「在內山水沙連交界地方，拿鹽、布與生番貿易鹿皮、鹿筋等物」的</a:t>
            </a:r>
            <a:r>
              <a:rPr lang="zh-TW" altLang="zh-TW" sz="2400" dirty="0">
                <a:solidFill>
                  <a:srgbClr val="FF0000"/>
                </a:solidFill>
              </a:rPr>
              <a:t>生番通事杜美（杜敷、杜孚）。杜美為漳州人且加入天地會，那時與林爽文及眾人約定：「若逃往內山時，就可在那裡（水沙連內山）躲避」</a:t>
            </a:r>
            <a:r>
              <a:rPr lang="zh-TW" altLang="zh-TW" sz="2400" dirty="0"/>
              <a:t>。</a:t>
            </a:r>
            <a:endParaRPr lang="en-US" altLang="zh-TW" sz="2400" dirty="0"/>
          </a:p>
          <a:p>
            <a:pPr marL="0" indent="0">
              <a:buNone/>
            </a:pPr>
            <a:r>
              <a:rPr lang="zh-TW" altLang="en-US" sz="2400" dirty="0"/>
              <a:t>福康安訪實林爽文父母家屬藏匿在水裡番社，並透過楊振文、曾大源聯絡上舊曾相識的杜敷。福康安知道只有杜敷「素能駕馭番眾」，透過「剴切曉諭，示以重賞」，寄望他能協助「弋獲」家眷，並就之追出林爽文。先曾下旨：「</a:t>
            </a:r>
            <a:r>
              <a:rPr lang="zh-TW" altLang="en-US" sz="2400" dirty="0">
                <a:solidFill>
                  <a:srgbClr val="FF0000"/>
                </a:solidFill>
              </a:rPr>
              <a:t>將杜美一犯嚴拿務獲，解京審辦</a:t>
            </a:r>
            <a:r>
              <a:rPr lang="zh-TW" altLang="en-US" sz="2400" dirty="0"/>
              <a:t>」的高宗，見到福康安奏內提出此議，無可奈何之下，硃批：「</a:t>
            </a:r>
            <a:r>
              <a:rPr lang="zh-TW" altLang="en-US" sz="2400" dirty="0">
                <a:solidFill>
                  <a:srgbClr val="FF0000"/>
                </a:solidFill>
              </a:rPr>
              <a:t>不能批，祇得如此</a:t>
            </a:r>
            <a:r>
              <a:rPr lang="zh-TW" altLang="en-US" sz="2400" dirty="0"/>
              <a:t>」。</a:t>
            </a:r>
            <a:endParaRPr lang="en-US" altLang="zh-TW" sz="2400" dirty="0"/>
          </a:p>
        </p:txBody>
      </p:sp>
    </p:spTree>
    <p:extLst>
      <p:ext uri="{BB962C8B-B14F-4D97-AF65-F5344CB8AC3E}">
        <p14:creationId xmlns:p14="http://schemas.microsoft.com/office/powerpoint/2010/main" val="374673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10" y="30907"/>
            <a:ext cx="8652090" cy="6745365"/>
          </a:xfrm>
          <a:prstGeom prst="rect">
            <a:avLst/>
          </a:prstGeom>
        </p:spPr>
      </p:pic>
      <p:sp>
        <p:nvSpPr>
          <p:cNvPr id="2" name="橢圓 1"/>
          <p:cNvSpPr/>
          <p:nvPr/>
        </p:nvSpPr>
        <p:spPr>
          <a:xfrm>
            <a:off x="5940152" y="1772816"/>
            <a:ext cx="504056" cy="2792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橢圓 4"/>
          <p:cNvSpPr/>
          <p:nvPr/>
        </p:nvSpPr>
        <p:spPr>
          <a:xfrm>
            <a:off x="7380312" y="1944000"/>
            <a:ext cx="432048"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8" name="橢圓 7"/>
          <p:cNvSpPr/>
          <p:nvPr/>
        </p:nvSpPr>
        <p:spPr>
          <a:xfrm>
            <a:off x="1907704" y="1124744"/>
            <a:ext cx="1152128" cy="10081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橢圓 8"/>
          <p:cNvSpPr/>
          <p:nvPr/>
        </p:nvSpPr>
        <p:spPr>
          <a:xfrm>
            <a:off x="4211960" y="1340768"/>
            <a:ext cx="495672" cy="5442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文字方塊 6"/>
          <p:cNvSpPr txBox="1"/>
          <p:nvPr/>
        </p:nvSpPr>
        <p:spPr>
          <a:xfrm>
            <a:off x="6192180" y="167342"/>
            <a:ext cx="233910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林亂岸番把守圖</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3" name="等腰三角形 2"/>
          <p:cNvSpPr/>
          <p:nvPr/>
        </p:nvSpPr>
        <p:spPr>
          <a:xfrm rot="20241384">
            <a:off x="6297922" y="1064924"/>
            <a:ext cx="1275296" cy="897402"/>
          </a:xfrm>
          <a:prstGeom prst="triangl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4211960" y="1885020"/>
            <a:ext cx="428043" cy="535868"/>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2837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9"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42064453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
        <p:nvSpPr>
          <p:cNvPr id="3" name="文字方塊 2"/>
          <p:cNvSpPr txBox="1"/>
          <p:nvPr/>
        </p:nvSpPr>
        <p:spPr>
          <a:xfrm>
            <a:off x="4211960" y="4941168"/>
            <a:ext cx="307777" cy="504055"/>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新細明體" pitchFamily="18" charset="-120"/>
                <a:cs typeface="+mn-cs"/>
              </a:rPr>
              <a:t>爽文路</a:t>
            </a:r>
          </a:p>
        </p:txBody>
      </p:sp>
    </p:spTree>
    <p:extLst>
      <p:ext uri="{BB962C8B-B14F-4D97-AF65-F5344CB8AC3E}">
        <p14:creationId xmlns:p14="http://schemas.microsoft.com/office/powerpoint/2010/main" val="142377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349626567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26819008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2571211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12494"/>
            <a:ext cx="8640960" cy="6628874"/>
          </a:xfrm>
        </p:spPr>
        <p:txBody>
          <a:bodyPr vert="eaVert"/>
          <a:lstStyle/>
          <a:p>
            <a:pPr marL="0" indent="0">
              <a:lnSpc>
                <a:spcPts val="3200"/>
              </a:lnSpc>
              <a:spcBef>
                <a:spcPts val="600"/>
              </a:spcBef>
              <a:buNone/>
            </a:pPr>
            <a:r>
              <a:rPr lang="zh-TW" altLang="en-US" sz="2800" dirty="0" smtClean="0">
                <a:solidFill>
                  <a:srgbClr val="FF0000"/>
                </a:solidFill>
              </a:rPr>
              <a:t>閩客人群分類的基本原則是語系不是</a:t>
            </a:r>
            <a:r>
              <a:rPr lang="zh-TW" altLang="en-US" sz="2800" dirty="0">
                <a:solidFill>
                  <a:srgbClr val="FF0000"/>
                </a:solidFill>
              </a:rPr>
              <a:t>祖籍</a:t>
            </a:r>
            <a:endParaRPr lang="zh-TW" altLang="en-US" sz="2800" kern="1200" dirty="0" smtClean="0">
              <a:solidFill>
                <a:srgbClr val="FF0000"/>
              </a:solidFill>
              <a:latin typeface="Arial" charset="0"/>
              <a:ea typeface="新細明體" pitchFamily="18" charset="-120"/>
            </a:endParaRPr>
          </a:p>
          <a:p>
            <a:pPr marL="0" indent="0">
              <a:lnSpc>
                <a:spcPts val="3200"/>
              </a:lnSpc>
              <a:spcBef>
                <a:spcPts val="600"/>
              </a:spcBef>
              <a:buNone/>
            </a:pPr>
            <a:r>
              <a:rPr lang="zh-TW" altLang="en-US" sz="2400" dirty="0" smtClean="0">
                <a:solidFill>
                  <a:srgbClr val="FF0000"/>
                </a:solidFill>
                <a:latin typeface="標楷體" panose="03000509000000000000" pitchFamily="65" charset="-120"/>
                <a:ea typeface="標楷體" panose="03000509000000000000" pitchFamily="65" charset="-120"/>
              </a:rPr>
              <a:t>臺屬居民有土著、客民之別，但取其語音相符，聯屬一誼。福屬</a:t>
            </a:r>
            <a:r>
              <a:rPr lang="zh-TW" altLang="en-US" sz="2400" dirty="0" smtClean="0">
                <a:latin typeface="標楷體" panose="03000509000000000000" pitchFamily="65" charset="-120"/>
                <a:ea typeface="標楷體" panose="03000509000000000000" pitchFamily="65" charset="-120"/>
              </a:rPr>
              <a:t>則永定、武平、上杭；</a:t>
            </a:r>
            <a:r>
              <a:rPr lang="zh-TW" altLang="en-US" sz="2400" dirty="0" smtClean="0">
                <a:solidFill>
                  <a:srgbClr val="FF0000"/>
                </a:solidFill>
                <a:latin typeface="標楷體" panose="03000509000000000000" pitchFamily="65" charset="-120"/>
                <a:ea typeface="標楷體" panose="03000509000000000000" pitchFamily="65" charset="-120"/>
              </a:rPr>
              <a:t>廣屬</a:t>
            </a:r>
            <a:r>
              <a:rPr lang="zh-TW" altLang="en-US" sz="2400" dirty="0" smtClean="0">
                <a:latin typeface="標楷體" panose="03000509000000000000" pitchFamily="65" charset="-120"/>
                <a:ea typeface="標楷體" panose="03000509000000000000" pitchFamily="65" charset="-120"/>
              </a:rPr>
              <a:t>則程鄉、鎮平、平遠；江右則會昌、瑞金。此數縣之民來臺則為客民。若興化、漳泉之民來臺則為土著，即</a:t>
            </a:r>
            <a:r>
              <a:rPr lang="zh-TW" altLang="en-US" sz="2400" dirty="0" smtClean="0">
                <a:solidFill>
                  <a:srgbClr val="FF0000"/>
                </a:solidFill>
                <a:latin typeface="標楷體" panose="03000509000000000000" pitchFamily="65" charset="-120"/>
                <a:ea typeface="標楷體" panose="03000509000000000000" pitchFamily="65" charset="-120"/>
              </a:rPr>
              <a:t>廣之饒平、海豐、海陽、揭陽、潮陽之民，語音相符，來臺亦等土著</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六堆忠義文獻</a:t>
            </a:r>
            <a:r>
              <a:rPr lang="zh-TW" altLang="en-US" sz="2400" dirty="0">
                <a:latin typeface="標楷體" panose="03000509000000000000" pitchFamily="65" charset="-120"/>
                <a:ea typeface="標楷體" panose="03000509000000000000" pitchFamily="65" charset="-120"/>
              </a:rPr>
              <a:t>）</a:t>
            </a:r>
          </a:p>
          <a:p>
            <a:pPr marL="0" indent="0">
              <a:lnSpc>
                <a:spcPts val="3200"/>
              </a:lnSpc>
              <a:spcBef>
                <a:spcPts val="600"/>
              </a:spcBef>
              <a:buNone/>
            </a:pPr>
            <a:r>
              <a:rPr lang="zh-TW" altLang="en-US" sz="2400" dirty="0" smtClean="0">
                <a:latin typeface="標楷體" panose="03000509000000000000" pitchFamily="65" charset="-120"/>
                <a:ea typeface="標楷體" panose="03000509000000000000" pitchFamily="65" charset="-120"/>
              </a:rPr>
              <a:t>何為土著？其所來之人俱帶家眷，生齒日繁，所闢之土，或倚傍紳衿或仗勢衙門，承一墾戶，動稱業主。然紳衿、衙門悉屬漳泉，此土著之所由來也。客民父母□□</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按：缺漏字推測應為「妻眷」二字</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俱在內地，一分一錢，寄回家中救急，是以確守耕種並無過犯，無紳衿衙門之勢依仗，此客民之稱由來也。且客民平時來臺一節，極盡苦鬱。出海舵工悉是土著，廈門任其食銅</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按：需索</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，舡上受其飢渴，舡稅重加詐剝，每人一十余兩。自沐　聖朝開闢斯地，</a:t>
            </a:r>
            <a:r>
              <a:rPr lang="zh-TW" altLang="en-US" sz="2400" dirty="0" smtClean="0">
                <a:solidFill>
                  <a:srgbClr val="FF0000"/>
                </a:solidFill>
                <a:latin typeface="標楷體" panose="03000509000000000000" pitchFamily="65" charset="-120"/>
                <a:ea typeface="標楷體" panose="03000509000000000000" pitchFamily="65" charset="-120"/>
              </a:rPr>
              <a:t>土著坐享太平之福，客民墾土供租之勞</a:t>
            </a:r>
            <a:r>
              <a:rPr lang="zh-TW" altLang="en-US" sz="2400" dirty="0" smtClean="0">
                <a:latin typeface="標楷體" panose="03000509000000000000" pitchFamily="65" charset="-120"/>
                <a:ea typeface="標楷體" panose="03000509000000000000" pitchFamily="65" charset="-120"/>
              </a:rPr>
              <a:t>。所以朱一貴等一班</a:t>
            </a:r>
            <a:r>
              <a:rPr lang="zh-TW" altLang="en-US" sz="2400" dirty="0" smtClean="0">
                <a:solidFill>
                  <a:srgbClr val="FF0000"/>
                </a:solidFill>
                <a:latin typeface="標楷體" panose="03000509000000000000" pitchFamily="65" charset="-120"/>
                <a:ea typeface="標楷體" panose="03000509000000000000" pitchFamily="65" charset="-120"/>
              </a:rPr>
              <a:t>叛賊倡亂</a:t>
            </a:r>
            <a:r>
              <a:rPr lang="zh-TW" altLang="en-US" sz="2400" dirty="0" smtClean="0">
                <a:latin typeface="標楷體" panose="03000509000000000000" pitchFamily="65" charset="-120"/>
                <a:ea typeface="標楷體" panose="03000509000000000000" pitchFamily="65" charset="-120"/>
              </a:rPr>
              <a:t>，偽封國公，偽號將軍、都督、總兵者，</a:t>
            </a:r>
            <a:r>
              <a:rPr lang="zh-TW" altLang="en-US" sz="2400" dirty="0" smtClean="0">
                <a:solidFill>
                  <a:srgbClr val="FF0000"/>
                </a:solidFill>
                <a:latin typeface="標楷體" panose="03000509000000000000" pitchFamily="65" charset="-120"/>
                <a:ea typeface="標楷體" panose="03000509000000000000" pitchFamily="65" charset="-120"/>
              </a:rPr>
              <a:t>隨聲附和，悉是土著之人</a:t>
            </a:r>
            <a:r>
              <a:rPr lang="zh-TW" altLang="en-US" sz="2400" dirty="0" smtClean="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六堆忠義文獻</a:t>
            </a:r>
            <a:r>
              <a:rPr lang="zh-TW" altLang="en-US"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202973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409558865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Tree>
    <p:extLst>
      <p:ext uri="{BB962C8B-B14F-4D97-AF65-F5344CB8AC3E}">
        <p14:creationId xmlns:p14="http://schemas.microsoft.com/office/powerpoint/2010/main" val="37713462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260648"/>
            <a:ext cx="8784976" cy="6408712"/>
          </a:xfrm>
        </p:spPr>
        <p:txBody>
          <a:bodyPr vert="eaVert"/>
          <a:lstStyle/>
          <a:p>
            <a:pPr marL="0" indent="0">
              <a:lnSpc>
                <a:spcPts val="2800"/>
              </a:lnSpc>
              <a:spcBef>
                <a:spcPts val="600"/>
              </a:spcBef>
              <a:buNone/>
            </a:pPr>
            <a:r>
              <a:rPr lang="zh-TW" altLang="en-US" sz="2400" dirty="0">
                <a:latin typeface="標楷體" panose="03000509000000000000" pitchFamily="65" charset="-120"/>
                <a:ea typeface="標楷體" panose="03000509000000000000" pitchFamily="65" charset="-120"/>
              </a:rPr>
              <a:t>（海蘭察）於二十五日至搜捒社、麻薯社一帶，聞林爽文於二十四日夜間，在東勢角地方（按：</a:t>
            </a:r>
            <a:r>
              <a:rPr lang="zh-TW" altLang="en-US" sz="2400" dirty="0">
                <a:solidFill>
                  <a:srgbClr val="FF0000"/>
                </a:solidFill>
                <a:latin typeface="標楷體" panose="03000509000000000000" pitchFamily="65" charset="-120"/>
                <a:ea typeface="標楷體" panose="03000509000000000000" pitchFamily="65" charset="-120"/>
              </a:rPr>
              <a:t>今龍安橋一帶</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被生番截殺四百餘人，餘眾沿山北去</a:t>
            </a:r>
            <a:r>
              <a:rPr lang="zh-TW" altLang="en-US" sz="2400" dirty="0">
                <a:latin typeface="標楷體" panose="03000509000000000000" pitchFamily="65" charset="-120"/>
                <a:ea typeface="標楷體" panose="03000509000000000000" pitchFamily="65" charset="-120"/>
              </a:rPr>
              <a:t>。查看賊人蹤跡，</a:t>
            </a:r>
            <a:r>
              <a:rPr lang="zh-TW" altLang="en-US" sz="2400" dirty="0">
                <a:solidFill>
                  <a:srgbClr val="FF0000"/>
                </a:solidFill>
                <a:latin typeface="標楷體" panose="03000509000000000000" pitchFamily="65" charset="-120"/>
                <a:ea typeface="標楷體" panose="03000509000000000000" pitchFamily="65" charset="-120"/>
              </a:rPr>
              <a:t>係兩路逃走</a:t>
            </a:r>
            <a:r>
              <a:rPr lang="zh-TW" altLang="en-US" sz="2400" dirty="0">
                <a:latin typeface="標楷體" panose="03000509000000000000" pitchFamily="65" charset="-120"/>
                <a:ea typeface="標楷體" panose="03000509000000000000" pitchFamily="65" charset="-120"/>
              </a:rPr>
              <a:t>，隨將官兵分為兩路，海蘭察、舒亮、恆瑞、穆克登阿、許世亨、袁國璜</a:t>
            </a:r>
            <a:r>
              <a:rPr lang="zh-TW" altLang="en-US" sz="2400" dirty="0">
                <a:solidFill>
                  <a:srgbClr val="FF0000"/>
                </a:solidFill>
                <a:latin typeface="標楷體" panose="03000509000000000000" pitchFamily="65" charset="-120"/>
                <a:ea typeface="標楷體" panose="03000509000000000000" pitchFamily="65" charset="-120"/>
              </a:rPr>
              <a:t>由東勢角前進</a:t>
            </a:r>
            <a:r>
              <a:rPr lang="zh-TW" altLang="en-US" sz="2400" dirty="0">
                <a:latin typeface="標楷體" panose="03000509000000000000" pitchFamily="65" charset="-120"/>
                <a:ea typeface="標楷體" panose="03000509000000000000" pitchFamily="65" charset="-120"/>
              </a:rPr>
              <a:t>；鄂輝、普爾普、普吉保</a:t>
            </a:r>
            <a:r>
              <a:rPr lang="zh-TW" altLang="en-US" sz="2400" dirty="0">
                <a:solidFill>
                  <a:srgbClr val="FF0000"/>
                </a:solidFill>
                <a:latin typeface="標楷體" panose="03000509000000000000" pitchFamily="65" charset="-120"/>
                <a:ea typeface="標楷體" panose="03000509000000000000" pitchFamily="65" charset="-120"/>
              </a:rPr>
              <a:t>由樸仔離東山前進</a:t>
            </a:r>
            <a:r>
              <a:rPr lang="zh-TW" altLang="en-US" sz="2400" dirty="0">
                <a:latin typeface="標楷體" panose="03000509000000000000" pitchFamily="65" charset="-120"/>
                <a:ea typeface="標楷體" panose="03000509000000000000" pitchFamily="65" charset="-120"/>
              </a:rPr>
              <a:t>，山徑險窄，穿林越箐不能乘馬，均屬徒步登陟。官兵等沿山搜捕，殺死賊匪二千餘名，拏獲活賊四十餘名，奪獲大小砲五十餘位，鎗二百八十餘桿，刀矛四百九十餘件。</a:t>
            </a:r>
            <a:endParaRPr lang="en-US" altLang="zh-TW" sz="2400" dirty="0">
              <a:latin typeface="標楷體" panose="03000509000000000000" pitchFamily="65" charset="-120"/>
              <a:ea typeface="標楷體" panose="03000509000000000000" pitchFamily="65" charset="-120"/>
            </a:endParaRPr>
          </a:p>
          <a:p>
            <a:pPr marL="0" indent="0">
              <a:lnSpc>
                <a:spcPts val="3200"/>
              </a:lnSpc>
              <a:spcBef>
                <a:spcPts val="600"/>
              </a:spcBef>
              <a:buNone/>
            </a:pPr>
            <a:r>
              <a:rPr lang="zh-TW" altLang="en-US" sz="2400" dirty="0">
                <a:latin typeface="標楷體" panose="03000509000000000000" pitchFamily="65" charset="-120"/>
                <a:ea typeface="標楷體" panose="03000509000000000000" pitchFamily="65" charset="-120"/>
              </a:rPr>
              <a:t>（海蘭察）二十七日行至獅子頭社，</a:t>
            </a:r>
            <a:r>
              <a:rPr lang="zh-TW" altLang="en-US" sz="2400" dirty="0">
                <a:solidFill>
                  <a:srgbClr val="FF0000"/>
                </a:solidFill>
                <a:latin typeface="標楷體" panose="03000509000000000000" pitchFamily="65" charset="-120"/>
                <a:ea typeface="標楷體" panose="03000509000000000000" pitchFamily="65" charset="-120"/>
              </a:rPr>
              <a:t>山溝內賊屍縱橫遍地，數里不絕，而河內淹斃之賊亦多。</a:t>
            </a:r>
            <a:r>
              <a:rPr lang="zh-TW" altLang="en-US" sz="2400" dirty="0">
                <a:latin typeface="標楷體" panose="03000509000000000000" pitchFamily="65" charset="-120"/>
                <a:ea typeface="標楷體" panose="03000509000000000000" pitchFamily="65" charset="-120"/>
              </a:rPr>
              <a:t>據</a:t>
            </a:r>
            <a:r>
              <a:rPr lang="zh-TW" altLang="en-US" sz="2400" dirty="0">
                <a:solidFill>
                  <a:srgbClr val="FF0000"/>
                </a:solidFill>
                <a:latin typeface="標楷體" panose="03000509000000000000" pitchFamily="65" charset="-120"/>
                <a:ea typeface="標楷體" panose="03000509000000000000" pitchFamily="65" charset="-120"/>
              </a:rPr>
              <a:t>王松</a:t>
            </a:r>
            <a:r>
              <a:rPr lang="zh-TW" altLang="en-US" sz="2400" dirty="0">
                <a:latin typeface="標楷體" panose="03000509000000000000" pitchFamily="65" charset="-120"/>
                <a:ea typeface="標楷體" panose="03000509000000000000" pitchFamily="65" charset="-120"/>
              </a:rPr>
              <a:t>及生番等稟稱，林爽文於二十五日到獅子頭地方，賊匪等因日夜行走，腿腳俱已發腫，</a:t>
            </a:r>
            <a:r>
              <a:rPr lang="zh-TW" altLang="en-US" sz="2400" dirty="0">
                <a:solidFill>
                  <a:srgbClr val="FF0000"/>
                </a:solidFill>
                <a:latin typeface="標楷體" panose="03000509000000000000" pitchFamily="65" charset="-120"/>
                <a:ea typeface="標楷體" panose="03000509000000000000" pitchFamily="65" charset="-120"/>
              </a:rPr>
              <a:t>過河淹斃者一千餘名，社內生番堵截去路又殺死賊匪二千餘名</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只剩賊匪一、二百人過山逃去，大約從</a:t>
            </a:r>
            <a:r>
              <a:rPr lang="zh-TW" altLang="en-US" sz="2400" dirty="0">
                <a:solidFill>
                  <a:srgbClr val="FF0000"/>
                </a:solidFill>
                <a:latin typeface="標楷體" panose="03000509000000000000" pitchFamily="65" charset="-120"/>
                <a:ea typeface="標楷體" panose="03000509000000000000" pitchFamily="65" charset="-120"/>
                <a:cs typeface="華康楷書體W5(P)-UN" panose="03000500000000000000" pitchFamily="66" charset="-120"/>
              </a:rPr>
              <a:t>猫</a:t>
            </a:r>
            <a:r>
              <a:rPr lang="zh-TW" altLang="en-US" sz="2400" dirty="0">
                <a:solidFill>
                  <a:srgbClr val="FF0000"/>
                </a:solidFill>
                <a:latin typeface="標楷體" panose="03000509000000000000" pitchFamily="65" charset="-120"/>
                <a:ea typeface="標楷體" panose="03000509000000000000" pitchFamily="65" charset="-120"/>
              </a:rPr>
              <a:t>裡社逃往三貂去了，</a:t>
            </a:r>
            <a:r>
              <a:rPr lang="zh-TW" altLang="en-US" sz="2400" dirty="0">
                <a:latin typeface="標楷體" panose="03000509000000000000" pitchFamily="65" charset="-120"/>
                <a:ea typeface="標楷體" panose="03000509000000000000" pitchFamily="65" charset="-120"/>
              </a:rPr>
              <a:t>生番等不認得林爽文，不知道可曾殺死。等語。隨將生番所獻首級，令拏獲活賊逐一認識，俱非林爽文首級，仍即分路帶兵馳往追捕。（福康安、海蘭察奏乾隆五十二年十二月二十八日）</a:t>
            </a:r>
            <a:endParaRPr lang="en-US" altLang="zh-TW"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1096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10" y="30907"/>
            <a:ext cx="8652090" cy="6745365"/>
          </a:xfrm>
          <a:prstGeom prst="rect">
            <a:avLst/>
          </a:prstGeom>
        </p:spPr>
      </p:pic>
      <p:sp>
        <p:nvSpPr>
          <p:cNvPr id="8" name="橢圓 7"/>
          <p:cNvSpPr/>
          <p:nvPr/>
        </p:nvSpPr>
        <p:spPr>
          <a:xfrm>
            <a:off x="1763688" y="1052736"/>
            <a:ext cx="1944216"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文字方塊 4"/>
          <p:cNvSpPr txBox="1"/>
          <p:nvPr/>
        </p:nvSpPr>
        <p:spPr>
          <a:xfrm>
            <a:off x="6192180" y="167342"/>
            <a:ext cx="233910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林亂岸番把守圖</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319320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70C0682B-9FB1-45B4-A149-1C67ADA2EF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8388424" cy="6854117"/>
          </a:xfrm>
          <a:prstGeom prst="rect">
            <a:avLst/>
          </a:prstGeom>
        </p:spPr>
      </p:pic>
      <p:sp>
        <p:nvSpPr>
          <p:cNvPr id="3" name="文字方塊 2"/>
          <p:cNvSpPr txBox="1"/>
          <p:nvPr/>
        </p:nvSpPr>
        <p:spPr>
          <a:xfrm>
            <a:off x="3995936" y="332656"/>
            <a:ext cx="264687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不料生番竟能如此</a:t>
            </a:r>
            <a:endPar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endParaRPr>
          </a:p>
        </p:txBody>
      </p:sp>
      <p:sp>
        <p:nvSpPr>
          <p:cNvPr id="4" name="文字方塊 3"/>
          <p:cNvSpPr txBox="1"/>
          <p:nvPr/>
        </p:nvSpPr>
        <p:spPr>
          <a:xfrm>
            <a:off x="8405336" y="474730"/>
            <a:ext cx="738664" cy="5904656"/>
          </a:xfrm>
          <a:prstGeom prst="rect">
            <a:avLst/>
          </a:prstGeom>
          <a:noFill/>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哈佛大學燕京圖書館藏福康安</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平定臺灣得勝圖進呈副本</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圖六</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攸武乃克捷</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500209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7744" y="-6332"/>
            <a:ext cx="4608512" cy="6870664"/>
          </a:xfrm>
          <a:prstGeom prst="rect">
            <a:avLst/>
          </a:prstGeom>
        </p:spPr>
      </p:pic>
      <p:sp>
        <p:nvSpPr>
          <p:cNvPr id="4" name="文字方塊 3"/>
          <p:cNvSpPr txBox="1"/>
          <p:nvPr/>
        </p:nvSpPr>
        <p:spPr>
          <a:xfrm>
            <a:off x="6909132" y="1305341"/>
            <a:ext cx="461665" cy="4247317"/>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軍功七品頂戴</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劉中立畫像（劉康勳提供）</a:t>
            </a:r>
          </a:p>
        </p:txBody>
      </p:sp>
    </p:spTree>
    <p:extLst>
      <p:ext uri="{BB962C8B-B14F-4D97-AF65-F5344CB8AC3E}">
        <p14:creationId xmlns:p14="http://schemas.microsoft.com/office/powerpoint/2010/main" val="23904809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88640"/>
            <a:ext cx="7632848" cy="6552728"/>
          </a:xfrm>
        </p:spPr>
        <p:txBody>
          <a:bodyPr vert="eaVert"/>
          <a:lstStyle/>
          <a:p>
            <a:pPr marL="0" indent="0">
              <a:lnSpc>
                <a:spcPts val="3200"/>
              </a:lnSpc>
              <a:spcBef>
                <a:spcPts val="1200"/>
              </a:spcBef>
              <a:buNone/>
            </a:pPr>
            <a:r>
              <a:rPr lang="zh-TW" altLang="en-US" sz="2400" dirty="0">
                <a:latin typeface="標楷體" panose="03000509000000000000" pitchFamily="65" charset="-120"/>
                <a:ea typeface="標楷體" panose="03000509000000000000" pitchFamily="65" charset="-120"/>
              </a:rPr>
              <a:t>五十二年十二月廿四日</a:t>
            </a:r>
            <a:r>
              <a:rPr lang="zh-TW" altLang="en-US" sz="2400" dirty="0">
                <a:solidFill>
                  <a:srgbClr val="FF0000"/>
                </a:solidFill>
                <a:latin typeface="標楷體" panose="03000509000000000000" pitchFamily="65" charset="-120"/>
                <a:ea typeface="標楷體" panose="03000509000000000000" pitchFamily="65" charset="-120"/>
              </a:rPr>
              <a:t>林爽文等七千餘匪</a:t>
            </a:r>
            <a:r>
              <a:rPr lang="zh-TW" altLang="en-US" sz="2400" dirty="0">
                <a:latin typeface="標楷體" panose="03000509000000000000" pitchFamily="65" charset="-120"/>
                <a:ea typeface="標楷體" panose="03000509000000000000" pitchFamily="65" charset="-120"/>
              </a:rPr>
              <a:t>逃在外屋莪（屋鰲）社腳山下。該社生番來下新庄報知。吾同</a:t>
            </a:r>
            <a:r>
              <a:rPr lang="zh-TW" altLang="en-US" sz="2400" dirty="0">
                <a:solidFill>
                  <a:srgbClr val="FF0000"/>
                </a:solidFill>
                <a:latin typeface="標楷體" panose="03000509000000000000" pitchFamily="65" charset="-120"/>
                <a:ea typeface="標楷體" panose="03000509000000000000" pitchFamily="65" charset="-120"/>
              </a:rPr>
              <a:t>張仕</a:t>
            </a:r>
            <a:r>
              <a:rPr lang="zh-TW" altLang="en-US" sz="2400" dirty="0">
                <a:latin typeface="標楷體" panose="03000509000000000000" pitchFamily="65" charset="-120"/>
                <a:ea typeface="標楷體" panose="03000509000000000000" pitchFamily="65" charset="-120"/>
              </a:rPr>
              <a:t>老等是夜帶同義民共十八人到屋莪社。吾即見天地曾（會）人叫他等投順，</a:t>
            </a:r>
            <a:r>
              <a:rPr lang="zh-TW" altLang="en-US" sz="2400" dirty="0">
                <a:solidFill>
                  <a:srgbClr val="FF0000"/>
                </a:solidFill>
                <a:latin typeface="標楷體" panose="03000509000000000000" pitchFamily="65" charset="-120"/>
                <a:ea typeface="標楷體" panose="03000509000000000000" pitchFamily="65" charset="-120"/>
              </a:rPr>
              <a:t>奈他苦苦肯</a:t>
            </a: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按：臺語苦苦相勸</a:t>
            </a: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，尚放刁言。吾等乃係奉福中堂（</a:t>
            </a:r>
            <a:r>
              <a:rPr lang="zh-TW" altLang="en-US" sz="2400" dirty="0">
                <a:solidFill>
                  <a:srgbClr val="FF0000"/>
                </a:solidFill>
                <a:latin typeface="標楷體" panose="03000509000000000000" pitchFamily="65" charset="-120"/>
                <a:ea typeface="標楷體" panose="03000509000000000000" pitchFamily="65" charset="-120"/>
              </a:rPr>
              <a:t>福康安</a:t>
            </a:r>
            <a:r>
              <a:rPr lang="zh-TW" altLang="en-US" sz="2400" dirty="0">
                <a:latin typeface="標楷體" panose="03000509000000000000" pitchFamily="65" charset="-120"/>
                <a:ea typeface="標楷體" panose="03000509000000000000" pitchFamily="65" charset="-120"/>
              </a:rPr>
              <a:t>）各憲把隘，</a:t>
            </a:r>
            <a:r>
              <a:rPr lang="zh-TW" altLang="en-US" sz="2400" dirty="0">
                <a:solidFill>
                  <a:srgbClr val="FF0000"/>
                </a:solidFill>
                <a:latin typeface="標楷體" panose="03000509000000000000" pitchFamily="65" charset="-120"/>
                <a:ea typeface="標楷體" panose="03000509000000000000" pitchFamily="65" charset="-120"/>
              </a:rPr>
              <a:t>不得已</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傳令各社生番廿五日早與他對戰</a:t>
            </a:r>
            <a:r>
              <a:rPr lang="zh-TW" altLang="en-US" sz="2400" dirty="0">
                <a:latin typeface="標楷體" panose="03000509000000000000" pitchFamily="65" charset="-120"/>
                <a:ea typeface="標楷體" panose="03000509000000000000" pitchFamily="65" charset="-120"/>
              </a:rPr>
              <a:t>，戰至巳刻，林爽文等七百餘匪逃走上港。吾即回庄報官。果見海候（侯）</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a:t>
            </a:r>
            <a:r>
              <a:rPr lang="zh-TW" altLang="en-US" sz="2400" dirty="0">
                <a:solidFill>
                  <a:srgbClr val="FF0000"/>
                </a:solidFill>
                <a:latin typeface="標楷體" panose="03000509000000000000" pitchFamily="65" charset="-120"/>
                <a:ea typeface="標楷體" panose="03000509000000000000" pitchFamily="65" charset="-120"/>
              </a:rPr>
              <a:t>海蘭察</a:t>
            </a:r>
            <a:r>
              <a:rPr lang="zh-TW" altLang="en-US" sz="2400" dirty="0">
                <a:latin typeface="標楷體" panose="03000509000000000000" pitchFamily="65" charset="-120"/>
                <a:ea typeface="標楷體" panose="03000509000000000000" pitchFamily="65" charset="-120"/>
              </a:rPr>
              <a:t>侯爵</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到東勢角上新庄地住（駐）札。吾向前稟報，刻即命吾帶官兵到出火社山腳住札，即查殺着賊匪貳千七百餘。後吾等送官兵到打蘭（</a:t>
            </a:r>
            <a:r>
              <a:rPr lang="zh-TW" altLang="en-US" sz="2400" dirty="0">
                <a:solidFill>
                  <a:srgbClr val="FF0000"/>
                </a:solidFill>
                <a:latin typeface="標楷體" panose="03000509000000000000" pitchFamily="65" charset="-120"/>
                <a:ea typeface="標楷體" panose="03000509000000000000" pitchFamily="65" charset="-120"/>
              </a:rPr>
              <a:t>卓蘭</a:t>
            </a:r>
            <a:r>
              <a:rPr lang="zh-TW" altLang="en-US" sz="2400" dirty="0">
                <a:latin typeface="標楷體" panose="03000509000000000000" pitchFamily="65" charset="-120"/>
                <a:ea typeface="標楷體" panose="03000509000000000000" pitchFamily="65" charset="-120"/>
              </a:rPr>
              <a:t>），海候往竹塹追拿林爽文等，吾等帶生番十餘、義民十餘往東多納</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a:t>
            </a:r>
            <a:r>
              <a:rPr lang="zh-TW" altLang="en-US" sz="2400" dirty="0">
                <a:solidFill>
                  <a:srgbClr val="FF0000"/>
                </a:solidFill>
                <a:latin typeface="標楷體" panose="03000509000000000000" pitchFamily="65" charset="-120"/>
                <a:ea typeface="標楷體" panose="03000509000000000000" pitchFamily="65" charset="-120"/>
              </a:rPr>
              <a:t>東埔納大營</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報功，叩見中堂，蒙賞，各各頂帶、銀元。（</a:t>
            </a:r>
            <a:r>
              <a:rPr lang="zh-TW" altLang="en-US" sz="2400" dirty="0">
                <a:solidFill>
                  <a:srgbClr val="FF0000"/>
                </a:solidFill>
                <a:latin typeface="標楷體" panose="03000509000000000000" pitchFamily="65" charset="-120"/>
                <a:ea typeface="標楷體" panose="03000509000000000000" pitchFamily="65" charset="-120"/>
              </a:rPr>
              <a:t>劉中立家族譜</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pPr marL="0" indent="0" algn="ctr">
              <a:lnSpc>
                <a:spcPts val="3200"/>
              </a:lnSpc>
              <a:spcBef>
                <a:spcPts val="1800"/>
              </a:spcBef>
              <a:buNone/>
            </a:pPr>
            <a:r>
              <a:rPr lang="zh-TW" altLang="en-US" sz="2800" dirty="0">
                <a:latin typeface="標楷體" panose="03000509000000000000" pitchFamily="65" charset="-120"/>
                <a:ea typeface="標楷體" panose="03000509000000000000" pitchFamily="65" charset="-120"/>
              </a:rPr>
              <a:t>故人念舊好言苦相勸</a:t>
            </a:r>
            <a:endParaRPr lang="en-US" altLang="zh-TW" sz="2800" dirty="0">
              <a:latin typeface="標楷體" panose="03000509000000000000" pitchFamily="65" charset="-120"/>
              <a:ea typeface="標楷體" panose="03000509000000000000" pitchFamily="65" charset="-120"/>
            </a:endParaRPr>
          </a:p>
          <a:p>
            <a:pPr marL="0" indent="0" algn="ctr">
              <a:lnSpc>
                <a:spcPts val="3200"/>
              </a:lnSpc>
              <a:spcBef>
                <a:spcPts val="1200"/>
              </a:spcBef>
              <a:buNone/>
            </a:pPr>
            <a:r>
              <a:rPr lang="zh-TW" altLang="en-US" sz="2800" dirty="0">
                <a:latin typeface="標楷體" panose="03000509000000000000" pitchFamily="65" charset="-120"/>
                <a:ea typeface="標楷體" panose="03000509000000000000" pitchFamily="65" charset="-120"/>
              </a:rPr>
              <a:t>好漢窮途氣短強送客</a:t>
            </a:r>
            <a:endParaRPr lang="en-US" altLang="zh-TW"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530786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7611" y="0"/>
            <a:ext cx="4888778" cy="6858000"/>
          </a:xfrm>
          <a:prstGeom prst="rect">
            <a:avLst/>
          </a:prstGeom>
        </p:spPr>
      </p:pic>
      <p:sp>
        <p:nvSpPr>
          <p:cNvPr id="4" name="矩形 3"/>
          <p:cNvSpPr/>
          <p:nvPr/>
        </p:nvSpPr>
        <p:spPr>
          <a:xfrm>
            <a:off x="4572000" y="3068960"/>
            <a:ext cx="72008" cy="72008"/>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文字方塊 4"/>
          <p:cNvSpPr txBox="1"/>
          <p:nvPr/>
        </p:nvSpPr>
        <p:spPr>
          <a:xfrm>
            <a:off x="7032376" y="2078850"/>
            <a:ext cx="492443" cy="270030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林爽文軍民萬人塚位置</a:t>
            </a:r>
          </a:p>
        </p:txBody>
      </p:sp>
    </p:spTree>
    <p:extLst>
      <p:ext uri="{BB962C8B-B14F-4D97-AF65-F5344CB8AC3E}">
        <p14:creationId xmlns:p14="http://schemas.microsoft.com/office/powerpoint/2010/main" val="148402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 name="圖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橢圓 3"/>
          <p:cNvSpPr/>
          <p:nvPr/>
        </p:nvSpPr>
        <p:spPr>
          <a:xfrm rot="21145451">
            <a:off x="5701844" y="1282495"/>
            <a:ext cx="1988052" cy="3615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橢圓 4"/>
          <p:cNvSpPr/>
          <p:nvPr/>
        </p:nvSpPr>
        <p:spPr>
          <a:xfrm>
            <a:off x="4909231" y="5877273"/>
            <a:ext cx="382847" cy="3600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7" name="直線單箭頭接點 6"/>
          <p:cNvCxnSpPr>
            <a:cxnSpLocks/>
          </p:cNvCxnSpPr>
          <p:nvPr/>
        </p:nvCxnSpPr>
        <p:spPr>
          <a:xfrm>
            <a:off x="1350479" y="1970669"/>
            <a:ext cx="2012831" cy="0"/>
          </a:xfrm>
          <a:prstGeom prst="straightConnector1">
            <a:avLst/>
          </a:prstGeom>
          <a:ln w="285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a:cxnSpLocks/>
          </p:cNvCxnSpPr>
          <p:nvPr/>
        </p:nvCxnSpPr>
        <p:spPr>
          <a:xfrm flipH="1">
            <a:off x="2955917" y="2005733"/>
            <a:ext cx="407393" cy="2287363"/>
          </a:xfrm>
          <a:prstGeom prst="straightConnector1">
            <a:avLst/>
          </a:prstGeom>
          <a:ln w="28575">
            <a:solidFill>
              <a:srgbClr val="FFFF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cxnSpLocks/>
          </p:cNvCxnSpPr>
          <p:nvPr/>
        </p:nvCxnSpPr>
        <p:spPr>
          <a:xfrm>
            <a:off x="3541297" y="1970669"/>
            <a:ext cx="1102711" cy="688730"/>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a:cxnSpLocks/>
          </p:cNvCxnSpPr>
          <p:nvPr/>
        </p:nvCxnSpPr>
        <p:spPr>
          <a:xfrm flipH="1" flipV="1">
            <a:off x="4837225" y="2564906"/>
            <a:ext cx="72006" cy="1049307"/>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a:off x="4769179" y="2816930"/>
            <a:ext cx="52987" cy="866549"/>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a:cxnSpLocks/>
          </p:cNvCxnSpPr>
          <p:nvPr/>
        </p:nvCxnSpPr>
        <p:spPr>
          <a:xfrm flipV="1">
            <a:off x="4838391" y="1691680"/>
            <a:ext cx="711379" cy="846094"/>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向右箭號 39"/>
          <p:cNvSpPr/>
          <p:nvPr/>
        </p:nvSpPr>
        <p:spPr>
          <a:xfrm>
            <a:off x="3709065" y="2749046"/>
            <a:ext cx="807006" cy="405759"/>
          </a:xfrm>
          <a:prstGeom prst="rightArrow">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41" name="向右箭號 40"/>
          <p:cNvSpPr/>
          <p:nvPr/>
        </p:nvSpPr>
        <p:spPr>
          <a:xfrm>
            <a:off x="3034109" y="4155888"/>
            <a:ext cx="1349912" cy="405759"/>
          </a:xfrm>
          <a:prstGeom prst="rightArrow">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44" name="直線單箭頭接點 43"/>
          <p:cNvCxnSpPr>
            <a:cxnSpLocks/>
          </p:cNvCxnSpPr>
          <p:nvPr/>
        </p:nvCxnSpPr>
        <p:spPr>
          <a:xfrm flipV="1">
            <a:off x="5561202" y="1340768"/>
            <a:ext cx="1963126" cy="350914"/>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單箭頭接點 47"/>
          <p:cNvCxnSpPr>
            <a:cxnSpLocks/>
          </p:cNvCxnSpPr>
          <p:nvPr/>
        </p:nvCxnSpPr>
        <p:spPr>
          <a:xfrm>
            <a:off x="1350479" y="1907743"/>
            <a:ext cx="2137434" cy="2054"/>
          </a:xfrm>
          <a:prstGeom prst="straightConnector1">
            <a:avLst/>
          </a:prstGeom>
          <a:ln w="28575">
            <a:solidFill>
              <a:srgbClr val="FFFF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橢圓 16"/>
          <p:cNvSpPr/>
          <p:nvPr/>
        </p:nvSpPr>
        <p:spPr>
          <a:xfrm rot="20333756">
            <a:off x="4646741" y="2423094"/>
            <a:ext cx="166880" cy="213418"/>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8" name="向右箭號 17"/>
          <p:cNvSpPr/>
          <p:nvPr/>
        </p:nvSpPr>
        <p:spPr>
          <a:xfrm>
            <a:off x="3374742" y="3345767"/>
            <a:ext cx="908940" cy="405759"/>
          </a:xfrm>
          <a:prstGeom prst="rightArrow">
            <a:avLst/>
          </a:prstGeom>
          <a:no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2" name="文字方塊 11"/>
          <p:cNvSpPr txBox="1"/>
          <p:nvPr/>
        </p:nvSpPr>
        <p:spPr>
          <a:xfrm flipH="1">
            <a:off x="4824493" y="2534100"/>
            <a:ext cx="64874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匠寮</a:t>
            </a:r>
          </a:p>
        </p:txBody>
      </p:sp>
    </p:spTree>
    <p:extLst>
      <p:ext uri="{BB962C8B-B14F-4D97-AF65-F5344CB8AC3E}">
        <p14:creationId xmlns:p14="http://schemas.microsoft.com/office/powerpoint/2010/main" val="274539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40" grpId="0" animBg="1"/>
      <p:bldP spid="41" grpId="0" animBg="1"/>
      <p:bldP spid="17" grpId="0" animBg="1"/>
      <p:bldP spid="1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2171343" y="6224618"/>
            <a:ext cx="56989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九二一大地震後東勢保安</a:t>
            </a: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祠骨骸</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（陳玉峰攝 </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1999,10</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3382"/>
            <a:ext cx="9144000" cy="5591236"/>
          </a:xfrm>
          <a:prstGeom prst="rect">
            <a:avLst/>
          </a:prstGeom>
        </p:spPr>
      </p:pic>
    </p:spTree>
    <p:extLst>
      <p:ext uri="{BB962C8B-B14F-4D97-AF65-F5344CB8AC3E}">
        <p14:creationId xmlns:p14="http://schemas.microsoft.com/office/powerpoint/2010/main" val="3527241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225848" y="1202750"/>
            <a:ext cx="492443" cy="4452501"/>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臺灣言語分布</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圖（小</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川</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尚義一九〇七）</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1401"/>
            <a:ext cx="5184576" cy="6855198"/>
          </a:xfrm>
          <a:prstGeom prst="rect">
            <a:avLst/>
          </a:prstGeom>
        </p:spPr>
      </p:pic>
      <p:sp>
        <p:nvSpPr>
          <p:cNvPr id="7" name="文字方塊 6"/>
          <p:cNvSpPr txBox="1"/>
          <p:nvPr/>
        </p:nvSpPr>
        <p:spPr>
          <a:xfrm>
            <a:off x="1012322" y="4792002"/>
            <a:ext cx="686180" cy="900246"/>
          </a:xfrm>
          <a:prstGeom prst="rect">
            <a:avLst/>
          </a:prstGeom>
          <a:noFill/>
        </p:spPr>
        <p:txBody>
          <a:bodyPr wrap="square" rtlCol="0">
            <a:spAutoFit/>
          </a:bodyPr>
          <a:lstStyle/>
          <a:p>
            <a:pPr marL="0" marR="0" lvl="0" indent="0" algn="l" defTabSz="914400" rtl="0" eaLnBrk="1" fontAlgn="base" latinLnBrk="0" hangingPunct="1">
              <a:lnSpc>
                <a:spcPts val="21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漳州</a:t>
            </a:r>
            <a:endParaRPr kumimoji="1" lang="en-US" altLang="zh-TW"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ts val="21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泉州</a:t>
            </a:r>
            <a:endParaRPr kumimoji="1" lang="en-US" altLang="zh-TW"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ts val="21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客人</a:t>
            </a:r>
          </a:p>
        </p:txBody>
      </p:sp>
      <p:sp>
        <p:nvSpPr>
          <p:cNvPr id="9" name="文字方塊 8"/>
          <p:cNvSpPr txBox="1"/>
          <p:nvPr/>
        </p:nvSpPr>
        <p:spPr>
          <a:xfrm>
            <a:off x="3419872" y="6309320"/>
            <a:ext cx="3262432" cy="338554"/>
          </a:xfrm>
          <a:prstGeom prst="rect">
            <a:avLst/>
          </a:prstGeom>
          <a:noFill/>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〈沿革調查〉人口分布圖（</a:t>
            </a:r>
            <a:r>
              <a:rPr kumimoji="1" lang="en-US" altLang="zh-TW" sz="16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1901</a:t>
            </a:r>
            <a:r>
              <a:rPr kumimoji="1" lang="zh-TW" altLang="zh-TW" sz="16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a:t>
            </a:r>
            <a:endParaRPr kumimoji="1" lang="zh-TW" altLang="en-US" sz="1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10" name="矩形 9"/>
          <p:cNvSpPr/>
          <p:nvPr/>
        </p:nvSpPr>
        <p:spPr>
          <a:xfrm>
            <a:off x="611560" y="4869160"/>
            <a:ext cx="432048" cy="216024"/>
          </a:xfrm>
          <a:prstGeom prst="rect">
            <a:avLst/>
          </a:prstGeom>
          <a:solidFill>
            <a:srgbClr val="EAE5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矩形 10"/>
          <p:cNvSpPr/>
          <p:nvPr/>
        </p:nvSpPr>
        <p:spPr>
          <a:xfrm>
            <a:off x="611560" y="5129572"/>
            <a:ext cx="432048" cy="2160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2" name="矩形 11"/>
          <p:cNvSpPr/>
          <p:nvPr/>
        </p:nvSpPr>
        <p:spPr>
          <a:xfrm>
            <a:off x="611560" y="5389984"/>
            <a:ext cx="43204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3" name="文字方塊 12"/>
          <p:cNvSpPr txBox="1"/>
          <p:nvPr/>
        </p:nvSpPr>
        <p:spPr>
          <a:xfrm>
            <a:off x="1560799" y="4833062"/>
            <a:ext cx="492443" cy="1006366"/>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mn-ea"/>
                <a:ea typeface="+mn-ea"/>
                <a:cs typeface="+mn-cs"/>
              </a:rPr>
              <a:t>支那語</a:t>
            </a:r>
          </a:p>
        </p:txBody>
      </p:sp>
      <p:sp>
        <p:nvSpPr>
          <p:cNvPr id="14" name="矩形 13"/>
          <p:cNvSpPr/>
          <p:nvPr/>
        </p:nvSpPr>
        <p:spPr>
          <a:xfrm>
            <a:off x="640049" y="5983104"/>
            <a:ext cx="432048" cy="216024"/>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5" name="矩形 14"/>
          <p:cNvSpPr/>
          <p:nvPr/>
        </p:nvSpPr>
        <p:spPr>
          <a:xfrm>
            <a:off x="640049" y="6254368"/>
            <a:ext cx="432048" cy="216024"/>
          </a:xfrm>
          <a:prstGeom prst="rect">
            <a:avLst/>
          </a:prstGeom>
          <a:solidFill>
            <a:srgbClr val="FDAC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6" name="文字方塊 15"/>
          <p:cNvSpPr txBox="1"/>
          <p:nvPr/>
        </p:nvSpPr>
        <p:spPr>
          <a:xfrm>
            <a:off x="1090812" y="5877272"/>
            <a:ext cx="813831"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阿美</a:t>
            </a:r>
            <a:endParaRPr kumimoji="1" lang="en-US" altLang="zh-TW"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賽夏</a:t>
            </a:r>
          </a:p>
        </p:txBody>
      </p:sp>
      <p:sp>
        <p:nvSpPr>
          <p:cNvPr id="17" name="文字方塊 16"/>
          <p:cNvSpPr txBox="1"/>
          <p:nvPr/>
        </p:nvSpPr>
        <p:spPr>
          <a:xfrm>
            <a:off x="1596985" y="5924173"/>
            <a:ext cx="492443" cy="79591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mn-ea"/>
                <a:ea typeface="+mn-ea"/>
                <a:cs typeface="+mn-cs"/>
              </a:rPr>
              <a:t>蕃語</a:t>
            </a:r>
          </a:p>
        </p:txBody>
      </p:sp>
      <p:sp>
        <p:nvSpPr>
          <p:cNvPr id="2" name="文字方塊 1"/>
          <p:cNvSpPr txBox="1"/>
          <p:nvPr/>
        </p:nvSpPr>
        <p:spPr>
          <a:xfrm>
            <a:off x="919877" y="147520"/>
            <a:ext cx="677108" cy="4447998"/>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臺灣總督府民政部</a:t>
            </a:r>
            <a:r>
              <a:rPr kumimoji="1" lang="en-US" altLang="ja-JP"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本島發達ニ關スル沿革調查ノ件</a:t>
            </a:r>
            <a:r>
              <a:rPr kumimoji="1" lang="en-US" altLang="ja-JP"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明治三十四至</a:t>
            </a:r>
            <a:r>
              <a:rPr kumimoji="1" lang="zh-TW" altLang="en-US" sz="16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三十五年</a:t>
            </a:r>
            <a:endParaRPr kumimoji="1" lang="en-US" altLang="ja-JP"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27781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p:bldP spid="14" grpId="0" animBg="1"/>
      <p:bldP spid="15" grpId="0" animBg="1"/>
      <p:bldP spid="16" grpId="0"/>
      <p:bldP spid="17"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683568" y="440668"/>
            <a:ext cx="8352928" cy="5976664"/>
          </a:xfrm>
          <a:prstGeom prst="rect">
            <a:avLst/>
          </a:prstGeom>
        </p:spPr>
        <p:txBody>
          <a:bodyPr wrap="square">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東勢角林爽文軍民萬人塚</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600"/>
              </a:lnSpc>
              <a:spcBef>
                <a:spcPts val="600"/>
              </a:spcBef>
              <a:spcAft>
                <a:spcPts val="60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自埔里北上的六、七千名林軍沿途餓死千餘人，渡大甲溪遭沙里興生番</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（泰雅族南勢群）</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截殺四百餘，在新社台地被官兵剿殺二千餘，加上大安溪溪谷獅仔、屋鰲等社</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（泰雅族北勢群）</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殺死及淹死的三千多</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，東勢角及樸仔籬山頂（約今臺中市東勢區和新社區範圍）林軍死亡人數總共約七千</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集中</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堆疊</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於</a:t>
            </a:r>
            <a:r>
              <a:rPr kumimoji="1" lang="zh-TW" altLang="en-US"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東勢下新</a:t>
            </a:r>
            <a:r>
              <a:rPr kumimoji="1" lang="en-US" altLang="zh-TW"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381</a:t>
            </a:r>
            <a:r>
              <a:rPr kumimoji="1" lang="zh-TW" altLang="en-US"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號地。</a:t>
            </a:r>
            <a:endParaRPr kumimoji="1" lang="en-US" altLang="zh-TW"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endParaRPr>
          </a:p>
          <a:p>
            <a:pPr marL="0" marR="0" lvl="0" indent="0" algn="l" defTabSz="914400" rtl="0" eaLnBrk="1" fontAlgn="base" latinLnBrk="0" hangingPunct="1">
              <a:lnSpc>
                <a:spcPts val="3600"/>
              </a:lnSpc>
              <a:spcBef>
                <a:spcPts val="600"/>
              </a:spcBef>
              <a:spcAft>
                <a:spcPts val="60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再加上清軍剿洗時無辜喪生的百姓（</a:t>
            </a:r>
            <a:r>
              <a:rPr kumimoji="1" lang="zh-TW" altLang="zh-TW"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新社台地的</a:t>
            </a:r>
            <a:r>
              <a:rPr kumimoji="1" lang="zh-TW" altLang="en-US"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閩人</a:t>
            </a:r>
            <a:r>
              <a:rPr kumimoji="1" lang="zh-TW" altLang="zh-TW"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居民</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林潘磊等</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全數消失），以及後續十九世紀戴潮春</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事件東勢地方</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喪生的</a:t>
            </a:r>
            <a:r>
              <a:rPr kumimoji="1" lang="zh-TW" altLang="en-US" sz="2400" b="0" i="0" u="none" strike="noStrike" kern="1200" cap="none" spc="0" normalizeH="0" baseline="0" noProof="0" dirty="0">
                <a:ln>
                  <a:noFill/>
                </a:ln>
                <a:solidFill>
                  <a:srgbClr val="FF0000"/>
                </a:solidFill>
                <a:effectLst/>
                <a:uLnTx/>
                <a:uFillTx/>
                <a:latin typeface="Calibri" panose="020F0502020204030204" pitchFamily="34" charset="0"/>
                <a:ea typeface="新細明體" pitchFamily="18" charset="-120"/>
                <a:cs typeface="Times New Roman" panose="02020603050405020304" pitchFamily="18" charset="0"/>
              </a:rPr>
              <a:t>紅旗軍</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千餘人</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，骨骸</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合計</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達萬餘人</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應屬合理估計。</a:t>
            </a:r>
          </a:p>
          <a:p>
            <a:pPr marL="0" marR="0" lvl="0" indent="0" algn="l" defTabSz="914400" rtl="0" eaLnBrk="1" fontAlgn="base" latinLnBrk="0" hangingPunct="1">
              <a:lnSpc>
                <a:spcPts val="3600"/>
              </a:lnSpc>
              <a:spcBef>
                <a:spcPts val="600"/>
              </a:spcBef>
              <a:spcAft>
                <a:spcPts val="60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筆</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者與家住當地的蕭阿勤教授曾</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實地</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勘驗</a:t>
            </a:r>
            <a:r>
              <a:rPr kumimoji="1" lang="en-US"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381</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號地</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以及可能的（牛車</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、溪流</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）運送路線，實以</a:t>
            </a:r>
            <a:r>
              <a:rPr kumimoji="1" lang="zh-TW" altLang="en-US"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集中</a:t>
            </a:r>
            <a:r>
              <a:rPr kumimoji="1" lang="zh-TW" altLang="zh-TW" sz="2400" b="0" i="0" u="none" strike="noStrike" kern="1200" cap="none" spc="0" normalizeH="0" baseline="0" noProof="0" dirty="0">
                <a:ln>
                  <a:noFill/>
                </a:ln>
                <a:solidFill>
                  <a:srgbClr val="000000"/>
                </a:solidFill>
                <a:effectLst/>
                <a:uLnTx/>
                <a:uFillTx/>
                <a:latin typeface="Calibri" panose="020F0502020204030204" pitchFamily="34" charset="0"/>
                <a:ea typeface="新細明體" pitchFamily="18" charset="-120"/>
                <a:cs typeface="Times New Roman" panose="02020603050405020304" pitchFamily="18" charset="0"/>
              </a:rPr>
              <a:t>該處最稱便利。</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21463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29308" y="260648"/>
            <a:ext cx="8191164" cy="6120680"/>
          </a:xfrm>
        </p:spPr>
        <p:txBody>
          <a:bodyPr/>
          <a:lstStyle/>
          <a:p>
            <a:pPr marL="0" indent="0" algn="ctr">
              <a:lnSpc>
                <a:spcPts val="3600"/>
              </a:lnSpc>
              <a:spcBef>
                <a:spcPts val="600"/>
              </a:spcBef>
              <a:spcAft>
                <a:spcPts val="600"/>
              </a:spcAft>
              <a:buNone/>
            </a:pPr>
            <a:r>
              <a:rPr lang="zh-TW" altLang="zh-TW" sz="3600" dirty="0" smtClean="0"/>
              <a:t>權</a:t>
            </a:r>
            <a:endParaRPr lang="en-US" altLang="zh-TW" sz="3600" dirty="0" smtClean="0"/>
          </a:p>
          <a:p>
            <a:pPr marL="0" indent="0" algn="ctr">
              <a:lnSpc>
                <a:spcPts val="3600"/>
              </a:lnSpc>
              <a:spcBef>
                <a:spcPts val="600"/>
              </a:spcBef>
              <a:spcAft>
                <a:spcPts val="600"/>
              </a:spcAft>
              <a:buNone/>
            </a:pPr>
            <a:r>
              <a:rPr lang="zh-TW" altLang="zh-TW" sz="3600" dirty="0" smtClean="0"/>
              <a:t>權變</a:t>
            </a:r>
            <a:r>
              <a:rPr lang="zh-TW" altLang="zh-TW" sz="3600" dirty="0"/>
              <a:t>部署</a:t>
            </a:r>
            <a:endParaRPr lang="zh-TW" altLang="en-US" sz="3600" dirty="0"/>
          </a:p>
          <a:p>
            <a:pPr marL="0" indent="0">
              <a:buNone/>
            </a:pPr>
            <a:r>
              <a:rPr lang="zh-TW" altLang="zh-TW" dirty="0" smtClean="0"/>
              <a:t>漳</a:t>
            </a:r>
            <a:r>
              <a:rPr lang="zh-TW" altLang="zh-TW" dirty="0"/>
              <a:t>泉客</a:t>
            </a:r>
            <a:r>
              <a:rPr lang="zh-TW" altLang="zh-TW" dirty="0" smtClean="0"/>
              <a:t>分類：</a:t>
            </a:r>
            <a:endParaRPr lang="en-US" altLang="zh-TW" dirty="0" smtClean="0"/>
          </a:p>
          <a:p>
            <a:pPr marL="0" indent="0">
              <a:buNone/>
            </a:pPr>
            <a:r>
              <a:rPr lang="zh-TW" altLang="en-US" dirty="0" smtClean="0"/>
              <a:t>利用</a:t>
            </a:r>
            <a:r>
              <a:rPr lang="zh-TW" altLang="zh-TW" dirty="0" smtClean="0"/>
              <a:t>漢人</a:t>
            </a:r>
            <a:r>
              <a:rPr lang="zh-TW" altLang="zh-TW" dirty="0"/>
              <a:t>社</a:t>
            </a:r>
            <a:r>
              <a:rPr lang="zh-TW" altLang="zh-TW" dirty="0" smtClean="0"/>
              <a:t>群</a:t>
            </a:r>
            <a:r>
              <a:rPr lang="zh-TW" altLang="en-US" dirty="0" smtClean="0"/>
              <a:t>（</a:t>
            </a:r>
            <a:r>
              <a:rPr lang="zh-TW" altLang="zh-TW" dirty="0" smtClean="0"/>
              <a:t>漳州</a:t>
            </a:r>
            <a:r>
              <a:rPr lang="zh-TW" altLang="zh-TW" dirty="0"/>
              <a:t>籍／泉州籍／客</a:t>
            </a:r>
            <a:r>
              <a:rPr lang="zh-TW" altLang="zh-TW" dirty="0" smtClean="0"/>
              <a:t>語系</a:t>
            </a:r>
            <a:r>
              <a:rPr lang="zh-TW" altLang="en-US" dirty="0" smtClean="0"/>
              <a:t>）</a:t>
            </a:r>
            <a:r>
              <a:rPr lang="zh-TW" altLang="zh-TW" dirty="0" smtClean="0"/>
              <a:t>分類的</a:t>
            </a:r>
            <a:r>
              <a:rPr lang="zh-TW" altLang="en-US" dirty="0" smtClean="0"/>
              <a:t>治理</a:t>
            </a:r>
            <a:r>
              <a:rPr lang="zh-TW" altLang="zh-TW" dirty="0" smtClean="0"/>
              <a:t>部署</a:t>
            </a:r>
            <a:endParaRPr lang="en-US" altLang="zh-TW" dirty="0"/>
          </a:p>
          <a:p>
            <a:pPr marL="400050" lvl="1" indent="0">
              <a:lnSpc>
                <a:spcPts val="3600"/>
              </a:lnSpc>
              <a:spcBef>
                <a:spcPts val="600"/>
              </a:spcBef>
              <a:spcAft>
                <a:spcPts val="600"/>
              </a:spcAft>
              <a:buNone/>
            </a:pPr>
            <a:r>
              <a:rPr lang="zh-TW" altLang="en-US" sz="3000" dirty="0" smtClean="0">
                <a:latin typeface="+mn-ea"/>
              </a:rPr>
              <a:t>就</a:t>
            </a:r>
            <a:r>
              <a:rPr lang="zh-TW" altLang="en-US" sz="3000" dirty="0">
                <a:latin typeface="+mn-ea"/>
              </a:rPr>
              <a:t>在建立番屯制對熟番武力加以建制化、完成三層制轉化的同時，清廷十九世紀的治理部署也開始轉化成另一種截然不同的</a:t>
            </a:r>
            <a:r>
              <a:rPr lang="zh-TW" altLang="en-US" sz="3000" dirty="0" smtClean="0">
                <a:latin typeface="+mn-ea"/>
              </a:rPr>
              <a:t>性質。</a:t>
            </a:r>
            <a:endParaRPr lang="en-US" altLang="zh-TW" sz="3000" dirty="0">
              <a:latin typeface="+mn-ea"/>
            </a:endParaRPr>
          </a:p>
          <a:p>
            <a:pPr marL="400050" lvl="1" indent="0">
              <a:lnSpc>
                <a:spcPts val="3600"/>
              </a:lnSpc>
              <a:spcBef>
                <a:spcPts val="600"/>
              </a:spcBef>
              <a:spcAft>
                <a:spcPts val="600"/>
              </a:spcAft>
              <a:buNone/>
            </a:pPr>
            <a:r>
              <a:rPr lang="zh-TW" altLang="en-US" sz="3000" dirty="0">
                <a:latin typeface="+mn-ea"/>
              </a:rPr>
              <a:t>從仰賴生番、熟番、漢人分類歧異的三層</a:t>
            </a:r>
            <a:r>
              <a:rPr lang="zh-TW" altLang="en-US" sz="3000" dirty="0" smtClean="0">
                <a:latin typeface="+mn-ea"/>
              </a:rPr>
              <a:t>制</a:t>
            </a:r>
            <a:r>
              <a:rPr lang="zh-TW" altLang="en-US" sz="3000" dirty="0" smtClean="0">
                <a:solidFill>
                  <a:srgbClr val="FF0000"/>
                </a:solidFill>
                <a:latin typeface="+mn-ea"/>
              </a:rPr>
              <a:t>常態</a:t>
            </a:r>
            <a:r>
              <a:rPr lang="zh-TW" altLang="en-US" sz="3000" dirty="0">
                <a:solidFill>
                  <a:srgbClr val="FF0000"/>
                </a:solidFill>
                <a:latin typeface="+mn-ea"/>
              </a:rPr>
              <a:t>部署</a:t>
            </a:r>
            <a:r>
              <a:rPr lang="zh-TW" altLang="en-US" sz="3000" dirty="0">
                <a:latin typeface="+mn-ea"/>
              </a:rPr>
              <a:t>，轉化為仰賴漳泉客分類敵對的</a:t>
            </a:r>
            <a:r>
              <a:rPr lang="zh-TW" altLang="en-US" sz="3000" dirty="0">
                <a:solidFill>
                  <a:srgbClr val="FF0000"/>
                </a:solidFill>
                <a:latin typeface="+mn-ea"/>
              </a:rPr>
              <a:t>權變部署</a:t>
            </a:r>
            <a:r>
              <a:rPr lang="zh-TW" altLang="en-US" sz="3000" dirty="0" smtClean="0">
                <a:latin typeface="+mn-ea"/>
              </a:rPr>
              <a:t>。</a:t>
            </a:r>
            <a:endParaRPr lang="en-US" altLang="zh-TW" sz="3000" dirty="0">
              <a:latin typeface="+mn-ea"/>
            </a:endParaRPr>
          </a:p>
        </p:txBody>
      </p:sp>
    </p:spTree>
    <p:extLst>
      <p:ext uri="{BB962C8B-B14F-4D97-AF65-F5344CB8AC3E}">
        <p14:creationId xmlns:p14="http://schemas.microsoft.com/office/powerpoint/2010/main" val="27494822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568" y="260648"/>
            <a:ext cx="8352928" cy="6552728"/>
          </a:xfrm>
        </p:spPr>
        <p:txBody>
          <a:bodyPr/>
          <a:lstStyle/>
          <a:p>
            <a:pPr marL="0" indent="0" algn="ctr">
              <a:lnSpc>
                <a:spcPts val="3600"/>
              </a:lnSpc>
              <a:spcBef>
                <a:spcPts val="1200"/>
              </a:spcBef>
              <a:buNone/>
            </a:pPr>
            <a:r>
              <a:rPr lang="zh-TW" altLang="en-US" dirty="0"/>
              <a:t>權變部署的肇</a:t>
            </a:r>
            <a:r>
              <a:rPr lang="zh-TW" altLang="en-US" dirty="0" smtClean="0"/>
              <a:t>始</a:t>
            </a:r>
            <a:endParaRPr lang="en-US" altLang="zh-TW" dirty="0" smtClean="0"/>
          </a:p>
          <a:p>
            <a:pPr marL="0" indent="0">
              <a:lnSpc>
                <a:spcPts val="3600"/>
              </a:lnSpc>
              <a:spcBef>
                <a:spcPts val="600"/>
              </a:spcBef>
              <a:buNone/>
            </a:pPr>
            <a:r>
              <a:rPr lang="zh-TW" altLang="en-US" sz="2800" dirty="0" smtClean="0"/>
              <a:t>陳周全事件激發乾隆帝的「</a:t>
            </a:r>
            <a:r>
              <a:rPr lang="zh-TW" altLang="en-US" sz="2800" dirty="0" smtClean="0">
                <a:solidFill>
                  <a:srgbClr val="FF0000"/>
                </a:solidFill>
              </a:rPr>
              <a:t>非常態</a:t>
            </a:r>
            <a:r>
              <a:rPr lang="zh-TW" altLang="en-US" sz="2800" dirty="0" smtClean="0"/>
              <a:t>」治理部署</a:t>
            </a:r>
            <a:r>
              <a:rPr lang="zh-TW" altLang="en-US" sz="2800" dirty="0" smtClean="0">
                <a:solidFill>
                  <a:srgbClr val="FF0000"/>
                </a:solidFill>
              </a:rPr>
              <a:t>芻議</a:t>
            </a:r>
          </a:p>
          <a:p>
            <a:pPr marL="0" indent="0">
              <a:lnSpc>
                <a:spcPts val="3600"/>
              </a:lnSpc>
              <a:spcBef>
                <a:spcPts val="600"/>
              </a:spcBef>
              <a:spcAft>
                <a:spcPts val="600"/>
              </a:spcAft>
              <a:buNone/>
            </a:pPr>
            <a:r>
              <a:rPr lang="zh-TW" altLang="en-US" sz="2400" dirty="0" smtClean="0"/>
              <a:t>乾隆六十年時身</a:t>
            </a:r>
            <a:r>
              <a:rPr lang="zh-TW" altLang="en-US" sz="2400" dirty="0"/>
              <a:t>為</a:t>
            </a:r>
            <a:r>
              <a:rPr lang="zh-TW" altLang="en-US" sz="2400" dirty="0">
                <a:solidFill>
                  <a:srgbClr val="FF0000"/>
                </a:solidFill>
              </a:rPr>
              <a:t>泉州同安人</a:t>
            </a:r>
            <a:r>
              <a:rPr lang="zh-TW" altLang="en-US" sz="2400" dirty="0" smtClean="0"/>
              <a:t>的</a:t>
            </a:r>
            <a:r>
              <a:rPr lang="zh-TW" altLang="en-US" sz="2400" dirty="0"/>
              <a:t>陳周全</a:t>
            </a:r>
            <a:r>
              <a:rPr lang="zh-TW" altLang="en-US" sz="2400" dirty="0" smtClean="0"/>
              <a:t>，試圖效法</a:t>
            </a:r>
            <a:r>
              <a:rPr lang="zh-TW" altLang="en-US" sz="2400" dirty="0"/>
              <a:t>林爽文</a:t>
            </a:r>
            <a:r>
              <a:rPr lang="zh-TW" altLang="en-US" sz="2400" dirty="0" smtClean="0"/>
              <a:t>模式</a:t>
            </a:r>
            <a:r>
              <a:rPr lang="zh-TW" altLang="en-US" sz="2400" dirty="0" smtClean="0">
                <a:solidFill>
                  <a:srgbClr val="FF0000"/>
                </a:solidFill>
              </a:rPr>
              <a:t>結合</a:t>
            </a:r>
            <a:r>
              <a:rPr lang="zh-TW" altLang="en-US" sz="2400" dirty="0">
                <a:solidFill>
                  <a:srgbClr val="FF0000"/>
                </a:solidFill>
              </a:rPr>
              <a:t>三籍人起事</a:t>
            </a:r>
            <a:r>
              <a:rPr lang="zh-TW" altLang="en-US" sz="2400" dirty="0" smtClean="0"/>
              <a:t>，分為</a:t>
            </a:r>
            <a:r>
              <a:rPr lang="zh-TW" altLang="en-US" sz="2400" dirty="0"/>
              <a:t>泉、漳、粵三</a:t>
            </a:r>
            <a:r>
              <a:rPr lang="zh-TW" altLang="en-US" sz="2400" dirty="0" smtClean="0"/>
              <a:t>股</a:t>
            </a:r>
            <a:r>
              <a:rPr lang="zh-TW" altLang="en-US" sz="2400" dirty="0"/>
              <a:t>各糾黨千人</a:t>
            </a:r>
            <a:r>
              <a:rPr lang="zh-TW" altLang="en-US" sz="2400" dirty="0" smtClean="0"/>
              <a:t>，乾隆六十年三月十三日先取鹿港，隔日再陷彰化。</a:t>
            </a:r>
            <a:endParaRPr lang="en-US" altLang="zh-TW" sz="2400" dirty="0" smtClean="0"/>
          </a:p>
          <a:p>
            <a:pPr marL="0" indent="0">
              <a:lnSpc>
                <a:spcPts val="3600"/>
              </a:lnSpc>
              <a:spcBef>
                <a:spcPts val="600"/>
              </a:spcBef>
              <a:spcAft>
                <a:spcPts val="600"/>
              </a:spcAft>
              <a:buNone/>
            </a:pPr>
            <a:r>
              <a:rPr lang="zh-TW" altLang="en-US" sz="2400" dirty="0"/>
              <a:t>陳周全、林爽文兩人行事風格雖然相近，祖籍卻是</a:t>
            </a:r>
            <a:r>
              <a:rPr lang="zh-TW" altLang="en-US" sz="2400" dirty="0">
                <a:solidFill>
                  <a:srgbClr val="FF0000"/>
                </a:solidFill>
              </a:rPr>
              <a:t>一泉一漳</a:t>
            </a:r>
            <a:r>
              <a:rPr lang="zh-TW" altLang="en-US" sz="2400" dirty="0"/>
              <a:t>。陳周全所率</a:t>
            </a:r>
            <a:r>
              <a:rPr lang="en-US" altLang="zh-TW" sz="2400" dirty="0"/>
              <a:t>1,277</a:t>
            </a:r>
            <a:r>
              <a:rPr lang="zh-TW" altLang="en-US" sz="2400" dirty="0"/>
              <a:t>名部眾號稱三籍平均分布，究以何籍人居多，各方雖未明言，卻不難從現象本身得知</a:t>
            </a:r>
            <a:r>
              <a:rPr lang="zh-TW" altLang="en-US" sz="2400" dirty="0" smtClean="0"/>
              <a:t>。</a:t>
            </a:r>
            <a:endParaRPr lang="en-US" altLang="zh-TW" sz="2400" dirty="0" smtClean="0"/>
          </a:p>
          <a:p>
            <a:pPr marL="0" indent="0">
              <a:lnSpc>
                <a:spcPts val="3600"/>
              </a:lnSpc>
              <a:spcBef>
                <a:spcPts val="600"/>
              </a:spcBef>
              <a:spcAft>
                <a:spcPts val="600"/>
              </a:spcAft>
              <a:buNone/>
            </a:pPr>
            <a:r>
              <a:rPr lang="zh-TW" altLang="en-US" sz="2400" dirty="0" smtClean="0"/>
              <a:t>陳周全</a:t>
            </a:r>
            <a:r>
              <a:rPr lang="zh-TW" altLang="zh-TW" sz="2400" dirty="0" smtClean="0"/>
              <a:t>於</a:t>
            </a:r>
            <a:r>
              <a:rPr lang="zh-TW" altLang="zh-TW" sz="2400" dirty="0"/>
              <a:t>十七日親率主力前往攻打犁頭</a:t>
            </a:r>
            <a:r>
              <a:rPr lang="zh-TW" altLang="zh-TW" sz="2400" dirty="0" smtClean="0"/>
              <a:t>店</a:t>
            </a:r>
            <a:r>
              <a:rPr lang="zh-TW" altLang="en-US" sz="2400" dirty="0" smtClean="0"/>
              <a:t>（猫霧捒巡檢衙門所在）</a:t>
            </a:r>
            <a:r>
              <a:rPr lang="zh-TW" altLang="zh-TW" sz="2400" dirty="0" smtClean="0"/>
              <a:t>，</a:t>
            </a:r>
            <a:r>
              <a:rPr lang="zh-TW" altLang="zh-TW" sz="2400" dirty="0"/>
              <a:t>十八日途經已經聚集</a:t>
            </a:r>
            <a:r>
              <a:rPr lang="zh-TW" altLang="zh-TW" sz="2400" dirty="0">
                <a:solidFill>
                  <a:srgbClr val="FF0000"/>
                </a:solidFill>
              </a:rPr>
              <a:t>漳人義民</a:t>
            </a:r>
            <a:r>
              <a:rPr lang="zh-TW" altLang="zh-TW" sz="2400" dirty="0"/>
              <a:t>兩千多人的田中央庄時，竟遭當地武生林國泰率眾迎頭痛擊，大敗潰散，「隻身逃脫」；於十九日逃</a:t>
            </a:r>
            <a:r>
              <a:rPr lang="zh-TW" altLang="zh-TW" sz="2400" dirty="0" smtClean="0"/>
              <a:t>至</a:t>
            </a:r>
            <a:r>
              <a:rPr lang="zh-TW" altLang="zh-TW" sz="2400" dirty="0" smtClean="0">
                <a:solidFill>
                  <a:srgbClr val="FF0000"/>
                </a:solidFill>
              </a:rPr>
              <a:t>小</a:t>
            </a:r>
            <a:r>
              <a:rPr lang="zh-TW" altLang="zh-TW" sz="2400" dirty="0">
                <a:solidFill>
                  <a:srgbClr val="FF0000"/>
                </a:solidFill>
              </a:rPr>
              <a:t>埔心泉庄</a:t>
            </a:r>
            <a:r>
              <a:rPr lang="zh-TW" altLang="zh-TW" sz="2400" dirty="0"/>
              <a:t>時，被莊民莊南光、陳祈認出，騙入莊內</a:t>
            </a:r>
            <a:r>
              <a:rPr lang="zh-TW" altLang="zh-TW" sz="2400" dirty="0" smtClean="0"/>
              <a:t>擒獲</a:t>
            </a:r>
            <a:r>
              <a:rPr lang="zh-TW" altLang="en-US" sz="2400" dirty="0" smtClean="0"/>
              <a:t>。</a:t>
            </a:r>
            <a:endParaRPr lang="zh-TW" altLang="en-US" sz="2400" dirty="0"/>
          </a:p>
        </p:txBody>
      </p:sp>
    </p:spTree>
    <p:extLst>
      <p:ext uri="{BB962C8B-B14F-4D97-AF65-F5344CB8AC3E}">
        <p14:creationId xmlns:p14="http://schemas.microsoft.com/office/powerpoint/2010/main" val="353170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04664"/>
            <a:ext cx="8532440" cy="6408712"/>
          </a:xfrm>
        </p:spPr>
        <p:txBody>
          <a:bodyPr/>
          <a:lstStyle/>
          <a:p>
            <a:pPr marL="0" indent="0" algn="ctr">
              <a:buNone/>
            </a:pPr>
            <a:r>
              <a:rPr lang="zh-TW" altLang="en-US" dirty="0" smtClean="0">
                <a:solidFill>
                  <a:srgbClr val="FF0000"/>
                </a:solidFill>
              </a:rPr>
              <a:t>喜出望外</a:t>
            </a:r>
            <a:r>
              <a:rPr lang="zh-TW" altLang="en-US" dirty="0" smtClean="0"/>
              <a:t>的</a:t>
            </a:r>
            <a:r>
              <a:rPr lang="zh-TW" altLang="en-US" dirty="0"/>
              <a:t>乾隆帝</a:t>
            </a:r>
            <a:endParaRPr lang="en-US" altLang="zh-TW" dirty="0" smtClean="0">
              <a:solidFill>
                <a:srgbClr val="FF0000"/>
              </a:solidFill>
            </a:endParaRPr>
          </a:p>
          <a:p>
            <a:pPr marL="0" indent="0">
              <a:lnSpc>
                <a:spcPts val="3600"/>
              </a:lnSpc>
              <a:spcBef>
                <a:spcPts val="1200"/>
              </a:spcBef>
              <a:buNone/>
            </a:pPr>
            <a:r>
              <a:rPr lang="zh-TW" altLang="en-US" sz="2800" dirty="0" smtClean="0"/>
              <a:t>當</a:t>
            </a:r>
            <a:r>
              <a:rPr lang="zh-TW" altLang="en-US" sz="2800" dirty="0"/>
              <a:t>陳周全攻破鹿仔港、彰化縣城的消息傳至北京時</a:t>
            </a:r>
            <a:r>
              <a:rPr lang="zh-TW" altLang="en-US" sz="2800" dirty="0" smtClean="0"/>
              <a:t>，</a:t>
            </a:r>
            <a:r>
              <a:rPr lang="zh-TW" altLang="en-US" sz="2800" dirty="0"/>
              <a:t>高</a:t>
            </a:r>
            <a:r>
              <a:rPr lang="zh-TW" altLang="en-US" sz="2800" dirty="0" smtClean="0"/>
              <a:t>宗即刻</a:t>
            </a:r>
            <a:r>
              <a:rPr lang="zh-TW" altLang="en-US" sz="2800" dirty="0"/>
              <a:t>想到的就是</a:t>
            </a:r>
            <a:r>
              <a:rPr lang="zh-TW" altLang="en-US" sz="2800" dirty="0">
                <a:solidFill>
                  <a:srgbClr val="FF0000"/>
                </a:solidFill>
              </a:rPr>
              <a:t>福康安</a:t>
            </a:r>
            <a:r>
              <a:rPr lang="zh-TW" altLang="en-US" sz="2800" dirty="0" smtClean="0"/>
              <a:t>。他馬上</a:t>
            </a:r>
            <a:r>
              <a:rPr lang="zh-TW" altLang="en-US" sz="2800" dirty="0"/>
              <a:t>下旨徵調正在剿辦湘黔苗變的福康安， 並要他如前帶同所率的四川屯番前往臺灣剿</a:t>
            </a:r>
            <a:r>
              <a:rPr lang="zh-TW" altLang="en-US" sz="2800" dirty="0" smtClean="0"/>
              <a:t>亂。</a:t>
            </a:r>
            <a:endParaRPr lang="en-US" altLang="zh-TW" sz="2800" dirty="0" smtClean="0"/>
          </a:p>
          <a:p>
            <a:pPr marL="0" indent="0">
              <a:lnSpc>
                <a:spcPts val="3600"/>
              </a:lnSpc>
              <a:spcBef>
                <a:spcPts val="1200"/>
              </a:spcBef>
              <a:buNone/>
            </a:pPr>
            <a:r>
              <a:rPr lang="zh-TW" altLang="en-US" sz="2800" dirty="0" smtClean="0"/>
              <a:t>此時</a:t>
            </a:r>
            <a:r>
              <a:rPr lang="zh-TW" altLang="en-US" sz="2800" dirty="0"/>
              <a:t>的高宗，無疑是以林爽文起事的模式來想像事態未來可能的發展，而且毫不遲疑地比照前次，發動最高規格、絕對優勢的武力，嚴陣以待</a:t>
            </a:r>
            <a:r>
              <a:rPr lang="zh-TW" altLang="en-US" sz="2800" dirty="0" smtClean="0"/>
              <a:t>。</a:t>
            </a:r>
            <a:endParaRPr lang="en-US" altLang="zh-TW" sz="2800" dirty="0" smtClean="0"/>
          </a:p>
          <a:p>
            <a:pPr marL="0" indent="0">
              <a:lnSpc>
                <a:spcPts val="3600"/>
              </a:lnSpc>
              <a:spcBef>
                <a:spcPts val="1200"/>
              </a:spcBef>
              <a:buNone/>
            </a:pPr>
            <a:r>
              <a:rPr lang="zh-TW" altLang="en-US" sz="2800" dirty="0" smtClean="0"/>
              <a:t>旨</a:t>
            </a:r>
            <a:r>
              <a:rPr lang="zh-TW" altLang="en-US" sz="2800" dirty="0"/>
              <a:t>出才僅兩天，便於四月十一日</a:t>
            </a:r>
            <a:r>
              <a:rPr lang="zh-TW" altLang="en-US" sz="2800" dirty="0" smtClean="0"/>
              <a:t>接獲閩浙總督伍</a:t>
            </a:r>
            <a:r>
              <a:rPr lang="zh-TW" altLang="en-US" sz="2800" dirty="0"/>
              <a:t>拉納緊急通報已經拿獲陳周全，高宗的「南顧之憂」登時解除，喜出望外的他，立刻通知福康安</a:t>
            </a:r>
            <a:r>
              <a:rPr lang="zh-TW" altLang="en-US" sz="2800" dirty="0" smtClean="0"/>
              <a:t>報喜，並</a:t>
            </a:r>
            <a:r>
              <a:rPr lang="zh-TW" altLang="en-US" sz="2800" dirty="0"/>
              <a:t>取消派</a:t>
            </a:r>
            <a:r>
              <a:rPr lang="zh-TW" altLang="en-US" sz="2800" dirty="0" smtClean="0"/>
              <a:t>令。</a:t>
            </a:r>
            <a:endParaRPr lang="zh-TW" altLang="en-US" sz="2800" dirty="0"/>
          </a:p>
        </p:txBody>
      </p:sp>
    </p:spTree>
    <p:extLst>
      <p:ext uri="{BB962C8B-B14F-4D97-AF65-F5344CB8AC3E}">
        <p14:creationId xmlns:p14="http://schemas.microsoft.com/office/powerpoint/2010/main" val="232807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16632"/>
            <a:ext cx="8856984" cy="6552728"/>
          </a:xfrm>
          <a:noFill/>
        </p:spPr>
        <p:txBody>
          <a:bodyPr vert="eaVert"/>
          <a:lstStyle/>
          <a:p>
            <a:pPr marL="0" indent="0" algn="just">
              <a:lnSpc>
                <a:spcPts val="4200"/>
              </a:lnSpc>
              <a:spcBef>
                <a:spcPts val="600"/>
              </a:spcBef>
              <a:spcAft>
                <a:spcPts val="600"/>
              </a:spcAft>
              <a:buNone/>
            </a:pPr>
            <a:r>
              <a:rPr lang="en-US" altLang="zh-TW" dirty="0" smtClean="0">
                <a:latin typeface="華康仿宋體W6(P)" panose="02020600000000000000" pitchFamily="18" charset="-120"/>
                <a:ea typeface="華康仿宋體W6(P)" panose="02020600000000000000" pitchFamily="18" charset="-120"/>
              </a:rPr>
              <a:t>	</a:t>
            </a:r>
            <a:r>
              <a:rPr lang="zh-TW" altLang="en-US" dirty="0" smtClean="0">
                <a:latin typeface="新細明體" panose="02020500000000000000" pitchFamily="18" charset="-120"/>
                <a:ea typeface="新細明體" panose="02020500000000000000" pitchFamily="18" charset="-120"/>
              </a:rPr>
              <a:t>權變部署</a:t>
            </a:r>
            <a:r>
              <a:rPr lang="zh-TW" altLang="en-US" dirty="0" smtClean="0">
                <a:solidFill>
                  <a:srgbClr val="FF0000"/>
                </a:solidFill>
                <a:latin typeface="新細明體" panose="02020500000000000000" pitchFamily="18" charset="-120"/>
                <a:ea typeface="新細明體" panose="02020500000000000000" pitchFamily="18" charset="-120"/>
              </a:rPr>
              <a:t>芻議</a:t>
            </a:r>
            <a:endParaRPr lang="en-US" altLang="zh-TW" dirty="0" smtClean="0">
              <a:solidFill>
                <a:srgbClr val="FF0000"/>
              </a:solidFill>
              <a:latin typeface="新細明體" panose="02020500000000000000" pitchFamily="18" charset="-120"/>
              <a:ea typeface="新細明體" panose="02020500000000000000" pitchFamily="18" charset="-120"/>
            </a:endParaRPr>
          </a:p>
          <a:p>
            <a:pPr marL="0" indent="0" algn="just">
              <a:lnSpc>
                <a:spcPts val="4200"/>
              </a:lnSpc>
              <a:spcBef>
                <a:spcPts val="600"/>
              </a:spcBef>
              <a:spcAft>
                <a:spcPts val="600"/>
              </a:spcAft>
              <a:buNone/>
            </a:pPr>
            <a:r>
              <a:rPr lang="zh-TW" altLang="en-US" sz="2800" dirty="0" smtClean="0">
                <a:latin typeface="華康仿宋體W6(P)" panose="02020600000000000000" pitchFamily="18" charset="-120"/>
                <a:ea typeface="華康仿宋體W6(P)" panose="02020600000000000000" pitchFamily="18" charset="-120"/>
              </a:rPr>
              <a:t>漳</a:t>
            </a:r>
            <a:r>
              <a:rPr lang="zh-TW" altLang="en-US" sz="2800" dirty="0">
                <a:latin typeface="華康仿宋體W6(P)" panose="02020600000000000000" pitchFamily="18" charset="-120"/>
                <a:ea typeface="華康仿宋體W6(P)" panose="02020600000000000000" pitchFamily="18" charset="-120"/>
              </a:rPr>
              <a:t>、泉民風最為刁悍，屢經大加懲罰，尚不知悛改。今若欲使之默化潛移，一改積習，無論哈當阿、楊廷理等不能道德齊禮</a:t>
            </a:r>
            <a:r>
              <a:rPr lang="zh-TW" altLang="en-US" sz="2800" dirty="0" smtClean="0">
                <a:latin typeface="華康仿宋體W6(P)" panose="02020600000000000000" pitchFamily="18" charset="-120"/>
                <a:ea typeface="華康仿宋體W6(P)" panose="02020600000000000000" pitchFamily="18" charset="-120"/>
              </a:rPr>
              <a:t>。況</a:t>
            </a:r>
            <a:r>
              <a:rPr lang="zh-TW" altLang="en-US" sz="2800" dirty="0">
                <a:solidFill>
                  <a:srgbClr val="FF0000"/>
                </a:solidFill>
                <a:latin typeface="華康仿宋體W6(P)" panose="02020600000000000000" pitchFamily="18" charset="-120"/>
                <a:ea typeface="華康仿宋體W6(P)" panose="02020600000000000000" pitchFamily="18" charset="-120"/>
              </a:rPr>
              <a:t>臺灣地方向分漳、泉、粵三庄</a:t>
            </a:r>
            <a:r>
              <a:rPr lang="zh-TW" altLang="en-US" sz="2800" dirty="0" smtClean="0">
                <a:solidFill>
                  <a:srgbClr val="FF0000"/>
                </a:solidFill>
                <a:latin typeface="華康仿宋體W6(P)" panose="02020600000000000000" pitchFamily="18" charset="-120"/>
                <a:ea typeface="華康仿宋體W6(P)" panose="02020600000000000000" pitchFamily="18" charset="-120"/>
              </a:rPr>
              <a:t>，伊</a:t>
            </a:r>
            <a:r>
              <a:rPr lang="zh-TW" altLang="en-US" sz="2800" dirty="0">
                <a:solidFill>
                  <a:srgbClr val="FF0000"/>
                </a:solidFill>
                <a:latin typeface="華康仿宋體W6(P)" panose="02020600000000000000" pitchFamily="18" charset="-120"/>
                <a:ea typeface="華康仿宋體W6(P)" panose="02020600000000000000" pitchFamily="18" charset="-120"/>
              </a:rPr>
              <a:t>等類聚群分，遇有事端，彼此轉得互為牽制</a:t>
            </a:r>
            <a:r>
              <a:rPr lang="zh-TW" altLang="en-US" sz="2800" dirty="0">
                <a:latin typeface="華康仿宋體W6(P)" panose="02020600000000000000" pitchFamily="18" charset="-120"/>
                <a:ea typeface="華康仿宋體W6(P)" panose="02020600000000000000" pitchFamily="18" charset="-120"/>
              </a:rPr>
              <a:t>。即如林爽文、陳周全滋事時，悉賴有義民，是以要犯得以就擒，迅速集事，否則僅恃該處弁兵，安能似此剋期蕆功！甚或漳、泉之人串通一氣，勾結滋擾，剿捕豈不更覺費手。是</a:t>
            </a:r>
            <a:r>
              <a:rPr lang="zh-TW" altLang="en-US" sz="2800" dirty="0">
                <a:solidFill>
                  <a:srgbClr val="FF0000"/>
                </a:solidFill>
                <a:latin typeface="華康仿宋體W6(P)" panose="02020600000000000000" pitchFamily="18" charset="-120"/>
                <a:ea typeface="華康仿宋體W6(P)" panose="02020600000000000000" pitchFamily="18" charset="-120"/>
              </a:rPr>
              <a:t>該處民情不睦，亦只可聽其自然</a:t>
            </a:r>
            <a:r>
              <a:rPr lang="zh-TW" altLang="en-US" sz="2800" dirty="0">
                <a:latin typeface="華康仿宋體W6(P)" panose="02020600000000000000" pitchFamily="18" charset="-120"/>
                <a:ea typeface="華康仿宋體W6(P)" panose="02020600000000000000" pitchFamily="18" charset="-120"/>
              </a:rPr>
              <a:t>，倘有械</a:t>
            </a:r>
            <a:r>
              <a:rPr lang="zh-TW" altLang="en-US" sz="2800" dirty="0">
                <a:latin typeface="華康楷書體W5(P)-UN" panose="03000500000000000000" pitchFamily="66" charset="-120"/>
                <a:ea typeface="華康楷書體W5(P)-UN" panose="03000500000000000000" pitchFamily="66" charset="-120"/>
                <a:cs typeface="華康楷書體W5(P)-UN" panose="03000500000000000000" pitchFamily="66" charset="-120"/>
              </a:rPr>
              <a:t>鬦</a:t>
            </a:r>
            <a:r>
              <a:rPr lang="zh-TW" altLang="en-US" sz="2800" dirty="0">
                <a:latin typeface="華康仿宋體W6(P)" panose="02020600000000000000" pitchFamily="18" charset="-120"/>
                <a:ea typeface="華康仿宋體W6(P)" panose="02020600000000000000" pitchFamily="18" charset="-120"/>
              </a:rPr>
              <a:t>仇殺情事，地方文武原可隨時查拿，按律懲治，但</a:t>
            </a:r>
            <a:r>
              <a:rPr lang="zh-TW" altLang="en-US" sz="2800" dirty="0">
                <a:solidFill>
                  <a:srgbClr val="FF0000"/>
                </a:solidFill>
                <a:latin typeface="華康仿宋體W6(P)" panose="02020600000000000000" pitchFamily="18" charset="-120"/>
                <a:ea typeface="華康仿宋體W6(P)" panose="02020600000000000000" pitchFamily="18" charset="-120"/>
              </a:rPr>
              <a:t>此意該鎮道惟當默存諸心，又不可使漳、泉人知覺，轉啟朋比為奸也</a:t>
            </a:r>
            <a:r>
              <a:rPr lang="zh-TW" altLang="en-US" sz="2800" dirty="0">
                <a:latin typeface="華康仿宋體W6(P)" panose="02020600000000000000" pitchFamily="18" charset="-120"/>
                <a:ea typeface="華康仿宋體W6(P)" panose="02020600000000000000" pitchFamily="18" charset="-120"/>
              </a:rPr>
              <a:t>。</a:t>
            </a:r>
            <a:r>
              <a:rPr lang="zh-TW" altLang="en-US" sz="2800" dirty="0" smtClean="0">
                <a:latin typeface="華康仿宋體W6(P)" panose="02020600000000000000" pitchFamily="18" charset="-120"/>
                <a:ea typeface="華康仿宋體W6(P)" panose="02020600000000000000" pitchFamily="18" charset="-120"/>
              </a:rPr>
              <a:t>（乾隆六十年</a:t>
            </a:r>
            <a:r>
              <a:rPr lang="zh-TW" altLang="zh-TW" sz="2800" dirty="0">
                <a:latin typeface="華康仿宋體W6(P)" panose="02020600000000000000" pitchFamily="18" charset="-120"/>
                <a:ea typeface="華康仿宋體W6(P)" panose="02020600000000000000" pitchFamily="18" charset="-120"/>
              </a:rPr>
              <a:t>五月十四日諭旨</a:t>
            </a:r>
            <a:r>
              <a:rPr lang="zh-TW" altLang="en-US" sz="2800" dirty="0" smtClean="0">
                <a:latin typeface="華康仿宋體W6(P)" panose="02020600000000000000" pitchFamily="18" charset="-120"/>
                <a:ea typeface="華康仿宋體W6(P)" panose="02020600000000000000" pitchFamily="18" charset="-120"/>
              </a:rPr>
              <a:t>）</a:t>
            </a:r>
            <a:endParaRPr lang="zh-TW" altLang="en-US" sz="2800" dirty="0">
              <a:latin typeface="華康仿宋體W6(P)" panose="02020600000000000000" pitchFamily="18" charset="-120"/>
              <a:ea typeface="華康仿宋體W6(P)" panose="02020600000000000000" pitchFamily="18" charset="-120"/>
            </a:endParaRPr>
          </a:p>
        </p:txBody>
      </p:sp>
    </p:spTree>
    <p:extLst>
      <p:ext uri="{BB962C8B-B14F-4D97-AF65-F5344CB8AC3E}">
        <p14:creationId xmlns:p14="http://schemas.microsoft.com/office/powerpoint/2010/main" val="308425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7504" y="44624"/>
            <a:ext cx="8928992" cy="6696744"/>
          </a:xfrm>
        </p:spPr>
        <p:txBody>
          <a:bodyPr vert="eaVert"/>
          <a:lstStyle/>
          <a:p>
            <a:pPr marL="0" indent="0">
              <a:lnSpc>
                <a:spcPts val="2800"/>
              </a:lnSpc>
              <a:spcBef>
                <a:spcPts val="600"/>
              </a:spcBef>
              <a:buNone/>
            </a:pPr>
            <a:r>
              <a:rPr lang="en-US" altLang="zh-TW" sz="2800" dirty="0" smtClean="0">
                <a:latin typeface="華康仿宋體W4(P)" panose="02020400000000000000" pitchFamily="18" charset="-120"/>
                <a:ea typeface="華康仿宋體W4(P)" panose="02020400000000000000" pitchFamily="18" charset="-120"/>
              </a:rPr>
              <a:t>	</a:t>
            </a:r>
            <a:r>
              <a:rPr lang="zh-TW" altLang="en-US" sz="2800" dirty="0" smtClean="0">
                <a:solidFill>
                  <a:srgbClr val="FF0000"/>
                </a:solidFill>
                <a:latin typeface="新細明體" panose="02020500000000000000" pitchFamily="18" charset="-120"/>
                <a:ea typeface="新細明體" panose="02020500000000000000" pitchFamily="18" charset="-120"/>
              </a:rPr>
              <a:t>漳泉「</a:t>
            </a:r>
            <a:r>
              <a:rPr lang="zh-TW" altLang="en-US" sz="2800" b="1" dirty="0" smtClean="0">
                <a:solidFill>
                  <a:srgbClr val="FF0000"/>
                </a:solidFill>
                <a:latin typeface="新細明體" panose="02020500000000000000" pitchFamily="18" charset="-120"/>
                <a:ea typeface="新細明體" panose="02020500000000000000" pitchFamily="18" charset="-120"/>
              </a:rPr>
              <a:t>舊恨</a:t>
            </a:r>
            <a:r>
              <a:rPr lang="zh-TW" altLang="en-US" sz="2800" dirty="0" smtClean="0">
                <a:solidFill>
                  <a:srgbClr val="FF0000"/>
                </a:solidFill>
                <a:latin typeface="新細明體" panose="02020500000000000000" pitchFamily="18" charset="-120"/>
                <a:ea typeface="新細明體" panose="02020500000000000000" pitchFamily="18" charset="-120"/>
              </a:rPr>
              <a:t>」</a:t>
            </a:r>
            <a:r>
              <a:rPr lang="zh-TW" altLang="en-US" sz="2800" dirty="0" smtClean="0">
                <a:latin typeface="新細明體" panose="02020500000000000000" pitchFamily="18" charset="-120"/>
                <a:ea typeface="新細明體" panose="02020500000000000000" pitchFamily="18" charset="-120"/>
              </a:rPr>
              <a:t>：龍山寺之變</a:t>
            </a:r>
            <a:endParaRPr lang="en-US" altLang="zh-TW" sz="2800" dirty="0" smtClean="0">
              <a:latin typeface="新細明體" panose="02020500000000000000" pitchFamily="18" charset="-120"/>
              <a:ea typeface="新細明體" panose="02020500000000000000" pitchFamily="18" charset="-120"/>
            </a:endParaRPr>
          </a:p>
          <a:p>
            <a:pPr marL="0" indent="0">
              <a:lnSpc>
                <a:spcPts val="2800"/>
              </a:lnSpc>
              <a:spcBef>
                <a:spcPts val="600"/>
              </a:spcBef>
              <a:buNone/>
            </a:pPr>
            <a:r>
              <a:rPr lang="zh-TW" altLang="en-US" sz="2400" dirty="0" smtClean="0">
                <a:latin typeface="標楷體" panose="03000509000000000000" pitchFamily="65" charset="-120"/>
                <a:ea typeface="標楷體" panose="03000509000000000000" pitchFamily="65" charset="-120"/>
              </a:rPr>
              <a:t>邑</a:t>
            </a:r>
            <a:r>
              <a:rPr lang="zh-TW" altLang="en-US" sz="2400" dirty="0">
                <a:latin typeface="標楷體" panose="03000509000000000000" pitchFamily="65" charset="-120"/>
                <a:ea typeface="標楷體" panose="03000509000000000000" pitchFamily="65" charset="-120"/>
              </a:rPr>
              <a:t>令翟儔檄義首楊應選、王松等招募鄉勇保守地方。二月二十七日</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按：應為二十五日</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，理番同知黃嘉訓聞匪船已遁，恐來鹿港，乃檄義首王松等，率領鄉勇數百，將屯木城， 與水師官兵協守口岸，以防賊船入港。是日王松等所帶鄉勇皆漳人，甫入鹿之</a:t>
            </a:r>
            <a:r>
              <a:rPr lang="zh-TW" altLang="en-US" sz="2400" dirty="0">
                <a:solidFill>
                  <a:srgbClr val="FF0000"/>
                </a:solidFill>
                <a:latin typeface="標楷體" panose="03000509000000000000" pitchFamily="65" charset="-120"/>
                <a:ea typeface="標楷體" panose="03000509000000000000" pitchFamily="65" charset="-120"/>
              </a:rPr>
              <a:t>安平鎮街</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按：今</a:t>
            </a:r>
            <a:r>
              <a:rPr lang="zh-TW" altLang="en-US" sz="2400" dirty="0">
                <a:solidFill>
                  <a:srgbClr val="FF0000"/>
                </a:solidFill>
                <a:latin typeface="標楷體" panose="03000509000000000000" pitchFamily="65" charset="-120"/>
                <a:ea typeface="標楷體" panose="03000509000000000000" pitchFamily="65" charset="-120"/>
              </a:rPr>
              <a:t>新興街</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，與轎店小夫惡語相詆，即發鳥鎗，傷斃數人。一時騷動，不可復遏。義首王松等先進</a:t>
            </a:r>
            <a:r>
              <a:rPr lang="zh-TW" altLang="en-US" sz="2400" dirty="0">
                <a:solidFill>
                  <a:srgbClr val="FF0000"/>
                </a:solidFill>
                <a:latin typeface="標楷體" panose="03000509000000000000" pitchFamily="65" charset="-120"/>
                <a:ea typeface="標楷體" panose="03000509000000000000" pitchFamily="65" charset="-120"/>
              </a:rPr>
              <a:t>同知署</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按：鹿港理番同知衙門</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內，忽聞變起倉猝，匿不敢出，而各義民膽怯亂竄，逃入</a:t>
            </a:r>
            <a:r>
              <a:rPr lang="zh-TW" altLang="en-US" sz="2400" dirty="0">
                <a:solidFill>
                  <a:srgbClr val="FF0000"/>
                </a:solidFill>
                <a:latin typeface="標楷體" panose="03000509000000000000" pitchFamily="65" charset="-120"/>
                <a:ea typeface="標楷體" panose="03000509000000000000" pitchFamily="65" charset="-120"/>
              </a:rPr>
              <a:t>土城</a:t>
            </a:r>
            <a:r>
              <a:rPr lang="zh-TW" altLang="en-US" sz="2400" dirty="0">
                <a:latin typeface="標楷體" panose="03000509000000000000" pitchFamily="65" charset="-120"/>
                <a:ea typeface="標楷體" panose="03000509000000000000" pitchFamily="65" charset="-120"/>
              </a:rPr>
              <a:t>， 將門堅拒。其時官兵俱札</a:t>
            </a:r>
            <a:r>
              <a:rPr lang="zh-TW" altLang="en-US" sz="2400" dirty="0">
                <a:solidFill>
                  <a:srgbClr val="FF0000"/>
                </a:solidFill>
                <a:latin typeface="標楷體" panose="03000509000000000000" pitchFamily="65" charset="-120"/>
                <a:ea typeface="標楷體" panose="03000509000000000000" pitchFamily="65" charset="-120"/>
              </a:rPr>
              <a:t>木城</a:t>
            </a:r>
            <a:r>
              <a:rPr lang="zh-TW" altLang="en-US" sz="2400" dirty="0">
                <a:latin typeface="標楷體" panose="03000509000000000000" pitchFamily="65" charset="-120"/>
                <a:ea typeface="標楷體" panose="03000509000000000000" pitchFamily="65" charset="-120"/>
              </a:rPr>
              <a:t>，僅留老病數人守顧兵房而已。城外各小夫嚷鬧，遂至四處合圍。比夜，義民結隊衝出，</a:t>
            </a:r>
            <a:r>
              <a:rPr lang="zh-TW" altLang="en-US" sz="2400" dirty="0">
                <a:solidFill>
                  <a:srgbClr val="FF0000"/>
                </a:solidFill>
                <a:latin typeface="標楷體" panose="03000509000000000000" pitchFamily="65" charset="-120"/>
                <a:ea typeface="標楷體" panose="03000509000000000000" pitchFamily="65" charset="-120"/>
              </a:rPr>
              <a:t>奔回內山</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途遇泉人輒殺之</a:t>
            </a:r>
            <a:r>
              <a:rPr lang="zh-TW" altLang="en-US" sz="2400" dirty="0">
                <a:latin typeface="標楷體" panose="03000509000000000000" pitchFamily="65" charset="-120"/>
                <a:ea typeface="標楷體" panose="03000509000000000000" pitchFamily="65" charset="-120"/>
              </a:rPr>
              <a:t>。又傳</a:t>
            </a:r>
            <a:r>
              <a:rPr lang="zh-TW" altLang="en-US" sz="2400" dirty="0">
                <a:solidFill>
                  <a:srgbClr val="FF0000"/>
                </a:solidFill>
                <a:latin typeface="標楷體" panose="03000509000000000000" pitchFamily="65" charset="-120"/>
                <a:ea typeface="標楷體" panose="03000509000000000000" pitchFamily="65" charset="-120"/>
              </a:rPr>
              <a:t>諸義首及鄉勇無歸者，皆被泉人殺害</a:t>
            </a:r>
            <a:r>
              <a:rPr lang="zh-TW" altLang="en-US" sz="2400" dirty="0">
                <a:latin typeface="標楷體" panose="03000509000000000000" pitchFamily="65" charset="-120"/>
                <a:ea typeface="標楷體" panose="03000509000000000000" pitchFamily="65" charset="-120"/>
              </a:rPr>
              <a:t>。（彰化</a:t>
            </a:r>
            <a:r>
              <a:rPr lang="zh-TW" altLang="en-US" sz="2400" dirty="0" smtClean="0">
                <a:latin typeface="標楷體" panose="03000509000000000000" pitchFamily="65" charset="-120"/>
                <a:ea typeface="標楷體" panose="03000509000000000000" pitchFamily="65" charset="-120"/>
              </a:rPr>
              <a:t>縣志）</a:t>
            </a:r>
            <a:endParaRPr lang="en-US" altLang="zh-TW" sz="2400" dirty="0" smtClean="0">
              <a:latin typeface="標楷體" panose="03000509000000000000" pitchFamily="65" charset="-120"/>
              <a:ea typeface="標楷體" panose="03000509000000000000" pitchFamily="65" charset="-120"/>
            </a:endParaRPr>
          </a:p>
          <a:p>
            <a:pPr marL="0" indent="0">
              <a:lnSpc>
                <a:spcPts val="2800"/>
              </a:lnSpc>
              <a:spcBef>
                <a:spcPts val="1800"/>
              </a:spcBef>
              <a:buNone/>
            </a:pPr>
            <a:r>
              <a:rPr lang="zh-TW" altLang="en-US" sz="2400" dirty="0">
                <a:latin typeface="標楷體" panose="03000509000000000000" pitchFamily="65" charset="-120"/>
                <a:ea typeface="標楷體" panose="03000509000000000000" pitchFamily="65" charset="-120"/>
              </a:rPr>
              <a:t>彰邑主派撥漳義民四旗協守。至鹿</a:t>
            </a:r>
            <a:r>
              <a:rPr lang="zh-TW" altLang="en-US" sz="2400" dirty="0">
                <a:solidFill>
                  <a:srgbClr val="FF0000"/>
                </a:solidFill>
                <a:latin typeface="標楷體" panose="03000509000000000000" pitchFamily="65" charset="-120"/>
                <a:ea typeface="標楷體" panose="03000509000000000000" pitchFamily="65" charset="-120"/>
              </a:rPr>
              <a:t>龍山寺</a:t>
            </a:r>
            <a:r>
              <a:rPr lang="zh-TW" altLang="en-US" sz="2400" dirty="0">
                <a:latin typeface="標楷體" panose="03000509000000000000" pitchFamily="65" charset="-120"/>
                <a:ea typeface="標楷體" panose="03000509000000000000" pitchFamily="65" charset="-120"/>
              </a:rPr>
              <a:t>，擊鼓吹笳，有一泉人謾罵，語出不祥。漳義民怒，引鳥鎗中</a:t>
            </a:r>
            <a:r>
              <a:rPr lang="zh-TW" altLang="en-US" sz="2400" dirty="0" smtClean="0">
                <a:latin typeface="標楷體" panose="03000509000000000000" pitchFamily="65" charset="-120"/>
                <a:ea typeface="標楷體" panose="03000509000000000000" pitchFamily="65" charset="-120"/>
              </a:rPr>
              <a:t>之，死</a:t>
            </a:r>
            <a:r>
              <a:rPr lang="zh-TW" altLang="en-US" sz="2400" dirty="0">
                <a:latin typeface="標楷體" panose="03000509000000000000" pitchFamily="65" charset="-120"/>
                <a:ea typeface="標楷體" panose="03000509000000000000" pitchFamily="65" charset="-120"/>
              </a:rPr>
              <a:t>焉。於是，鹿港騷動罷街，漳義民懼，奔入營盤內。泉人圍之甚密，四面攻之未勝。是夜，聞雞鳴，漳義民潰圍突出，且戰且走，互有殺傷。及逃命去，</a:t>
            </a:r>
            <a:r>
              <a:rPr lang="zh-TW" altLang="en-US" sz="2400" dirty="0">
                <a:solidFill>
                  <a:srgbClr val="FF0000"/>
                </a:solidFill>
                <a:latin typeface="標楷體" panose="03000509000000000000" pitchFamily="65" charset="-120"/>
                <a:ea typeface="標楷體" panose="03000509000000000000" pitchFamily="65" charset="-120"/>
              </a:rPr>
              <a:t>沿途遇泉人莊，悉焚之</a:t>
            </a:r>
            <a:r>
              <a:rPr lang="zh-TW" altLang="en-US" sz="2400" dirty="0">
                <a:latin typeface="標楷體" panose="03000509000000000000" pitchFamily="65" charset="-120"/>
                <a:ea typeface="標楷體" panose="03000509000000000000" pitchFamily="65" charset="-120"/>
              </a:rPr>
              <a:t>，火光四起。鹿無賴之徒，以竹竿縛布巾作旗，周麾大呼，漳人在鹿者咸股栗。（臺灣采訪</a:t>
            </a:r>
            <a:r>
              <a:rPr lang="zh-TW" altLang="en-US" sz="2400" dirty="0" smtClean="0">
                <a:latin typeface="標楷體" panose="03000509000000000000" pitchFamily="65" charset="-120"/>
                <a:ea typeface="標楷體" panose="03000509000000000000" pitchFamily="65" charset="-120"/>
              </a:rPr>
              <a:t>冊）</a:t>
            </a:r>
            <a:endParaRPr lang="zh-TW" altLang="en-US" sz="2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058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34760"/>
            <a:ext cx="6785400" cy="6858001"/>
          </a:xfrm>
          <a:prstGeom prst="rect">
            <a:avLst/>
          </a:prstGeom>
          <a:solidFill>
            <a:srgbClr val="D7C5B2"/>
          </a:solidFill>
        </p:spPr>
      </p:pic>
      <p:sp>
        <p:nvSpPr>
          <p:cNvPr id="3" name="橢圓 2"/>
          <p:cNvSpPr/>
          <p:nvPr/>
        </p:nvSpPr>
        <p:spPr>
          <a:xfrm>
            <a:off x="4355976" y="2852935"/>
            <a:ext cx="512380" cy="4561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5" name="直線單箭頭接點 4"/>
          <p:cNvCxnSpPr/>
          <p:nvPr/>
        </p:nvCxnSpPr>
        <p:spPr>
          <a:xfrm>
            <a:off x="5652120" y="4077072"/>
            <a:ext cx="29589" cy="66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p:nvPr/>
        </p:nvCxnSpPr>
        <p:spPr>
          <a:xfrm flipH="1" flipV="1">
            <a:off x="4644008" y="3356992"/>
            <a:ext cx="936104" cy="72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文字方塊 3"/>
          <p:cNvSpPr txBox="1"/>
          <p:nvPr/>
        </p:nvSpPr>
        <p:spPr>
          <a:xfrm>
            <a:off x="7969103" y="2110497"/>
            <a:ext cx="615553" cy="1887696"/>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龍山寺之變</a:t>
            </a:r>
            <a:endParaRPr kumimoji="1" lang="zh-TW" altLang="en-US" sz="2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6" name="矩形 5"/>
          <p:cNvSpPr/>
          <p:nvPr/>
        </p:nvSpPr>
        <p:spPr>
          <a:xfrm>
            <a:off x="4244432" y="3330000"/>
            <a:ext cx="333932" cy="15121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5461248" y="3897052"/>
            <a:ext cx="550912" cy="4680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矩形 8"/>
          <p:cNvSpPr/>
          <p:nvPr/>
        </p:nvSpPr>
        <p:spPr>
          <a:xfrm>
            <a:off x="4723200" y="3258000"/>
            <a:ext cx="333932" cy="15121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8522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16632"/>
            <a:ext cx="8856984" cy="6552728"/>
          </a:xfrm>
          <a:noFill/>
        </p:spPr>
        <p:txBody>
          <a:bodyPr vert="eaVert"/>
          <a:lstStyle/>
          <a:p>
            <a:pPr marL="0" indent="0" algn="just">
              <a:lnSpc>
                <a:spcPts val="4200"/>
              </a:lnSpc>
              <a:spcBef>
                <a:spcPts val="600"/>
              </a:spcBef>
              <a:spcAft>
                <a:spcPts val="600"/>
              </a:spcAft>
              <a:buNone/>
            </a:pPr>
            <a:r>
              <a:rPr lang="en-US" altLang="zh-TW" dirty="0" smtClean="0">
                <a:latin typeface="華康仿宋體W6(P)" panose="02020600000000000000" pitchFamily="18" charset="-120"/>
                <a:ea typeface="華康仿宋體W6(P)" panose="02020600000000000000" pitchFamily="18" charset="-120"/>
              </a:rPr>
              <a:t>	</a:t>
            </a:r>
            <a:endParaRPr lang="zh-TW" altLang="en-US" sz="2800" dirty="0">
              <a:latin typeface="華康仿宋體W6(P)" panose="02020600000000000000" pitchFamily="18" charset="-120"/>
              <a:ea typeface="華康仿宋體W6(P)" panose="02020600000000000000" pitchFamily="18" charset="-120"/>
            </a:endParaRPr>
          </a:p>
        </p:txBody>
      </p:sp>
      <p:sp>
        <p:nvSpPr>
          <p:cNvPr id="2" name="文字方塊 1"/>
          <p:cNvSpPr txBox="1"/>
          <p:nvPr/>
        </p:nvSpPr>
        <p:spPr>
          <a:xfrm>
            <a:off x="-43130" y="0"/>
            <a:ext cx="9187130" cy="6858000"/>
          </a:xfrm>
          <a:prstGeom prst="rect">
            <a:avLst/>
          </a:prstGeom>
          <a:noFill/>
        </p:spPr>
        <p:txBody>
          <a:bodyPr vert="eaVert" wrap="square" rtlCol="0">
            <a:spAutoFit/>
          </a:bodyPr>
          <a:lstStyle/>
          <a:p>
            <a:pPr marL="0" marR="0" lvl="0" indent="0" algn="l" defTabSz="914400" rtl="0" eaLnBrk="1" fontAlgn="base" latinLnBrk="0" hangingPunct="1">
              <a:lnSpc>
                <a:spcPts val="2400"/>
              </a:lnSpc>
              <a:spcBef>
                <a:spcPts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具呈彰化捒東上保樸仔籬打蘭庄義首沐恩職員劉立、劉文振、劉善敬、劉金標、劉官養為陳明緣因事。緣立籍隸粵東寄跡臺地，五十一年冬逆爽倡亂，蒙列憲諭立招募山前番黎隨軍打仗，復在山後賊剿有功，蒙　超海（勇）公海（海蘭察）詣騐實踏，經報</a:t>
            </a:r>
          </a:p>
          <a:p>
            <a:pPr marL="0" marR="0" lvl="0" indent="0" algn="l" defTabSz="914400" rtl="0" eaLnBrk="1" fontAlgn="base" latinLnBrk="0" hangingPunct="1">
              <a:lnSpc>
                <a:spcPts val="2400"/>
              </a:lnSpc>
              <a:spcBef>
                <a:spcPts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公福中堂（福康安）、撫部院徐奏賞七品頂帶榮身。五十三年</a:t>
            </a:r>
          </a:p>
          <a:p>
            <a:pPr marL="0" marR="0" lvl="0" indent="0" algn="l" defTabSz="914400" rtl="0" eaLnBrk="1" fontAlgn="base" latinLnBrk="0" hangingPunct="1">
              <a:lnSpc>
                <a:spcPts val="2400"/>
              </a:lnSpc>
              <a:spcBef>
                <a:spcPts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欽召帶番晉見，蒙賜蟒袍補服，衣錦榮旋，立實感恩無地。迨六十年</a:t>
            </a: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逆匪陳周全戕官陷城，立同堂兄文振自備資斧，招募義勇二百名，協同各義首等赴邑克復彰城</a:t>
            </a: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，蒙</a:t>
            </a:r>
          </a:p>
          <a:p>
            <a:pPr marL="0" marR="0" lvl="0" indent="0" algn="l" defTabSz="914400" rtl="0" eaLnBrk="1" fontAlgn="base" latinLnBrk="0" hangingPunct="1">
              <a:lnSpc>
                <a:spcPts val="2400"/>
              </a:lnSpc>
              <a:spcBef>
                <a:spcPts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制台伍（伍拉納）、鎮憲哈（哈當阿）、道憲楊（楊廷理）、參府敏（參革臺灣知府沈颺）賞給功牌，准劉文振等項戴榮身，經繳縣案據。至（嘉慶）十年十一月間，洋匪蔡牽勾結陸匪南北滋擾，蒙</a:t>
            </a: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縣主翟（翟儔）札諭立同堂兄文振、功弟善敬、堂姪奎標、官養等自備資斧，招集義勇一百名赴縣主調用</a:t>
            </a: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，縣冊據。至十一月至二月廿五日蔡逆被南路官兵剿敗竄北，至鹿港地方滋擾，</a:t>
            </a: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立等帶領義勇經同縣主到港楮（堵）禦，慘遭</a:t>
            </a:r>
            <a:r>
              <a:rPr kumimoji="1" lang="zh-TW" altLang="en-US" sz="1800" b="0" i="0" u="sng"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在港陸</a:t>
            </a:r>
            <a:r>
              <a:rPr kumimoji="1" lang="zh-TW" altLang="en-US" sz="1800" b="0" i="0" u="sng"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n-cs"/>
              </a:rPr>
              <a:t>匪</a:t>
            </a:r>
            <a:r>
              <a:rPr kumimoji="1" lang="zh-TW" altLang="en-US" sz="18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n-cs"/>
              </a:rPr>
              <a:t>圍</a:t>
            </a: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殺立男劉良光等九命，尸首滅跡</a:t>
            </a: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，當禀縣主，未蒙恩恤。虧立之男等生為義士之民，死作無名之鬼，經呈</a:t>
            </a:r>
          </a:p>
          <a:p>
            <a:pPr marL="0" marR="0" lvl="0" indent="0" algn="l" defTabSz="914400" rtl="0" eaLnBrk="1" fontAlgn="base" latinLnBrk="0" hangingPunct="1">
              <a:lnSpc>
                <a:spcPts val="2400"/>
              </a:lnSpc>
              <a:spcBef>
                <a:spcPts val="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將軍賽（福州將軍賽沖阿）、臬憲慶（慶保）面諭題賞，立等換給六品頂戴，劉奎標、劉官養等賞給八品冠頂，至今五載，未蒙給照。幸逢大憲（方維甸）駕臨海邦，正下民望光之日，勢得瀝情哀陳呈懇。伏乞，制憲大人電察，辦查補題，以伸屈義，得沾恩光，切呈。嘉慶十五年四月廿七日入。</a:t>
            </a:r>
          </a:p>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張青峯等呈（方維甸）批：台郡舉人、拔貢、生員、義首等於蔡牽滋擾之際招集義民協同官兵防剿，深知大義，殊堪嘉尚。但</a:t>
            </a:r>
            <a:r>
              <a:rPr kumimoji="1"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軍工（功）以奏案為憑</a:t>
            </a:r>
            <a:r>
              <a:rPr kumimoji="1" lang="zh-TW" altLang="en-US" sz="18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當日將軍入奏有名者，業已如何獎賞，有無印照，其未經入奏者客（究）係何故，果否實有勞債（績），事後追查須憑案據。仰臺灣道（張志緒）詳查撥案，造冊詳報，如無確據，不得冒濫。至將軍賽（賽沖阿）既經飭查，何以數年未辦，並將宕延滋弊之處一併查究。</a:t>
            </a:r>
          </a:p>
        </p:txBody>
      </p:sp>
    </p:spTree>
    <p:extLst>
      <p:ext uri="{BB962C8B-B14F-4D97-AF65-F5344CB8AC3E}">
        <p14:creationId xmlns:p14="http://schemas.microsoft.com/office/powerpoint/2010/main" val="43505816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16632"/>
            <a:ext cx="8856984" cy="6741368"/>
          </a:xfrm>
          <a:noFill/>
        </p:spPr>
        <p:txBody>
          <a:bodyPr vert="eaVert"/>
          <a:lstStyle/>
          <a:p>
            <a:pPr marL="0" indent="0" algn="just">
              <a:lnSpc>
                <a:spcPts val="4200"/>
              </a:lnSpc>
              <a:spcBef>
                <a:spcPts val="600"/>
              </a:spcBef>
              <a:spcAft>
                <a:spcPts val="600"/>
              </a:spcAft>
              <a:buNone/>
            </a:pPr>
            <a:r>
              <a:rPr lang="en-US" altLang="zh-TW" dirty="0" smtClean="0">
                <a:latin typeface="華康仿宋體W6(P)" panose="02020600000000000000" pitchFamily="18" charset="-120"/>
                <a:ea typeface="華康仿宋體W6(P)" panose="02020600000000000000" pitchFamily="18" charset="-120"/>
              </a:rPr>
              <a:t>	</a:t>
            </a:r>
            <a:endParaRPr lang="zh-TW" altLang="en-US" sz="2800" dirty="0">
              <a:latin typeface="華康仿宋體W6(P)" panose="02020600000000000000" pitchFamily="18" charset="-120"/>
              <a:ea typeface="華康仿宋體W6(P)" panose="02020600000000000000" pitchFamily="18" charset="-120"/>
            </a:endParaRPr>
          </a:p>
        </p:txBody>
      </p:sp>
      <p:sp>
        <p:nvSpPr>
          <p:cNvPr id="2" name="文字方塊 1"/>
          <p:cNvSpPr txBox="1"/>
          <p:nvPr/>
        </p:nvSpPr>
        <p:spPr>
          <a:xfrm>
            <a:off x="3029723" y="188640"/>
            <a:ext cx="6006773" cy="6624736"/>
          </a:xfrm>
          <a:prstGeom prst="rect">
            <a:avLst/>
          </a:prstGeom>
          <a:noFill/>
        </p:spPr>
        <p:txBody>
          <a:bodyPr vert="eaVert" wrap="square" rtlCol="0">
            <a:spAutoFit/>
          </a:bodyPr>
          <a:lstStyle/>
          <a:p>
            <a:pPr marL="0" marR="0" lvl="0" indent="0" algn="l" defTabSz="914400" rtl="0" eaLnBrk="1" fontAlgn="base" latinLnBrk="0" hangingPunct="1">
              <a:lnSpc>
                <a:spcPts val="32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十四世長男天送，字良光，諡安義，生於乾隆甲辰年十一月二十八日申時生，</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卒於嘉慶丙寅十一年二月二十五日未時</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。因</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縣主翟（翟儔）札諭招我起義救城，即會同石崗仔族知文</a:t>
            </a:r>
            <a:r>
              <a:rPr kumimoji="1" lang="zh-TW" altLang="en-US"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n-cs"/>
              </a:rPr>
              <a:t>振共</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起義，即着男良光帶子弟義民三十一名到城守城</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，至當年當月二十四日縣主來札，明二十五日往鹿港剿賊。二十五日隨同縣主親抵港（鹿港），</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午後未時被洋匪</a:t>
            </a:r>
            <a:r>
              <a:rPr kumimoji="1" lang="en-US"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按：應為前述「在港陸匪」之誤</a:t>
            </a:r>
            <a:r>
              <a:rPr kumimoji="1" lang="en-US" altLang="zh-TW"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復殺義民百餘名併男在內</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。吾即到縣主、府、道、將軍（賽沖阿）及如（諸）大人各</a:t>
            </a:r>
          </a:p>
          <a:p>
            <a:pPr marL="0" marR="0" lvl="0" indent="0" algn="l" defTabSz="914400" rtl="0" eaLnBrk="1" fontAlgn="base" latinLnBrk="0" hangingPunct="1">
              <a:lnSpc>
                <a:spcPts val="32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憲呈告申冤，經慶道憲（慶保）捉得賊匪數十名抵賞（償），秦（奏）結此案。後來任吾上憲告，批：「已賞，何得再行復辨（辦）等因」。但如此批語。</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吾已休矣</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p>
        </p:txBody>
      </p:sp>
    </p:spTree>
    <p:extLst>
      <p:ext uri="{BB962C8B-B14F-4D97-AF65-F5344CB8AC3E}">
        <p14:creationId xmlns:p14="http://schemas.microsoft.com/office/powerpoint/2010/main" val="377453019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683568" y="980728"/>
            <a:ext cx="8352928" cy="4680520"/>
          </a:xfrm>
          <a:prstGeom prst="rect">
            <a:avLst/>
          </a:prstGeom>
          <a:noFill/>
        </p:spPr>
        <p:txBody>
          <a:bodyPr vert="horz" wrap="square" rtlCol="0">
            <a:noAutofit/>
          </a:bodyPr>
          <a:lstStyle/>
          <a:p>
            <a:pPr marL="0" marR="0" lvl="0" indent="0" algn="ctr" defTabSz="914400" rtl="0" eaLnBrk="1" fontAlgn="base" latinLnBrk="0" hangingPunct="1">
              <a:lnSpc>
                <a:spcPts val="3200"/>
              </a:lnSpc>
              <a:spcBef>
                <a:spcPts val="1200"/>
              </a:spcBef>
              <a:spcAft>
                <a:spcPct val="0"/>
              </a:spcAft>
              <a:buClrTx/>
              <a:buSzTx/>
              <a:buFontTx/>
              <a:buNone/>
              <a:tabLst/>
              <a:defRPr/>
            </a:pPr>
            <a:r>
              <a:rPr kumimoji="1" lang="zh-TW" altLang="en-US" sz="32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無妄之災</a:t>
            </a:r>
            <a:endParaRPr kumimoji="1" lang="en-US" altLang="zh-TW" sz="32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endParaRPr>
          </a:p>
          <a:p>
            <a:pPr lvl="0">
              <a:lnSpc>
                <a:spcPts val="3200"/>
              </a:lnSpc>
              <a:spcBef>
                <a:spcPts val="1200"/>
              </a:spcBef>
              <a:defRPr/>
            </a:pPr>
            <a:r>
              <a:rPr kumimoji="1" lang="zh-TW"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乾隆</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六十年陳周全事件時，於林爽文事件立功</a:t>
            </a:r>
            <a:r>
              <a:rPr kumimoji="1" lang="zh-TW"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的</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東勢角番割</a:t>
            </a:r>
            <a:r>
              <a:rPr kumimoji="1" lang="zh-TW"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劉中立與</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石崗仔</a:t>
            </a:r>
            <a:r>
              <a:rPr lang="zh-TW" altLang="en-US" sz="2400" dirty="0" smtClean="0">
                <a:solidFill>
                  <a:srgbClr val="FF0000"/>
                </a:solidFill>
              </a:rPr>
              <a:t>（</a:t>
            </a:r>
            <a:r>
              <a:rPr lang="zh-TW" altLang="en-US" sz="2400" dirty="0">
                <a:solidFill>
                  <a:srgbClr val="FF0000"/>
                </a:solidFill>
              </a:rPr>
              <a:t>石岡</a:t>
            </a: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土牛）族兄</a:t>
            </a:r>
            <a:r>
              <a:rPr kumimoji="1" lang="zh-TW" altLang="zh-TW"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劉文振</a:t>
            </a:r>
            <a:r>
              <a:rPr kumimoji="1" lang="zh-TW"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招募</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客民</a:t>
            </a:r>
            <a:r>
              <a:rPr kumimoji="1" lang="zh-TW"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義勇</a:t>
            </a:r>
            <a:r>
              <a:rPr kumimoji="1" lang="en-US" altLang="zh-TW"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200</a:t>
            </a:r>
            <a:r>
              <a:rPr kumimoji="1" lang="zh-TW" altLang="zh-TW"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名</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，協同各義首收復彰化縣城</a:t>
            </a:r>
            <a:r>
              <a:rPr kumimoji="1" lang="zh-TW"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endParaRPr kumimoji="1" lang="en-US"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蔡</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牽嘉慶十年十一月犯臺時，劉中立接奉知縣翟儔諭札，再度與劉文振及樸仔籬劉氏宗親招募</a:t>
            </a:r>
            <a:r>
              <a:rPr kumimoji="1" lang="en-US" altLang="zh-TW"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100</a:t>
            </a:r>
            <a:r>
              <a:rPr kumimoji="1" lang="zh-TW" altLang="zh-TW"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名</a:t>
            </a:r>
            <a:r>
              <a:rPr kumimoji="1" lang="zh-TW" altLang="zh-TW"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義勇</a:t>
            </a: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（內</a:t>
            </a:r>
            <a:r>
              <a:rPr kumimoji="1" lang="en-US" altLang="zh-TW"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31</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名是由劉中立長子劉天送</a:t>
            </a: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率領的東勢角子弟兵</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r>
              <a:rPr kumimoji="1" lang="zh-TW"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到縣城聽候調用</a:t>
            </a:r>
            <a:r>
              <a:rPr kumimoji="1" lang="zh-TW"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endParaRPr kumimoji="1" lang="en-US"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劉中立</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等呈文內稱</a:t>
            </a:r>
            <a:r>
              <a:rPr kumimoji="1" lang="zh-TW"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十一年</a:t>
            </a:r>
            <a:r>
              <a:rPr kumimoji="1" lang="zh-TW"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二月二十五日</a:t>
            </a:r>
            <a:r>
              <a:rPr kumimoji="1" lang="zh-TW"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跟同縣令到鹿港堵禦蔡牽「洋匪」，卻被</a:t>
            </a:r>
            <a:r>
              <a:rPr kumimoji="1" lang="zh-TW" altLang="zh-TW"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「在港陸匪」「圍殺</a:t>
            </a:r>
            <a:r>
              <a:rPr kumimoji="1" lang="zh-TW" altLang="zh-TW"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義民百餘人，內含</a:t>
            </a:r>
            <a:r>
              <a:rPr kumimoji="1" lang="zh-TW" altLang="zh-TW"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劉天送</a:t>
            </a: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等客民義勇</a:t>
            </a:r>
            <a:r>
              <a:rPr kumimoji="1" lang="zh-TW" altLang="zh-TW"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九</a:t>
            </a:r>
            <a:r>
              <a:rPr kumimoji="1" lang="zh-TW" altLang="zh-TW"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人。</a:t>
            </a:r>
            <a:endPar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3026421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8213" y="0"/>
            <a:ext cx="4967574" cy="6858000"/>
          </a:xfrm>
          <a:prstGeom prst="rect">
            <a:avLst/>
          </a:prstGeom>
        </p:spPr>
      </p:pic>
      <p:sp>
        <p:nvSpPr>
          <p:cNvPr id="2" name="文字方塊 1"/>
          <p:cNvSpPr txBox="1"/>
          <p:nvPr/>
        </p:nvSpPr>
        <p:spPr>
          <a:xfrm>
            <a:off x="3419872" y="6512675"/>
            <a:ext cx="313185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《鄉貫別調查》人口分布圖</a:t>
            </a:r>
            <a:r>
              <a:rPr kumimoji="1" lang="en-US" altLang="zh-TW" sz="1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(1926)</a:t>
            </a:r>
            <a:endParaRPr kumimoji="1" lang="zh-TW" altLang="en-US" sz="16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
        <p:nvSpPr>
          <p:cNvPr id="4" name="文字方塊 3"/>
          <p:cNvSpPr txBox="1"/>
          <p:nvPr/>
        </p:nvSpPr>
        <p:spPr>
          <a:xfrm>
            <a:off x="7074770" y="433308"/>
            <a:ext cx="492443" cy="5991384"/>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臺灣在籍漢民族鄉貫別分布</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圖（小</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川</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尚義一九二八）</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6" name="文字方塊 5"/>
          <p:cNvSpPr txBox="1"/>
          <p:nvPr/>
        </p:nvSpPr>
        <p:spPr>
          <a:xfrm>
            <a:off x="1528485" y="77146"/>
            <a:ext cx="461665" cy="6703709"/>
          </a:xfrm>
          <a:prstGeom prst="rect">
            <a:avLst/>
          </a:prstGeom>
          <a:noFill/>
        </p:spPr>
        <p:txBody>
          <a:bodyPr vert="eaVert" wrap="square" rtlCol="0">
            <a:spAutoFit/>
          </a:bodyPr>
          <a:lstStyle/>
          <a:p>
            <a:pPr lvl="0">
              <a:defRPr/>
            </a:pPr>
            <a:r>
              <a:rPr lang="zh-TW" altLang="en-US" sz="1600" dirty="0" smtClean="0">
                <a:solidFill>
                  <a:srgbClr val="000000"/>
                </a:solidFill>
              </a:rPr>
              <a:t>臺灣總督府總督官房調查課</a:t>
            </a:r>
            <a:r>
              <a:rPr lang="zh-TW" altLang="zh-TW" dirty="0"/>
              <a:t>《臺灣在籍漢民族鄉貫別調查</a:t>
            </a:r>
            <a:r>
              <a:rPr lang="zh-TW" altLang="zh-TW" dirty="0" smtClean="0"/>
              <a:t>》</a:t>
            </a:r>
            <a:r>
              <a:rPr lang="zh-TW" altLang="en-US" dirty="0" smtClean="0"/>
              <a:t>昭和三年</a:t>
            </a:r>
            <a:endParaRPr kumimoji="1" lang="en-US" altLang="ja-JP"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8693557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5496" y="129680"/>
            <a:ext cx="9108504" cy="6696744"/>
          </a:xfrm>
          <a:solidFill>
            <a:srgbClr val="CC3300"/>
          </a:solidFill>
        </p:spPr>
        <p:txBody>
          <a:bodyPr vert="eaVert"/>
          <a:lstStyle/>
          <a:p>
            <a:pPr marL="0" indent="0">
              <a:lnSpc>
                <a:spcPts val="2800"/>
              </a:lnSpc>
              <a:spcBef>
                <a:spcPts val="0"/>
              </a:spcBef>
              <a:buNone/>
            </a:pPr>
            <a:r>
              <a:rPr lang="en-US" altLang="zh-TW" sz="2400" dirty="0" smtClean="0">
                <a:latin typeface="標楷體" panose="03000509000000000000" pitchFamily="65" charset="-120"/>
                <a:ea typeface="標楷體" panose="03000509000000000000" pitchFamily="65" charset="-120"/>
              </a:rPr>
              <a:t>	</a:t>
            </a:r>
            <a:r>
              <a:rPr lang="zh-TW" altLang="en-US" sz="2800" dirty="0" smtClean="0">
                <a:solidFill>
                  <a:srgbClr val="FFFF00"/>
                </a:solidFill>
                <a:latin typeface="標楷體" panose="03000509000000000000" pitchFamily="65" charset="-120"/>
                <a:ea typeface="標楷體" panose="03000509000000000000" pitchFamily="65" charset="-120"/>
              </a:rPr>
              <a:t>漳客「</a:t>
            </a:r>
            <a:r>
              <a:rPr lang="zh-TW" altLang="en-US" sz="2800" b="1" dirty="0" smtClean="0">
                <a:solidFill>
                  <a:srgbClr val="FFFF00"/>
                </a:solidFill>
                <a:latin typeface="標楷體" panose="03000509000000000000" pitchFamily="65" charset="-120"/>
                <a:ea typeface="標楷體" panose="03000509000000000000" pitchFamily="65" charset="-120"/>
              </a:rPr>
              <a:t>新仇</a:t>
            </a:r>
            <a:r>
              <a:rPr lang="zh-TW" altLang="en-US" sz="2800" dirty="0" smtClean="0">
                <a:solidFill>
                  <a:srgbClr val="FFFF00"/>
                </a:solidFill>
                <a:latin typeface="標楷體" panose="03000509000000000000" pitchFamily="65" charset="-120"/>
                <a:ea typeface="標楷體" panose="03000509000000000000" pitchFamily="65" charset="-120"/>
              </a:rPr>
              <a:t>」</a:t>
            </a:r>
            <a:r>
              <a:rPr lang="zh-TW" altLang="en-US" sz="2800" dirty="0" smtClean="0">
                <a:latin typeface="標楷體" panose="03000509000000000000" pitchFamily="65" charset="-120"/>
                <a:ea typeface="標楷體" panose="03000509000000000000" pitchFamily="65" charset="-120"/>
              </a:rPr>
              <a:t>：可憐四大庄</a:t>
            </a:r>
            <a:endParaRPr lang="en-US" altLang="zh-TW" sz="2800" dirty="0" smtClean="0">
              <a:latin typeface="標楷體" panose="03000509000000000000" pitchFamily="65" charset="-120"/>
              <a:ea typeface="標楷體" panose="03000509000000000000" pitchFamily="65" charset="-120"/>
            </a:endParaRPr>
          </a:p>
          <a:p>
            <a:pPr marL="0" indent="0">
              <a:lnSpc>
                <a:spcPts val="2600"/>
              </a:lnSpc>
              <a:spcBef>
                <a:spcPts val="1200"/>
              </a:spcBef>
              <a:buNone/>
            </a:pPr>
            <a:r>
              <a:rPr lang="zh-TW" altLang="en-US" sz="2400" dirty="0" smtClean="0">
                <a:latin typeface="標楷體" panose="03000509000000000000" pitchFamily="65" charset="-120"/>
                <a:ea typeface="標楷體" panose="03000509000000000000" pitchFamily="65" charset="-120"/>
              </a:rPr>
              <a:t>入</a:t>
            </a:r>
            <a:r>
              <a:rPr lang="zh-TW" altLang="en-US" sz="2400" dirty="0">
                <a:latin typeface="標楷體" panose="03000509000000000000" pitchFamily="65" charset="-120"/>
                <a:ea typeface="標楷體" panose="03000509000000000000" pitchFamily="65" charset="-120"/>
              </a:rPr>
              <a:t>呈臺灣猫霧捒被閩人遭害以切救粵冤事</a:t>
            </a:r>
          </a:p>
          <a:p>
            <a:pPr marL="0" indent="0">
              <a:lnSpc>
                <a:spcPts val="2600"/>
              </a:lnSpc>
              <a:spcBef>
                <a:spcPts val="600"/>
              </a:spcBef>
              <a:buNone/>
            </a:pPr>
            <a:r>
              <a:rPr lang="zh-TW" altLang="en-US" sz="2400" dirty="0">
                <a:latin typeface="標楷體" panose="03000509000000000000" pitchFamily="65" charset="-120"/>
                <a:ea typeface="標楷體" panose="03000509000000000000" pitchFamily="65" charset="-120"/>
              </a:rPr>
              <a:t>一哀兮貴漳泉，漳泉二府真發顛，淡水爭姦因口角，嘉彰兩邑皆相連。</a:t>
            </a:r>
          </a:p>
          <a:p>
            <a:pPr marL="0" indent="0">
              <a:lnSpc>
                <a:spcPts val="2600"/>
              </a:lnSpc>
              <a:spcBef>
                <a:spcPts val="600"/>
              </a:spcBef>
              <a:buNone/>
            </a:pPr>
            <a:r>
              <a:rPr lang="zh-TW" altLang="en-US" sz="2400" dirty="0">
                <a:latin typeface="標楷體" panose="03000509000000000000" pitchFamily="65" charset="-120"/>
                <a:ea typeface="標楷體" panose="03000509000000000000" pitchFamily="65" charset="-120"/>
              </a:rPr>
              <a:t>二哀兮淚淋淋，漳泉械鬦害粵人，</a:t>
            </a:r>
            <a:r>
              <a:rPr lang="zh-TW" altLang="en-US" sz="2400" dirty="0">
                <a:solidFill>
                  <a:srgbClr val="FFFF00"/>
                </a:solidFill>
                <a:latin typeface="標楷體" panose="03000509000000000000" pitchFamily="65" charset="-120"/>
                <a:ea typeface="標楷體" panose="03000509000000000000" pitchFamily="65" charset="-120"/>
              </a:rPr>
              <a:t>仇衅只因爽文反，當初不該做義民</a:t>
            </a:r>
            <a:r>
              <a:rPr lang="zh-TW" altLang="en-US" sz="2400" dirty="0">
                <a:latin typeface="標楷體" panose="03000509000000000000" pitchFamily="65" charset="-120"/>
                <a:ea typeface="標楷體" panose="03000509000000000000" pitchFamily="65" charset="-120"/>
              </a:rPr>
              <a:t>。</a:t>
            </a:r>
          </a:p>
          <a:p>
            <a:pPr marL="0" indent="0">
              <a:lnSpc>
                <a:spcPts val="2600"/>
              </a:lnSpc>
              <a:spcBef>
                <a:spcPts val="600"/>
              </a:spcBef>
              <a:buNone/>
            </a:pPr>
            <a:r>
              <a:rPr lang="zh-TW" altLang="en-US" sz="2400" dirty="0">
                <a:latin typeface="標楷體" panose="03000509000000000000" pitchFamily="65" charset="-120"/>
                <a:ea typeface="標楷體" panose="03000509000000000000" pitchFamily="65" charset="-120"/>
              </a:rPr>
              <a:t>三哀兮真慘罪，</a:t>
            </a:r>
            <a:r>
              <a:rPr lang="zh-TW" altLang="en-US" sz="2400" dirty="0">
                <a:solidFill>
                  <a:srgbClr val="FFFF00"/>
                </a:solidFill>
                <a:latin typeface="標楷體" panose="03000509000000000000" pitchFamily="65" charset="-120"/>
                <a:ea typeface="標楷體" panose="03000509000000000000" pitchFamily="65" charset="-120"/>
              </a:rPr>
              <a:t>奸首王松</a:t>
            </a:r>
            <a:r>
              <a:rPr lang="zh-TW" altLang="en-US" sz="2400" dirty="0">
                <a:latin typeface="標楷體" panose="03000509000000000000" pitchFamily="65" charset="-120"/>
                <a:ea typeface="標楷體" panose="03000509000000000000" pitchFamily="65" charset="-120"/>
              </a:rPr>
              <a:t>老賊匪，錢賄巡司來押令，銀擺知縣印蓋旗。</a:t>
            </a:r>
          </a:p>
          <a:p>
            <a:pPr marL="0" indent="0">
              <a:lnSpc>
                <a:spcPts val="2600"/>
              </a:lnSpc>
              <a:spcBef>
                <a:spcPts val="600"/>
              </a:spcBef>
              <a:buNone/>
            </a:pPr>
            <a:r>
              <a:rPr lang="zh-TW" altLang="en-US" sz="2400" dirty="0">
                <a:latin typeface="標楷體" panose="03000509000000000000" pitchFamily="65" charset="-120"/>
                <a:ea typeface="標楷體" panose="03000509000000000000" pitchFamily="65" charset="-120"/>
              </a:rPr>
              <a:t>四哀兮痛肝腸，</a:t>
            </a:r>
            <a:r>
              <a:rPr lang="zh-TW" altLang="en-US" sz="2400" dirty="0">
                <a:solidFill>
                  <a:srgbClr val="FFFF00"/>
                </a:solidFill>
                <a:latin typeface="標楷體" panose="03000509000000000000" pitchFamily="65" charset="-120"/>
                <a:ea typeface="標楷體" panose="03000509000000000000" pitchFamily="65" charset="-120"/>
              </a:rPr>
              <a:t>十分可憐四大庄</a:t>
            </a:r>
            <a:r>
              <a:rPr lang="zh-TW" altLang="en-US" sz="2400" dirty="0" smtClean="0">
                <a:solidFill>
                  <a:srgbClr val="FFFF00"/>
                </a:solidFill>
                <a:latin typeface="標楷體" panose="03000509000000000000" pitchFamily="65" charset="-120"/>
                <a:ea typeface="標楷體" panose="03000509000000000000" pitchFamily="65" charset="-120"/>
              </a:rPr>
              <a:t>（內新、</a:t>
            </a:r>
            <a:r>
              <a:rPr lang="zh-TW" altLang="en-US" sz="2400" dirty="0">
                <a:solidFill>
                  <a:srgbClr val="FFFF00"/>
                </a:solidFill>
                <a:latin typeface="標楷體" panose="03000509000000000000" pitchFamily="65" charset="-120"/>
                <a:ea typeface="標楷體" panose="03000509000000000000" pitchFamily="65" charset="-120"/>
              </a:rPr>
              <a:t>大里</a:t>
            </a:r>
            <a:r>
              <a:rPr lang="zh-TW" altLang="en-US" sz="2400" dirty="0" smtClean="0">
                <a:solidFill>
                  <a:srgbClr val="FFFF00"/>
                </a:solidFill>
                <a:latin typeface="標楷體" panose="03000509000000000000" pitchFamily="65" charset="-120"/>
                <a:ea typeface="標楷體" panose="03000509000000000000" pitchFamily="65" charset="-120"/>
              </a:rPr>
              <a:t>杙、</a:t>
            </a:r>
            <a:r>
              <a:rPr lang="zh-TW" altLang="en-US" sz="2400" dirty="0">
                <a:solidFill>
                  <a:srgbClr val="FFFF00"/>
                </a:solidFill>
                <a:latin typeface="標楷體" panose="03000509000000000000" pitchFamily="65" charset="-120"/>
                <a:ea typeface="標楷體" panose="03000509000000000000" pitchFamily="65" charset="-120"/>
              </a:rPr>
              <a:t>涼傘</a:t>
            </a:r>
            <a:r>
              <a:rPr lang="zh-TW" altLang="en-US" sz="2400" dirty="0" smtClean="0">
                <a:solidFill>
                  <a:srgbClr val="FFFF00"/>
                </a:solidFill>
                <a:latin typeface="標楷體" panose="03000509000000000000" pitchFamily="65" charset="-120"/>
                <a:ea typeface="標楷體" panose="03000509000000000000" pitchFamily="65" charset="-120"/>
              </a:rPr>
              <a:t>樹</a:t>
            </a:r>
            <a:r>
              <a:rPr lang="zh-TW" altLang="en-US" sz="2400" dirty="0">
                <a:solidFill>
                  <a:srgbClr val="FFFF00"/>
                </a:solidFill>
                <a:latin typeface="標楷體" panose="03000509000000000000" pitchFamily="65" charset="-120"/>
                <a:ea typeface="標楷體" panose="03000509000000000000" pitchFamily="65" charset="-120"/>
              </a:rPr>
              <a:t>、柳樹湳</a:t>
            </a:r>
            <a:r>
              <a:rPr lang="zh-TW" altLang="en-US" sz="2400" dirty="0" smtClean="0">
                <a:solidFill>
                  <a:srgbClr val="FFFF00"/>
                </a:solidFill>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局殺幾多青頭子，趕殺幾多讀書人。</a:t>
            </a:r>
          </a:p>
          <a:p>
            <a:pPr marL="0" indent="0">
              <a:lnSpc>
                <a:spcPts val="2600"/>
              </a:lnSpc>
              <a:spcBef>
                <a:spcPts val="600"/>
              </a:spcBef>
              <a:buNone/>
            </a:pPr>
            <a:r>
              <a:rPr lang="zh-TW" altLang="en-US" sz="2400" dirty="0">
                <a:latin typeface="標楷體" panose="03000509000000000000" pitchFamily="65" charset="-120"/>
                <a:ea typeface="標楷體" panose="03000509000000000000" pitchFamily="65" charset="-120"/>
              </a:rPr>
              <a:t>五哀兮無天理，三四十日來驗屍，</a:t>
            </a:r>
            <a:r>
              <a:rPr lang="zh-TW" altLang="en-US" sz="2400" dirty="0">
                <a:solidFill>
                  <a:srgbClr val="FFFF00"/>
                </a:solidFill>
                <a:latin typeface="標楷體" panose="03000509000000000000" pitchFamily="65" charset="-120"/>
                <a:ea typeface="標楷體" panose="03000509000000000000" pitchFamily="65" charset="-120"/>
              </a:rPr>
              <a:t>開窨驗屍四五百，行文敢報三十余</a:t>
            </a:r>
            <a:r>
              <a:rPr lang="zh-TW" altLang="en-US" sz="2400" dirty="0">
                <a:latin typeface="標楷體" panose="03000509000000000000" pitchFamily="65" charset="-120"/>
                <a:ea typeface="標楷體" panose="03000509000000000000" pitchFamily="65" charset="-120"/>
              </a:rPr>
              <a:t>。</a:t>
            </a:r>
          </a:p>
          <a:p>
            <a:pPr marL="0" indent="0">
              <a:lnSpc>
                <a:spcPts val="2600"/>
              </a:lnSpc>
              <a:spcBef>
                <a:spcPts val="600"/>
              </a:spcBef>
              <a:buNone/>
            </a:pPr>
            <a:r>
              <a:rPr lang="zh-TW" altLang="en-US" sz="2400" dirty="0">
                <a:latin typeface="標楷體" panose="03000509000000000000" pitchFamily="65" charset="-120"/>
                <a:ea typeface="標楷體" panose="03000509000000000000" pitchFamily="65" charset="-120"/>
              </a:rPr>
              <a:t>六哀兮死不甘，臺灣官員真埋冤，貪官污吏不公奏，橫云海外竟無天。</a:t>
            </a:r>
          </a:p>
          <a:p>
            <a:pPr marL="0" indent="0">
              <a:lnSpc>
                <a:spcPts val="2600"/>
              </a:lnSpc>
              <a:spcBef>
                <a:spcPts val="600"/>
              </a:spcBef>
              <a:buNone/>
            </a:pPr>
            <a:r>
              <a:rPr lang="zh-TW" altLang="en-US" sz="2400" dirty="0">
                <a:latin typeface="標楷體" panose="03000509000000000000" pitchFamily="65" charset="-120"/>
                <a:ea typeface="標楷體" panose="03000509000000000000" pitchFamily="65" charset="-120"/>
              </a:rPr>
              <a:t>七哀兮不該忠，</a:t>
            </a:r>
            <a:r>
              <a:rPr lang="zh-TW" altLang="en-US" sz="2400" dirty="0">
                <a:solidFill>
                  <a:srgbClr val="FFFF00"/>
                </a:solidFill>
                <a:latin typeface="標楷體" panose="03000509000000000000" pitchFamily="65" charset="-120"/>
                <a:ea typeface="標楷體" panose="03000509000000000000" pitchFamily="65" charset="-120"/>
              </a:rPr>
              <a:t>楊汪分府</a:t>
            </a:r>
            <a:r>
              <a:rPr lang="zh-TW" altLang="en-US" sz="2400" dirty="0">
                <a:latin typeface="標楷體" panose="03000509000000000000" pitchFamily="65" charset="-120"/>
                <a:ea typeface="標楷體" panose="03000509000000000000" pitchFamily="65" charset="-120"/>
              </a:rPr>
              <a:t>甚是濃（膿），良民把做賊來辦，這等</a:t>
            </a:r>
            <a:r>
              <a:rPr lang="zh-TW" altLang="en-US" sz="2400" dirty="0">
                <a:solidFill>
                  <a:srgbClr val="FFFF00"/>
                </a:solidFill>
                <a:latin typeface="標楷體" panose="03000509000000000000" pitchFamily="65" charset="-120"/>
                <a:ea typeface="標楷體" panose="03000509000000000000" pitchFamily="65" charset="-120"/>
              </a:rPr>
              <a:t>膿官</a:t>
            </a:r>
            <a:r>
              <a:rPr lang="zh-TW" altLang="en-US" sz="2400" dirty="0">
                <a:latin typeface="標楷體" panose="03000509000000000000" pitchFamily="65" charset="-120"/>
                <a:ea typeface="標楷體" panose="03000509000000000000" pitchFamily="65" charset="-120"/>
              </a:rPr>
              <a:t>天不容。</a:t>
            </a:r>
          </a:p>
          <a:p>
            <a:pPr marL="0" indent="0">
              <a:lnSpc>
                <a:spcPts val="2600"/>
              </a:lnSpc>
              <a:spcBef>
                <a:spcPts val="600"/>
              </a:spcBef>
              <a:buNone/>
            </a:pPr>
            <a:r>
              <a:rPr lang="zh-TW" altLang="en-US" sz="2400" dirty="0">
                <a:latin typeface="標楷體" panose="03000509000000000000" pitchFamily="65" charset="-120"/>
                <a:ea typeface="標楷體" panose="03000509000000000000" pitchFamily="65" charset="-120"/>
              </a:rPr>
              <a:t>八哀兮係受虧，粵人在臺真難居，從得賊來又忘義，不從賊來被賊欺。</a:t>
            </a:r>
          </a:p>
          <a:p>
            <a:pPr marL="0" indent="0">
              <a:lnSpc>
                <a:spcPts val="2600"/>
              </a:lnSpc>
              <a:spcBef>
                <a:spcPts val="600"/>
              </a:spcBef>
              <a:buNone/>
            </a:pPr>
            <a:r>
              <a:rPr lang="zh-TW" altLang="en-US" sz="2400" dirty="0">
                <a:latin typeface="標楷體" panose="03000509000000000000" pitchFamily="65" charset="-120"/>
                <a:ea typeface="標楷體" panose="03000509000000000000" pitchFamily="65" charset="-120"/>
              </a:rPr>
              <a:t>九哀兮來轉庒，回頭不見家爺娘，兄弟妻兒俱殺盡，拋等（抱著）膝頭斷肝腸。</a:t>
            </a:r>
          </a:p>
          <a:p>
            <a:pPr marL="0" indent="0">
              <a:lnSpc>
                <a:spcPts val="2600"/>
              </a:lnSpc>
              <a:spcBef>
                <a:spcPts val="600"/>
              </a:spcBef>
              <a:buNone/>
            </a:pPr>
            <a:r>
              <a:rPr lang="zh-TW" altLang="en-US" sz="2400" dirty="0">
                <a:latin typeface="標楷體" panose="03000509000000000000" pitchFamily="65" charset="-120"/>
                <a:ea typeface="標楷體" panose="03000509000000000000" pitchFamily="65" charset="-120"/>
              </a:rPr>
              <a:t>十哀兮淚哀哀，望星望月清官來，冤屈無伸終不願，未知何日天眼開。 </a:t>
            </a:r>
            <a:endParaRPr lang="en-US" altLang="zh-TW" sz="2400" dirty="0" smtClean="0">
              <a:latin typeface="標楷體" panose="03000509000000000000" pitchFamily="65" charset="-120"/>
              <a:ea typeface="標楷體" panose="03000509000000000000" pitchFamily="65" charset="-120"/>
            </a:endParaRPr>
          </a:p>
          <a:p>
            <a:pPr marL="0" indent="0">
              <a:lnSpc>
                <a:spcPts val="2600"/>
              </a:lnSpc>
              <a:spcBef>
                <a:spcPts val="600"/>
              </a:spcBef>
              <a:buNone/>
            </a:pPr>
            <a:r>
              <a:rPr lang="zh-TW" altLang="en-US" sz="2400" dirty="0" smtClean="0">
                <a:latin typeface="標楷體" panose="03000509000000000000" pitchFamily="65" charset="-120"/>
                <a:ea typeface="標楷體" panose="03000509000000000000" pitchFamily="65" charset="-120"/>
              </a:rPr>
              <a:t>嘉慶</a:t>
            </a:r>
            <a:r>
              <a:rPr lang="zh-TW" altLang="en-US" sz="2400" dirty="0">
                <a:latin typeface="標楷體" panose="03000509000000000000" pitchFamily="65" charset="-120"/>
                <a:ea typeface="標楷體" panose="03000509000000000000" pitchFamily="65" charset="-120"/>
              </a:rPr>
              <a:t>拾肆年十月廿日</a:t>
            </a:r>
            <a:r>
              <a:rPr lang="zh-TW" altLang="en-US" sz="2400" dirty="0">
                <a:solidFill>
                  <a:srgbClr val="FFFF00"/>
                </a:solidFill>
                <a:latin typeface="標楷體" panose="03000509000000000000" pitchFamily="65" charset="-120"/>
                <a:ea typeface="標楷體" panose="03000509000000000000" pitchFamily="65" charset="-120"/>
              </a:rPr>
              <a:t>猫霧捒粵人入</a:t>
            </a:r>
            <a:r>
              <a:rPr lang="zh-TW" altLang="en-US" sz="2400" dirty="0" smtClean="0">
                <a:solidFill>
                  <a:srgbClr val="FFFF00"/>
                </a:solidFill>
                <a:latin typeface="標楷體" panose="03000509000000000000" pitchFamily="65" charset="-120"/>
                <a:ea typeface="標楷體" panose="03000509000000000000" pitchFamily="65" charset="-120"/>
              </a:rPr>
              <a:t>呈</a:t>
            </a:r>
            <a:endParaRPr lang="zh-TW" altLang="en-US" sz="2400" dirty="0">
              <a:solidFill>
                <a:srgbClr val="FFFF00"/>
              </a:solidFill>
              <a:latin typeface="標楷體" panose="03000509000000000000" pitchFamily="65" charset="-120"/>
              <a:ea typeface="標楷體" panose="03000509000000000000" pitchFamily="65" charset="-120"/>
            </a:endParaRPr>
          </a:p>
          <a:p>
            <a:pPr marL="0" indent="0">
              <a:buNone/>
            </a:pPr>
            <a:endParaRPr lang="zh-TW" altLang="en-US" dirty="0"/>
          </a:p>
        </p:txBody>
      </p:sp>
    </p:spTree>
    <p:extLst>
      <p:ext uri="{BB962C8B-B14F-4D97-AF65-F5344CB8AC3E}">
        <p14:creationId xmlns:p14="http://schemas.microsoft.com/office/powerpoint/2010/main" val="78508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36712" y="44624"/>
            <a:ext cx="8255768" cy="6624736"/>
          </a:xfrm>
        </p:spPr>
        <p:txBody>
          <a:bodyPr/>
          <a:lstStyle/>
          <a:p>
            <a:pPr marL="0" indent="0" algn="ctr">
              <a:buNone/>
            </a:pPr>
            <a:r>
              <a:rPr lang="zh-TW" altLang="en-US" dirty="0">
                <a:solidFill>
                  <a:srgbClr val="000000"/>
                </a:solidFill>
                <a:cs typeface="+mj-cs"/>
              </a:rPr>
              <a:t>五十步笑百步</a:t>
            </a:r>
            <a:endParaRPr lang="en-US" altLang="zh-TW" dirty="0" smtClean="0"/>
          </a:p>
          <a:p>
            <a:pPr marL="0" indent="0">
              <a:lnSpc>
                <a:spcPts val="3600"/>
              </a:lnSpc>
              <a:spcBef>
                <a:spcPts val="1800"/>
              </a:spcBef>
              <a:buNone/>
            </a:pPr>
            <a:r>
              <a:rPr lang="zh-TW" altLang="en-US" sz="2800" dirty="0" smtClean="0"/>
              <a:t>閩浙總督</a:t>
            </a:r>
            <a:r>
              <a:rPr lang="zh-TW" altLang="zh-TW" sz="2800" dirty="0" smtClean="0"/>
              <a:t>方</a:t>
            </a:r>
            <a:r>
              <a:rPr lang="zh-TW" altLang="zh-TW" sz="2800" dirty="0"/>
              <a:t>維</a:t>
            </a:r>
            <a:r>
              <a:rPr lang="zh-TW" altLang="zh-TW" sz="2800" dirty="0" smtClean="0"/>
              <a:t>甸</a:t>
            </a:r>
            <a:r>
              <a:rPr lang="zh-TW" altLang="en-US" sz="2800" dirty="0" smtClean="0"/>
              <a:t>於嘉慶十五年來臺查辦十四年發生的漳泉分類械鬥，揭露</a:t>
            </a:r>
            <a:r>
              <a:rPr lang="zh-TW" altLang="zh-TW" sz="2800" dirty="0"/>
              <a:t>嘉慶</a:t>
            </a:r>
            <a:r>
              <a:rPr lang="zh-TW" altLang="zh-TW" sz="2800" dirty="0" smtClean="0"/>
              <a:t>十一年</a:t>
            </a:r>
            <a:r>
              <a:rPr lang="zh-TW" altLang="en-US" sz="2800" dirty="0" smtClean="0"/>
              <a:t>漳籍義民到鹿港協助防禦海盜蔡牽時，與當地泉人意外衝突，引爆</a:t>
            </a:r>
            <a:r>
              <a:rPr lang="zh-TW" altLang="en-US" sz="2800" dirty="0" smtClean="0">
                <a:solidFill>
                  <a:srgbClr val="FF0000"/>
                </a:solidFill>
              </a:rPr>
              <a:t>漳泉</a:t>
            </a:r>
            <a:r>
              <a:rPr lang="zh-TW" altLang="en-US" sz="2800" dirty="0" smtClean="0"/>
              <a:t>械鬥，造成數萬難民。</a:t>
            </a:r>
            <a:endParaRPr lang="en-US" altLang="zh-TW" sz="2800" dirty="0" smtClean="0"/>
          </a:p>
          <a:p>
            <a:pPr marL="0" indent="0">
              <a:lnSpc>
                <a:spcPts val="3600"/>
              </a:lnSpc>
              <a:spcBef>
                <a:spcPts val="1800"/>
              </a:spcBef>
              <a:buNone/>
            </a:pPr>
            <a:r>
              <a:rPr lang="zh-TW" altLang="zh-TW" sz="2800" dirty="0"/>
              <a:t>方維甸把</a:t>
            </a:r>
            <a:r>
              <a:rPr lang="zh-TW" altLang="en-US" sz="2800" dirty="0" smtClean="0"/>
              <a:t>當年奉旨來臺</a:t>
            </a:r>
            <a:r>
              <a:rPr lang="zh-TW" altLang="en-US" sz="2800" dirty="0"/>
              <a:t>剿辦蔡牽的欽差大臣福州將軍賽沖阿</a:t>
            </a:r>
            <a:r>
              <a:rPr lang="zh-TW" altLang="zh-TW" sz="2800" dirty="0" smtClean="0"/>
              <a:t>諱</a:t>
            </a:r>
            <a:r>
              <a:rPr lang="zh-TW" altLang="zh-TW" sz="2800" dirty="0"/>
              <a:t>匿嘉慶十一年彰化漳泉械鬥所造成的「</a:t>
            </a:r>
            <a:r>
              <a:rPr lang="zh-TW" altLang="zh-TW" sz="2800" dirty="0">
                <a:solidFill>
                  <a:srgbClr val="FF0000"/>
                </a:solidFill>
              </a:rPr>
              <a:t>夙怨</a:t>
            </a:r>
            <a:r>
              <a:rPr lang="zh-TW" altLang="zh-TW" sz="2800" dirty="0" smtClean="0"/>
              <a:t>」</a:t>
            </a:r>
            <a:r>
              <a:rPr lang="zh-TW" altLang="en-US" sz="2800" dirty="0" smtClean="0"/>
              <a:t>，</a:t>
            </a:r>
            <a:r>
              <a:rPr lang="zh-TW" altLang="zh-TW" sz="2800" dirty="0" smtClean="0"/>
              <a:t>當成十四年</a:t>
            </a:r>
            <a:r>
              <a:rPr lang="zh-TW" altLang="en-US" sz="2800" dirty="0" smtClean="0"/>
              <a:t>漳泉</a:t>
            </a:r>
            <a:r>
              <a:rPr lang="zh-TW" altLang="zh-TW" sz="2800" dirty="0" smtClean="0"/>
              <a:t>兩</a:t>
            </a:r>
            <a:r>
              <a:rPr lang="zh-TW" altLang="zh-TW" sz="2800" dirty="0"/>
              <a:t>籍再度械鬥的</a:t>
            </a:r>
            <a:r>
              <a:rPr lang="zh-TW" altLang="zh-TW" sz="2800" dirty="0" smtClean="0"/>
              <a:t>起因</a:t>
            </a:r>
            <a:r>
              <a:rPr lang="zh-TW" altLang="en-US" sz="2800" dirty="0" smtClean="0"/>
              <a:t>。</a:t>
            </a:r>
            <a:endParaRPr lang="en-US" altLang="zh-TW" sz="2800" dirty="0" smtClean="0"/>
          </a:p>
          <a:p>
            <a:pPr marL="0" indent="0">
              <a:lnSpc>
                <a:spcPts val="3600"/>
              </a:lnSpc>
              <a:spcBef>
                <a:spcPts val="1800"/>
              </a:spcBef>
              <a:buNone/>
            </a:pPr>
            <a:r>
              <a:rPr lang="zh-TW" altLang="en-US" sz="2800" dirty="0" smtClean="0"/>
              <a:t>但</a:t>
            </a:r>
            <a:r>
              <a:rPr lang="zh-TW" altLang="zh-TW" sz="2800" dirty="0" smtClean="0"/>
              <a:t>他處理</a:t>
            </a:r>
            <a:r>
              <a:rPr lang="zh-TW" altLang="en-US" sz="2800" dirty="0" smtClean="0"/>
              <a:t>接著發生的</a:t>
            </a:r>
            <a:r>
              <a:rPr lang="zh-TW" altLang="zh-TW" sz="2800" dirty="0" smtClean="0">
                <a:solidFill>
                  <a:srgbClr val="FF0000"/>
                </a:solidFill>
              </a:rPr>
              <a:t>漳</a:t>
            </a:r>
            <a:r>
              <a:rPr lang="zh-TW" altLang="en-US" sz="2800" dirty="0" smtClean="0">
                <a:solidFill>
                  <a:srgbClr val="FF0000"/>
                </a:solidFill>
              </a:rPr>
              <a:t>客</a:t>
            </a:r>
            <a:r>
              <a:rPr lang="zh-TW" altLang="zh-TW" sz="2800" dirty="0" smtClean="0"/>
              <a:t>械鬥</a:t>
            </a:r>
            <a:r>
              <a:rPr lang="zh-TW" altLang="en-US" sz="2800" dirty="0" smtClean="0"/>
              <a:t>時，</a:t>
            </a:r>
            <a:r>
              <a:rPr lang="zh-TW" altLang="zh-TW" sz="2800" dirty="0" smtClean="0"/>
              <a:t>做法</a:t>
            </a:r>
            <a:r>
              <a:rPr lang="zh-TW" altLang="en-US" sz="2800" dirty="0" smtClean="0"/>
              <a:t>卻是</a:t>
            </a:r>
            <a:r>
              <a:rPr lang="zh-TW" altLang="zh-TW" sz="2800" dirty="0" smtClean="0"/>
              <a:t>「</a:t>
            </a:r>
            <a:r>
              <a:rPr lang="zh-TW" altLang="zh-TW" sz="2800" dirty="0"/>
              <a:t>五十步笑百步</a:t>
            </a:r>
            <a:r>
              <a:rPr lang="zh-TW" altLang="zh-TW" sz="2800" dirty="0" smtClean="0"/>
              <a:t>」</a:t>
            </a:r>
            <a:r>
              <a:rPr lang="zh-TW" altLang="en-US" sz="2800" dirty="0" smtClean="0"/>
              <a:t>，並未</a:t>
            </a:r>
            <a:r>
              <a:rPr lang="zh-TW" altLang="zh-TW" sz="2800" dirty="0" smtClean="0"/>
              <a:t>認真查辦</a:t>
            </a:r>
            <a:r>
              <a:rPr lang="zh-TW" altLang="en-US" sz="2800" dirty="0" smtClean="0"/>
              <a:t>，</a:t>
            </a:r>
            <a:r>
              <a:rPr lang="zh-TW" altLang="zh-TW" sz="2800" dirty="0" smtClean="0"/>
              <a:t>縱</a:t>
            </a:r>
            <a:r>
              <a:rPr lang="zh-TW" altLang="zh-TW" sz="2800" dirty="0"/>
              <a:t>任誤解</a:t>
            </a:r>
            <a:r>
              <a:rPr lang="zh-TW" altLang="zh-TW" sz="2800" dirty="0" smtClean="0"/>
              <a:t>加深</a:t>
            </a:r>
            <a:r>
              <a:rPr lang="zh-TW" altLang="en-US" sz="2800" dirty="0" smtClean="0"/>
              <a:t>、仇恨</a:t>
            </a:r>
            <a:r>
              <a:rPr lang="zh-TW" altLang="zh-TW" sz="2800" dirty="0" smtClean="0"/>
              <a:t>蔓延</a:t>
            </a:r>
            <a:r>
              <a:rPr lang="zh-TW" altLang="en-US" sz="2800" dirty="0" smtClean="0"/>
              <a:t>。</a:t>
            </a:r>
            <a:endParaRPr lang="zh-TW" altLang="en-US" sz="2800" dirty="0"/>
          </a:p>
        </p:txBody>
      </p:sp>
    </p:spTree>
    <p:extLst>
      <p:ext uri="{BB962C8B-B14F-4D97-AF65-F5344CB8AC3E}">
        <p14:creationId xmlns:p14="http://schemas.microsoft.com/office/powerpoint/2010/main" val="179481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32681"/>
            <a:ext cx="8424936" cy="6608687"/>
          </a:xfrm>
        </p:spPr>
        <p:txBody>
          <a:bodyPr/>
          <a:lstStyle/>
          <a:p>
            <a:pPr marL="0" indent="0" algn="ctr">
              <a:spcBef>
                <a:spcPts val="1200"/>
              </a:spcBef>
              <a:buNone/>
            </a:pPr>
            <a:r>
              <a:rPr lang="zh-TW" altLang="en-US" dirty="0" smtClean="0"/>
              <a:t>權變部署</a:t>
            </a:r>
            <a:r>
              <a:rPr lang="zh-TW" altLang="en-US" dirty="0" smtClean="0">
                <a:solidFill>
                  <a:srgbClr val="FF0000"/>
                </a:solidFill>
              </a:rPr>
              <a:t>定案</a:t>
            </a:r>
            <a:r>
              <a:rPr lang="zh-TW" altLang="en-US" dirty="0" smtClean="0"/>
              <a:t>：方維甸的「兼用經權」</a:t>
            </a:r>
            <a:endParaRPr lang="en-US" altLang="zh-TW" dirty="0" smtClean="0"/>
          </a:p>
          <a:p>
            <a:pPr marL="0" indent="0">
              <a:lnSpc>
                <a:spcPts val="3200"/>
              </a:lnSpc>
              <a:spcBef>
                <a:spcPts val="600"/>
              </a:spcBef>
              <a:buNone/>
            </a:pPr>
            <a:r>
              <a:rPr lang="zh-TW" altLang="en-US" sz="2400" dirty="0" smtClean="0"/>
              <a:t>方維</a:t>
            </a:r>
            <a:r>
              <a:rPr lang="zh-TW" altLang="en-US" sz="2400" dirty="0"/>
              <a:t>甸嘉慶十五年三月八日極</a:t>
            </a:r>
            <a:r>
              <a:rPr lang="zh-TW" altLang="en-US" sz="2400" dirty="0" smtClean="0"/>
              <a:t>機密等級的奏摺：</a:t>
            </a:r>
            <a:endParaRPr lang="en-US" altLang="zh-TW" sz="2400" dirty="0" smtClean="0"/>
          </a:p>
          <a:p>
            <a:pPr marL="0" indent="0">
              <a:lnSpc>
                <a:spcPts val="3200"/>
              </a:lnSpc>
              <a:spcBef>
                <a:spcPts val="600"/>
              </a:spcBef>
              <a:buNone/>
            </a:pPr>
            <a:r>
              <a:rPr lang="zh-TW" altLang="zh-TW" sz="2400" dirty="0">
                <a:latin typeface="標楷體" panose="03000509000000000000" pitchFamily="65" charset="-120"/>
                <a:ea typeface="標楷體" panose="03000509000000000000" pitchFamily="65" charset="-120"/>
              </a:rPr>
              <a:t>再，漳、泉、粵三籍民人各分籍貫，不能和睦，相沿惡習固應化導。然臺灣民情浮動，不僅械鬥，即豎旗聚眾，亦皆視為尋常。</a:t>
            </a:r>
            <a:r>
              <a:rPr lang="zh-TW" altLang="zh-TW" sz="2400" dirty="0">
                <a:solidFill>
                  <a:srgbClr val="FF0000"/>
                </a:solidFill>
                <a:latin typeface="標楷體" panose="03000509000000000000" pitchFamily="65" charset="-120"/>
                <a:ea typeface="標楷體" panose="03000509000000000000" pitchFamily="65" charset="-120"/>
              </a:rPr>
              <a:t>設使三籍聯為一氣，於海外要地，轉非所宜。猶幸黨類區分，各不相下，遇有莠民滋事，其異籍之人，必為義民，與之樹敵。</a:t>
            </a:r>
            <a:r>
              <a:rPr lang="zh-TW" altLang="zh-TW" sz="2400" dirty="0">
                <a:latin typeface="標楷體" panose="03000509000000000000" pitchFamily="65" charset="-120"/>
                <a:ea typeface="標楷體" panose="03000509000000000000" pitchFamily="65" charset="-120"/>
              </a:rPr>
              <a:t>自康熙年間至今，悉皆如此。今</a:t>
            </a:r>
            <a:r>
              <a:rPr lang="zh-TW" altLang="zh-TW" sz="2400" dirty="0">
                <a:solidFill>
                  <a:srgbClr val="FF0000"/>
                </a:solidFill>
                <a:latin typeface="標楷體" panose="03000509000000000000" pitchFamily="65" charset="-120"/>
                <a:ea typeface="標楷體" panose="03000509000000000000" pitchFamily="65" charset="-120"/>
              </a:rPr>
              <a:t>藉此互相鈐制</a:t>
            </a:r>
            <a:r>
              <a:rPr lang="zh-TW" altLang="zh-TW" sz="2400" dirty="0">
                <a:latin typeface="標楷體" panose="03000509000000000000" pitchFamily="65" charset="-120"/>
                <a:ea typeface="標楷體" panose="03000509000000000000" pitchFamily="65" charset="-120"/>
              </a:rPr>
              <a:t>，仍禁其仇殺相攻，</a:t>
            </a:r>
            <a:r>
              <a:rPr lang="zh-TW" altLang="zh-TW" sz="2400" dirty="0">
                <a:solidFill>
                  <a:srgbClr val="FF0000"/>
                </a:solidFill>
                <a:latin typeface="標楷體" panose="03000509000000000000" pitchFamily="65" charset="-120"/>
                <a:ea typeface="標楷體" panose="03000509000000000000" pitchFamily="65" charset="-120"/>
              </a:rPr>
              <a:t>兼用經權</a:t>
            </a:r>
            <a:r>
              <a:rPr lang="zh-TW" altLang="zh-TW" sz="2400" dirty="0">
                <a:latin typeface="標楷體" panose="03000509000000000000" pitchFamily="65" charset="-120"/>
                <a:ea typeface="標楷體" panose="03000509000000000000" pitchFamily="65" charset="-120"/>
              </a:rPr>
              <a:t>，似於地方有益。此臣愚昧之見，</a:t>
            </a:r>
            <a:r>
              <a:rPr lang="zh-TW" altLang="zh-TW" sz="2400" dirty="0">
                <a:solidFill>
                  <a:srgbClr val="FF0000"/>
                </a:solidFill>
                <a:latin typeface="標楷體" panose="03000509000000000000" pitchFamily="65" charset="-120"/>
                <a:ea typeface="標楷體" panose="03000509000000000000" pitchFamily="65" charset="-120"/>
              </a:rPr>
              <a:t>不敢稍有宣露</a:t>
            </a:r>
            <a:r>
              <a:rPr lang="zh-TW" altLang="zh-TW" sz="2400" dirty="0">
                <a:latin typeface="標楷體" panose="03000509000000000000" pitchFamily="65" charset="-120"/>
                <a:ea typeface="標楷體" panose="03000509000000000000" pitchFamily="65" charset="-120"/>
              </a:rPr>
              <a:t>，僅一併附片密陳。謹奏</a:t>
            </a:r>
            <a:r>
              <a:rPr lang="zh-TW" altLang="zh-TW" sz="2400" dirty="0" smtClean="0">
                <a:latin typeface="標楷體" panose="03000509000000000000" pitchFamily="65" charset="-120"/>
                <a:ea typeface="標楷體" panose="03000509000000000000" pitchFamily="65" charset="-120"/>
              </a:rPr>
              <a:t>。</a:t>
            </a:r>
            <a:endParaRPr lang="zh-TW" altLang="zh-TW" sz="2400" dirty="0">
              <a:latin typeface="標楷體" panose="03000509000000000000" pitchFamily="65" charset="-120"/>
              <a:ea typeface="標楷體" panose="03000509000000000000" pitchFamily="65" charset="-120"/>
            </a:endParaRPr>
          </a:p>
          <a:p>
            <a:pPr marL="0" indent="0">
              <a:lnSpc>
                <a:spcPts val="3200"/>
              </a:lnSpc>
              <a:spcBef>
                <a:spcPts val="600"/>
              </a:spcBef>
              <a:buNone/>
            </a:pPr>
            <a:r>
              <a:rPr lang="zh-TW" altLang="en-US" sz="2400" dirty="0" smtClean="0"/>
              <a:t>方維甸認為</a:t>
            </a:r>
            <a:r>
              <a:rPr lang="zh-TW" altLang="zh-TW" sz="2400" dirty="0" smtClean="0"/>
              <a:t>固</a:t>
            </a:r>
            <a:r>
              <a:rPr lang="zh-TW" altLang="zh-TW" sz="2400" dirty="0"/>
              <a:t>應禁止民間「仇殺相攻」，但卻無需尋求徹底化消其彼此「黨類區分」的敵對態勢，</a:t>
            </a:r>
            <a:r>
              <a:rPr lang="zh-TW" altLang="zh-TW" sz="2400" dirty="0" smtClean="0"/>
              <a:t>萬一</a:t>
            </a:r>
            <a:r>
              <a:rPr lang="zh-TW" altLang="en-US" sz="2400" dirty="0" smtClean="0"/>
              <a:t>發生</a:t>
            </a:r>
            <a:r>
              <a:rPr lang="zh-TW" altLang="zh-TW" sz="2400" dirty="0" smtClean="0"/>
              <a:t>民變或叛亂</a:t>
            </a:r>
            <a:r>
              <a:rPr lang="zh-TW" altLang="zh-TW" sz="2400" dirty="0"/>
              <a:t>，即可藉資分化</a:t>
            </a:r>
            <a:r>
              <a:rPr lang="zh-TW" altLang="zh-TW" sz="2400" dirty="0" smtClean="0"/>
              <a:t>，讓</a:t>
            </a:r>
            <a:r>
              <a:rPr lang="zh-TW" altLang="zh-TW" sz="2400" dirty="0"/>
              <a:t>其「互相鈐制」</a:t>
            </a:r>
            <a:r>
              <a:rPr lang="zh-TW" altLang="zh-TW" sz="2400" dirty="0" smtClean="0"/>
              <a:t>。</a:t>
            </a:r>
          </a:p>
          <a:p>
            <a:pPr marL="0" indent="0">
              <a:lnSpc>
                <a:spcPts val="3200"/>
              </a:lnSpc>
              <a:spcBef>
                <a:spcPts val="600"/>
              </a:spcBef>
              <a:buNone/>
            </a:pPr>
            <a:r>
              <a:rPr lang="zh-TW" altLang="en-US" sz="2400" dirty="0" smtClean="0"/>
              <a:t>刻意操弄分類敵對多發生於動亂時，臨時應變，隨機制宜，並無常規可循。相對於三層式族群空間分布這種「</a:t>
            </a:r>
            <a:r>
              <a:rPr lang="zh-TW" altLang="en-US" sz="2400" dirty="0" smtClean="0">
                <a:solidFill>
                  <a:srgbClr val="FF0000"/>
                </a:solidFill>
              </a:rPr>
              <a:t>常態體制</a:t>
            </a:r>
            <a:r>
              <a:rPr lang="zh-TW" altLang="en-US" sz="2400" dirty="0" smtClean="0"/>
              <a:t>」，不妨稱之為「</a:t>
            </a:r>
            <a:r>
              <a:rPr lang="zh-TW" altLang="en-US" sz="2400" dirty="0" smtClean="0">
                <a:solidFill>
                  <a:srgbClr val="FF0000"/>
                </a:solidFill>
              </a:rPr>
              <a:t>權變部署</a:t>
            </a:r>
            <a:r>
              <a:rPr lang="zh-TW" altLang="en-US" sz="2400" dirty="0" smtClean="0"/>
              <a:t>」。相互搭配使用就是「</a:t>
            </a:r>
            <a:r>
              <a:rPr lang="zh-TW" altLang="en-US" sz="2400" dirty="0" smtClean="0">
                <a:solidFill>
                  <a:srgbClr val="FF0000"/>
                </a:solidFill>
              </a:rPr>
              <a:t>兼用經權</a:t>
            </a:r>
            <a:r>
              <a:rPr lang="zh-TW" altLang="en-US" sz="2400" dirty="0" smtClean="0"/>
              <a:t>」。</a:t>
            </a:r>
          </a:p>
          <a:p>
            <a:pPr marL="0" indent="0">
              <a:spcBef>
                <a:spcPts val="1200"/>
              </a:spcBef>
              <a:buNone/>
            </a:pPr>
            <a:endParaRPr lang="zh-TW" altLang="en-US" sz="2400" dirty="0"/>
          </a:p>
        </p:txBody>
      </p:sp>
    </p:spTree>
    <p:extLst>
      <p:ext uri="{BB962C8B-B14F-4D97-AF65-F5344CB8AC3E}">
        <p14:creationId xmlns:p14="http://schemas.microsoft.com/office/powerpoint/2010/main" val="390809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91670" y="620688"/>
            <a:ext cx="8372817" cy="5976664"/>
          </a:xfrm>
        </p:spPr>
        <p:txBody>
          <a:bodyPr/>
          <a:lstStyle/>
          <a:p>
            <a:pPr marL="0" lvl="0" indent="0" algn="ctr">
              <a:lnSpc>
                <a:spcPts val="3500"/>
              </a:lnSpc>
              <a:spcBef>
                <a:spcPts val="1200"/>
              </a:spcBef>
              <a:buNone/>
            </a:pPr>
            <a:r>
              <a:rPr lang="zh-TW" altLang="en-US" sz="2800" dirty="0">
                <a:solidFill>
                  <a:srgbClr val="000000"/>
                </a:solidFill>
              </a:rPr>
              <a:t>清釐屯務：搭配權變部署的屯番制常態體制</a:t>
            </a:r>
            <a:endParaRPr lang="en-US" altLang="zh-TW" sz="2800" dirty="0">
              <a:solidFill>
                <a:srgbClr val="000000"/>
              </a:solidFill>
            </a:endParaRPr>
          </a:p>
          <a:p>
            <a:pPr marL="0" indent="0">
              <a:lnSpc>
                <a:spcPts val="3500"/>
              </a:lnSpc>
              <a:spcBef>
                <a:spcPts val="1200"/>
              </a:spcBef>
              <a:buNone/>
            </a:pPr>
            <a:r>
              <a:rPr lang="zh-TW" altLang="zh-TW" sz="2400" dirty="0" smtClean="0"/>
              <a:t>閩</a:t>
            </a:r>
            <a:r>
              <a:rPr lang="zh-TW" altLang="zh-TW" sz="2400" dirty="0"/>
              <a:t>浙總督方維甸於</a:t>
            </a:r>
            <a:r>
              <a:rPr lang="zh-TW" altLang="zh-TW" sz="2400" dirty="0" smtClean="0"/>
              <a:t>嘉慶</a:t>
            </a:r>
            <a:r>
              <a:rPr lang="zh-TW" altLang="en-US" sz="2400" dirty="0" smtClean="0"/>
              <a:t>十五</a:t>
            </a:r>
            <a:r>
              <a:rPr lang="zh-TW" altLang="zh-TW" sz="2400" dirty="0" smtClean="0"/>
              <a:t>年</a:t>
            </a:r>
            <a:r>
              <a:rPr lang="zh-TW" altLang="en-US" sz="2400" dirty="0" smtClean="0"/>
              <a:t>同時</a:t>
            </a:r>
            <a:r>
              <a:rPr lang="zh-TW" altLang="zh-TW" sz="2400" dirty="0" smtClean="0"/>
              <a:t>查明</a:t>
            </a:r>
            <a:r>
              <a:rPr lang="zh-TW" altLang="en-US" sz="2400" dirty="0" smtClean="0"/>
              <a:t>，</a:t>
            </a:r>
            <a:r>
              <a:rPr lang="zh-TW" altLang="zh-TW" sz="2400" dirty="0" smtClean="0"/>
              <a:t>漢人</a:t>
            </a:r>
            <a:r>
              <a:rPr lang="zh-TW" altLang="zh-TW" sz="2400" dirty="0"/>
              <a:t>械鬥以祖籍做為群體分類原則，</a:t>
            </a:r>
            <a:r>
              <a:rPr lang="zh-TW" altLang="zh-TW" sz="2400" dirty="0">
                <a:solidFill>
                  <a:srgbClr val="FF0000"/>
                </a:solidFill>
              </a:rPr>
              <a:t>臺灣衙門胥役與駐軍係以漳泉籍為主</a:t>
            </a:r>
            <a:r>
              <a:rPr lang="zh-TW" altLang="zh-TW" sz="2400" dirty="0"/>
              <a:t>，反而不如熟番「得力」，建議「</a:t>
            </a:r>
            <a:r>
              <a:rPr lang="zh-TW" altLang="zh-TW" sz="2400" dirty="0">
                <a:solidFill>
                  <a:srgbClr val="FF0000"/>
                </a:solidFill>
              </a:rPr>
              <a:t>體恤番丁，以資調遣</a:t>
            </a:r>
            <a:r>
              <a:rPr lang="zh-TW" altLang="zh-TW" sz="2400" dirty="0"/>
              <a:t>」</a:t>
            </a:r>
            <a:r>
              <a:rPr lang="zh-TW" altLang="en-US" sz="2400" dirty="0"/>
              <a:t>，奏准</a:t>
            </a:r>
            <a:r>
              <a:rPr lang="zh-TW" altLang="zh-TW" sz="2400" dirty="0"/>
              <a:t>「</a:t>
            </a:r>
            <a:r>
              <a:rPr lang="zh-TW" altLang="zh-TW" sz="2400" dirty="0">
                <a:solidFill>
                  <a:srgbClr val="FF0000"/>
                </a:solidFill>
              </a:rPr>
              <a:t>清釐各屯番丁，以備緩急之用</a:t>
            </a:r>
            <a:r>
              <a:rPr lang="zh-TW" altLang="zh-TW" sz="2400" dirty="0"/>
              <a:t>」</a:t>
            </a:r>
            <a:r>
              <a:rPr lang="zh-TW" altLang="en-US" sz="2400" dirty="0"/>
              <a:t>。</a:t>
            </a:r>
          </a:p>
          <a:p>
            <a:pPr marL="0" indent="0">
              <a:lnSpc>
                <a:spcPts val="3500"/>
              </a:lnSpc>
              <a:spcBef>
                <a:spcPts val="1200"/>
              </a:spcBef>
              <a:spcAft>
                <a:spcPts val="1200"/>
              </a:spcAft>
              <a:buNone/>
            </a:pPr>
            <a:r>
              <a:rPr lang="zh-TW" altLang="zh-TW" sz="2400" dirty="0" smtClean="0"/>
              <a:t>閩</a:t>
            </a:r>
            <a:r>
              <a:rPr lang="zh-TW" altLang="zh-TW" sz="2400" dirty="0"/>
              <a:t>浙總督程祖</a:t>
            </a:r>
            <a:r>
              <a:rPr lang="zh-TW" altLang="zh-TW" sz="2400" dirty="0" smtClean="0"/>
              <a:t>洛於道光</a:t>
            </a:r>
            <a:r>
              <a:rPr lang="zh-TW" altLang="en-US" sz="2400" dirty="0" smtClean="0"/>
              <a:t>十三</a:t>
            </a:r>
            <a:r>
              <a:rPr lang="zh-TW" altLang="zh-TW" sz="2400" dirty="0" smtClean="0"/>
              <a:t>年</a:t>
            </a:r>
            <a:r>
              <a:rPr lang="zh-TW" altLang="en-US" sz="2400" dirty="0" smtClean="0"/>
              <a:t>再次奏准</a:t>
            </a:r>
            <a:r>
              <a:rPr lang="zh-TW" altLang="zh-TW" sz="2400" dirty="0" smtClean="0"/>
              <a:t>「</a:t>
            </a:r>
            <a:r>
              <a:rPr lang="zh-TW" altLang="zh-TW" sz="2400" dirty="0">
                <a:solidFill>
                  <a:srgbClr val="FF0000"/>
                </a:solidFill>
              </a:rPr>
              <a:t>清釐屯務，以示體恤而資調遣</a:t>
            </a:r>
            <a:r>
              <a:rPr lang="zh-TW" altLang="zh-TW" sz="2400" dirty="0"/>
              <a:t>」</a:t>
            </a:r>
            <a:r>
              <a:rPr lang="zh-TW" altLang="zh-TW" sz="2400" dirty="0" smtClean="0"/>
              <a:t>：</a:t>
            </a:r>
            <a:endParaRPr lang="en-US" altLang="zh-TW" sz="2400" dirty="0" smtClean="0"/>
          </a:p>
          <a:p>
            <a:pPr marL="0" indent="0">
              <a:lnSpc>
                <a:spcPts val="3500"/>
              </a:lnSpc>
              <a:spcBef>
                <a:spcPts val="1200"/>
              </a:spcBef>
              <a:spcAft>
                <a:spcPts val="1200"/>
              </a:spcAft>
              <a:buNone/>
            </a:pPr>
            <a:r>
              <a:rPr lang="zh-TW" altLang="zh-TW" sz="2400" dirty="0" smtClean="0"/>
              <a:t>整頓</a:t>
            </a:r>
            <a:r>
              <a:rPr lang="zh-TW" altLang="zh-TW" sz="2400" dirty="0"/>
              <a:t>屯餉、清釐養贍埔地，</a:t>
            </a:r>
            <a:r>
              <a:rPr lang="zh-TW" altLang="zh-TW" sz="2400" dirty="0" smtClean="0"/>
              <a:t>目的在調遣</a:t>
            </a:r>
            <a:r>
              <a:rPr lang="zh-TW" altLang="en-US" sz="2400" dirty="0" smtClean="0"/>
              <a:t>熟番</a:t>
            </a:r>
            <a:r>
              <a:rPr lang="zh-TW" altLang="zh-TW" sz="2400" dirty="0" smtClean="0"/>
              <a:t>屯丁</a:t>
            </a:r>
            <a:r>
              <a:rPr lang="zh-TW" altLang="en-US" sz="2400" dirty="0" smtClean="0"/>
              <a:t>，牽制漢人變亂。</a:t>
            </a:r>
            <a:endParaRPr lang="en-US" altLang="zh-TW" sz="2400" dirty="0" smtClean="0"/>
          </a:p>
          <a:p>
            <a:pPr marL="0" indent="0" algn="ctr">
              <a:lnSpc>
                <a:spcPts val="3500"/>
              </a:lnSpc>
              <a:spcBef>
                <a:spcPts val="1200"/>
              </a:spcBef>
              <a:buNone/>
            </a:pPr>
            <a:r>
              <a:rPr lang="zh-TW" altLang="en-US" dirty="0" smtClean="0"/>
              <a:t>「兼用經權」</a:t>
            </a:r>
            <a:endParaRPr lang="en-US" altLang="zh-TW" dirty="0" smtClean="0"/>
          </a:p>
        </p:txBody>
      </p:sp>
    </p:spTree>
    <p:extLst>
      <p:ext uri="{BB962C8B-B14F-4D97-AF65-F5344CB8AC3E}">
        <p14:creationId xmlns:p14="http://schemas.microsoft.com/office/powerpoint/2010/main" val="17731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568" y="836712"/>
            <a:ext cx="8208912" cy="5030019"/>
          </a:xfrm>
        </p:spPr>
        <p:txBody>
          <a:bodyPr/>
          <a:lstStyle/>
          <a:p>
            <a:pPr marL="0" indent="0" algn="ctr">
              <a:lnSpc>
                <a:spcPts val="4000"/>
              </a:lnSpc>
              <a:spcBef>
                <a:spcPts val="0"/>
              </a:spcBef>
              <a:buNone/>
            </a:pPr>
            <a:r>
              <a:rPr lang="zh-TW" altLang="en-US" dirty="0" smtClean="0"/>
              <a:t>「</a:t>
            </a:r>
            <a:r>
              <a:rPr lang="zh-TW" altLang="en-US" dirty="0" smtClean="0">
                <a:solidFill>
                  <a:srgbClr val="FF0000"/>
                </a:solidFill>
              </a:rPr>
              <a:t>不敢</a:t>
            </a:r>
            <a:r>
              <a:rPr lang="zh-TW" altLang="en-US" dirty="0">
                <a:solidFill>
                  <a:srgbClr val="FF0000"/>
                </a:solidFill>
              </a:rPr>
              <a:t>稍有宣</a:t>
            </a:r>
            <a:r>
              <a:rPr lang="zh-TW" altLang="en-US" dirty="0" smtClean="0">
                <a:solidFill>
                  <a:srgbClr val="FF0000"/>
                </a:solidFill>
              </a:rPr>
              <a:t>露</a:t>
            </a:r>
            <a:r>
              <a:rPr lang="zh-TW" altLang="en-US" dirty="0" smtClean="0"/>
              <a:t>」的非常手段</a:t>
            </a:r>
            <a:endParaRPr lang="en-US" altLang="zh-TW" dirty="0" smtClean="0"/>
          </a:p>
          <a:p>
            <a:pPr marL="0" indent="0">
              <a:lnSpc>
                <a:spcPts val="4000"/>
              </a:lnSpc>
              <a:spcBef>
                <a:spcPts val="1200"/>
              </a:spcBef>
              <a:buNone/>
            </a:pPr>
            <a:r>
              <a:rPr lang="zh-TW" altLang="en-US" sz="2800" dirty="0" smtClean="0"/>
              <a:t>精明</a:t>
            </a:r>
            <a:r>
              <a:rPr lang="zh-TW" altLang="en-US" sz="2800" dirty="0"/>
              <a:t>的統治者很容易就警覺到，仰賴社會內部矛盾加以分化離間的權變部署，終究是「非不得已而用之」的非常手段，並非穩定可靠的治理機制，而且還自知千萬不可讓百姓知曉</a:t>
            </a:r>
            <a:r>
              <a:rPr lang="zh-TW" altLang="en-US" sz="2800" dirty="0" smtClean="0"/>
              <a:t>。</a:t>
            </a:r>
            <a:endParaRPr lang="en-US" altLang="zh-TW" sz="2800" dirty="0" smtClean="0"/>
          </a:p>
          <a:p>
            <a:pPr marL="0" indent="0">
              <a:lnSpc>
                <a:spcPts val="4000"/>
              </a:lnSpc>
              <a:spcBef>
                <a:spcPts val="1200"/>
              </a:spcBef>
              <a:buNone/>
            </a:pPr>
            <a:r>
              <a:rPr lang="zh-TW" altLang="en-US" sz="2800" dirty="0" smtClean="0"/>
              <a:t>只不過</a:t>
            </a:r>
            <a:r>
              <a:rPr lang="zh-TW" altLang="en-US" sz="2800" dirty="0"/>
              <a:t>，對於縱容及操弄分類仇恨所造成的惡性循環與嚴重性，事先卻不見得有足夠的警覺</a:t>
            </a:r>
            <a:r>
              <a:rPr lang="zh-TW" altLang="en-US" sz="2800" dirty="0" smtClean="0"/>
              <a:t>。</a:t>
            </a:r>
            <a:endParaRPr lang="zh-TW" altLang="en-US" sz="2800" dirty="0"/>
          </a:p>
        </p:txBody>
      </p:sp>
    </p:spTree>
    <p:extLst>
      <p:ext uri="{BB962C8B-B14F-4D97-AF65-F5344CB8AC3E}">
        <p14:creationId xmlns:p14="http://schemas.microsoft.com/office/powerpoint/2010/main" val="223698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76672"/>
            <a:ext cx="8532440" cy="5688632"/>
          </a:xfrm>
        </p:spPr>
        <p:txBody>
          <a:bodyPr/>
          <a:lstStyle/>
          <a:p>
            <a:pPr marL="0" indent="0">
              <a:lnSpc>
                <a:spcPts val="3200"/>
              </a:lnSpc>
              <a:spcBef>
                <a:spcPts val="600"/>
              </a:spcBef>
              <a:spcAft>
                <a:spcPts val="0"/>
              </a:spcAft>
              <a:buNone/>
            </a:pPr>
            <a:r>
              <a:rPr lang="zh-TW" altLang="en-US" dirty="0" smtClean="0"/>
              <a:t>分類械鬥的</a:t>
            </a:r>
            <a:r>
              <a:rPr lang="zh-TW" altLang="en-US" dirty="0" smtClean="0">
                <a:solidFill>
                  <a:srgbClr val="FF0000"/>
                </a:solidFill>
              </a:rPr>
              <a:t>變本加厲</a:t>
            </a:r>
            <a:endParaRPr lang="en-US" altLang="zh-TW" dirty="0" smtClean="0">
              <a:solidFill>
                <a:srgbClr val="FF0000"/>
              </a:solidFill>
            </a:endParaRPr>
          </a:p>
          <a:p>
            <a:pPr marL="400050" lvl="1" indent="0">
              <a:lnSpc>
                <a:spcPts val="3200"/>
              </a:lnSpc>
              <a:spcBef>
                <a:spcPts val="600"/>
              </a:spcBef>
              <a:spcAft>
                <a:spcPts val="0"/>
              </a:spcAft>
              <a:buNone/>
            </a:pPr>
            <a:r>
              <a:rPr lang="zh-TW" altLang="en-US" dirty="0"/>
              <a:t>嘉慶十四年</a:t>
            </a:r>
            <a:r>
              <a:rPr lang="en-US" altLang="zh-TW" dirty="0"/>
              <a:t>(1809)</a:t>
            </a:r>
            <a:r>
              <a:rPr lang="zh-TW" altLang="en-US" dirty="0"/>
              <a:t>分類械鬥時，方維甸調兵兩千人渡臺即構成足以「勸和」的「兵威」。</a:t>
            </a:r>
            <a:endParaRPr lang="en-US" altLang="zh-TW" dirty="0"/>
          </a:p>
          <a:p>
            <a:pPr marL="400050" lvl="1" indent="0">
              <a:lnSpc>
                <a:spcPts val="3200"/>
              </a:lnSpc>
              <a:spcBef>
                <a:spcPts val="600"/>
              </a:spcBef>
              <a:spcAft>
                <a:spcPts val="0"/>
              </a:spcAft>
              <a:buNone/>
            </a:pPr>
            <a:r>
              <a:rPr lang="zh-TW" altLang="en-US" dirty="0"/>
              <a:t>道光六年</a:t>
            </a:r>
            <a:r>
              <a:rPr lang="en-US" altLang="zh-TW" dirty="0"/>
              <a:t>(1826)</a:t>
            </a:r>
            <a:r>
              <a:rPr lang="zh-TW" altLang="en-US" dirty="0"/>
              <a:t>再度發生大規模分類</a:t>
            </a:r>
            <a:r>
              <a:rPr lang="zh-TW" altLang="en-US" dirty="0" smtClean="0"/>
              <a:t>械鬥，</a:t>
            </a:r>
            <a:r>
              <a:rPr lang="zh-TW" altLang="en-US" dirty="0"/>
              <a:t>「戕殺不下萬餘人，屍相枕藉於道</a:t>
            </a:r>
            <a:r>
              <a:rPr lang="zh-TW" altLang="en-US" dirty="0" smtClean="0"/>
              <a:t>」。</a:t>
            </a:r>
            <a:r>
              <a:rPr lang="zh-TW" altLang="en-US" dirty="0"/>
              <a:t>閩浙總督</a:t>
            </a:r>
            <a:r>
              <a:rPr lang="zh-TW" altLang="en-US" dirty="0" smtClean="0"/>
              <a:t>孫</a:t>
            </a:r>
            <a:r>
              <a:rPr lang="zh-TW" altLang="en-US" dirty="0"/>
              <a:t>爾準調動高達兩倍半（五千人）的兵力， </a:t>
            </a:r>
            <a:r>
              <a:rPr lang="zh-TW" altLang="en-US" dirty="0" smtClean="0"/>
              <a:t>才</a:t>
            </a:r>
            <a:r>
              <a:rPr lang="zh-TW" altLang="en-US" dirty="0"/>
              <a:t>夠「兵威」。</a:t>
            </a:r>
            <a:endParaRPr lang="en-US" altLang="zh-TW" dirty="0" smtClean="0"/>
          </a:p>
          <a:p>
            <a:pPr marL="0" indent="0">
              <a:lnSpc>
                <a:spcPts val="3200"/>
              </a:lnSpc>
              <a:spcBef>
                <a:spcPts val="1200"/>
              </a:spcBef>
              <a:spcAft>
                <a:spcPts val="600"/>
              </a:spcAft>
              <a:buNone/>
            </a:pPr>
            <a:r>
              <a:rPr lang="zh-TW" altLang="en-US" dirty="0" smtClean="0"/>
              <a:t>從</a:t>
            </a:r>
            <a:r>
              <a:rPr lang="zh-TW" altLang="en-US" dirty="0"/>
              <a:t>分類械鬥</a:t>
            </a:r>
            <a:r>
              <a:rPr lang="zh-TW" altLang="en-US" dirty="0" smtClean="0"/>
              <a:t>變成</a:t>
            </a:r>
            <a:r>
              <a:rPr lang="zh-TW" altLang="zh-TW" dirty="0">
                <a:solidFill>
                  <a:srgbClr val="FF0000"/>
                </a:solidFill>
              </a:rPr>
              <a:t>「攻城戕官</a:t>
            </a:r>
            <a:r>
              <a:rPr lang="zh-TW" altLang="zh-TW" dirty="0" smtClean="0">
                <a:solidFill>
                  <a:srgbClr val="FF0000"/>
                </a:solidFill>
              </a:rPr>
              <a:t>」</a:t>
            </a:r>
            <a:r>
              <a:rPr lang="zh-TW" altLang="en-US" dirty="0" smtClean="0"/>
              <a:t>的叛亂</a:t>
            </a:r>
            <a:endParaRPr lang="en-US" altLang="zh-TW" dirty="0" smtClean="0"/>
          </a:p>
          <a:p>
            <a:pPr marL="400050" lvl="1" indent="0">
              <a:lnSpc>
                <a:spcPts val="3200"/>
              </a:lnSpc>
              <a:spcBef>
                <a:spcPts val="600"/>
              </a:spcBef>
              <a:spcAft>
                <a:spcPts val="600"/>
              </a:spcAft>
              <a:buNone/>
            </a:pPr>
            <a:r>
              <a:rPr lang="zh-TW" altLang="en-US" sz="3200" dirty="0" smtClean="0">
                <a:solidFill>
                  <a:srgbClr val="FF0000"/>
                </a:solidFill>
              </a:rPr>
              <a:t>假分類、真叛亂</a:t>
            </a:r>
            <a:r>
              <a:rPr lang="zh-TW" altLang="en-US" sz="3200" dirty="0" smtClean="0"/>
              <a:t>：張丙事件</a:t>
            </a:r>
            <a:r>
              <a:rPr lang="en-US" altLang="zh-TW" sz="3200" dirty="0" smtClean="0"/>
              <a:t>(1832-1833)</a:t>
            </a:r>
          </a:p>
          <a:p>
            <a:pPr marL="800100" lvl="2" indent="0">
              <a:lnSpc>
                <a:spcPts val="3200"/>
              </a:lnSpc>
              <a:spcBef>
                <a:spcPts val="600"/>
              </a:spcBef>
              <a:spcAft>
                <a:spcPts val="600"/>
              </a:spcAft>
              <a:buNone/>
            </a:pPr>
            <a:r>
              <a:rPr lang="zh-TW" altLang="en-US" sz="3000" dirty="0" smtClean="0"/>
              <a:t>抵臺官兵七千四百餘人，</a:t>
            </a:r>
            <a:r>
              <a:rPr lang="zh-TW" altLang="en-US" sz="3000" dirty="0"/>
              <a:t>軍費</a:t>
            </a:r>
            <a:r>
              <a:rPr lang="zh-TW" altLang="zh-TW" sz="3000" dirty="0" smtClean="0"/>
              <a:t>八十</a:t>
            </a:r>
            <a:r>
              <a:rPr lang="zh-TW" altLang="en-US" sz="3000" dirty="0" smtClean="0"/>
              <a:t>八</a:t>
            </a:r>
            <a:r>
              <a:rPr lang="zh-TW" altLang="zh-TW" sz="3000" dirty="0" smtClean="0"/>
              <a:t>萬兩</a:t>
            </a:r>
            <a:r>
              <a:rPr lang="zh-TW" altLang="en-US" sz="3000" dirty="0"/>
              <a:t>。</a:t>
            </a:r>
            <a:endParaRPr lang="en-US" altLang="zh-TW" sz="3000" dirty="0"/>
          </a:p>
          <a:p>
            <a:pPr marL="400050" lvl="1" indent="0">
              <a:lnSpc>
                <a:spcPts val="3200"/>
              </a:lnSpc>
              <a:spcBef>
                <a:spcPts val="600"/>
              </a:spcBef>
              <a:spcAft>
                <a:spcPts val="600"/>
              </a:spcAft>
              <a:buNone/>
            </a:pPr>
            <a:r>
              <a:rPr lang="zh-TW" altLang="en-US" sz="3200" dirty="0" smtClean="0">
                <a:solidFill>
                  <a:srgbClr val="FF0000"/>
                </a:solidFill>
              </a:rPr>
              <a:t>真分類、假義民</a:t>
            </a:r>
            <a:r>
              <a:rPr lang="zh-TW" altLang="en-US" sz="3200" dirty="0" smtClean="0"/>
              <a:t>：下淡水閩客分類</a:t>
            </a:r>
            <a:endParaRPr lang="en-US" altLang="zh-TW" sz="3200" dirty="0" smtClean="0"/>
          </a:p>
        </p:txBody>
      </p:sp>
    </p:spTree>
    <p:extLst>
      <p:ext uri="{BB962C8B-B14F-4D97-AF65-F5344CB8AC3E}">
        <p14:creationId xmlns:p14="http://schemas.microsoft.com/office/powerpoint/2010/main" val="69489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0"/>
            <a:ext cx="5012002" cy="6858000"/>
          </a:xfrm>
          <a:prstGeom prst="rect">
            <a:avLst/>
          </a:prstGeom>
        </p:spPr>
      </p:pic>
      <p:sp>
        <p:nvSpPr>
          <p:cNvPr id="3" name="文字方塊 2"/>
          <p:cNvSpPr txBox="1"/>
          <p:nvPr/>
        </p:nvSpPr>
        <p:spPr>
          <a:xfrm>
            <a:off x="7855810" y="2151728"/>
            <a:ext cx="553998" cy="2554545"/>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張丙事件的案外案</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4" name="文字方塊 3"/>
          <p:cNvSpPr txBox="1"/>
          <p:nvPr/>
        </p:nvSpPr>
        <p:spPr>
          <a:xfrm>
            <a:off x="373222" y="80628"/>
            <a:ext cx="2569934" cy="6696744"/>
          </a:xfrm>
          <a:prstGeom prst="rect">
            <a:avLst/>
          </a:prstGeom>
          <a:noFill/>
        </p:spPr>
        <p:txBody>
          <a:bodyPr vert="eaVert" wrap="square" rtlCol="0">
            <a:spAutoFit/>
          </a:bodyPr>
          <a:lstStyle/>
          <a:p>
            <a:pPr>
              <a:lnSpc>
                <a:spcPts val="2400"/>
              </a:lnSpc>
              <a:spcBef>
                <a:spcPts val="600"/>
              </a:spcBef>
            </a:pPr>
            <a:r>
              <a:rPr lang="en-US" altLang="zh-TW" dirty="0" smtClean="0"/>
              <a:t>《</a:t>
            </a:r>
            <a:r>
              <a:rPr lang="zh-TW" altLang="en-US" dirty="0"/>
              <a:t>臺南東粵義民誌</a:t>
            </a:r>
            <a:r>
              <a:rPr lang="en-US" altLang="zh-TW" dirty="0" smtClean="0"/>
              <a:t>》</a:t>
            </a:r>
            <a:r>
              <a:rPr lang="zh-TW" altLang="en-US" dirty="0" smtClean="0"/>
              <a:t>：「</a:t>
            </a:r>
            <a:r>
              <a:rPr lang="zh-TW" altLang="en-US" dirty="0">
                <a:latin typeface="標楷體" panose="03000509000000000000" pitchFamily="65" charset="-120"/>
                <a:ea typeface="標楷體" panose="03000509000000000000" pitchFamily="65" charset="-120"/>
              </a:rPr>
              <a:t>循依舊章，助官剿賊，救府救縣</a:t>
            </a:r>
            <a:r>
              <a:rPr lang="zh-TW" altLang="en-US" dirty="0" smtClean="0"/>
              <a:t>」</a:t>
            </a:r>
            <a:endParaRPr lang="en-US" altLang="zh-TW" dirty="0"/>
          </a:p>
          <a:p>
            <a:pPr>
              <a:lnSpc>
                <a:spcPts val="2400"/>
              </a:lnSpc>
              <a:spcBef>
                <a:spcPts val="600"/>
              </a:spcBef>
            </a:pPr>
            <a:r>
              <a:rPr lang="zh-TW" altLang="en-US" dirty="0" smtClean="0"/>
              <a:t>套用</a:t>
            </a:r>
            <a:r>
              <a:rPr lang="zh-TW" altLang="en-US" dirty="0"/>
              <a:t>林爽文事件六堆義民出兵</a:t>
            </a:r>
            <a:r>
              <a:rPr lang="zh-TW" altLang="en-US" dirty="0" smtClean="0"/>
              <a:t>情節：人名、事物、時間的錯置</a:t>
            </a:r>
            <a:endParaRPr lang="en-US" altLang="zh-TW" dirty="0"/>
          </a:p>
          <a:p>
            <a:pPr>
              <a:lnSpc>
                <a:spcPts val="2400"/>
              </a:lnSpc>
              <a:spcBef>
                <a:spcPts val="600"/>
              </a:spcBef>
            </a:pPr>
            <a:r>
              <a:rPr lang="zh-TW" altLang="en-US" dirty="0" smtClean="0"/>
              <a:t>「救</a:t>
            </a:r>
            <a:r>
              <a:rPr lang="zh-TW" altLang="en-US" dirty="0"/>
              <a:t>府救</a:t>
            </a:r>
            <a:r>
              <a:rPr lang="zh-TW" altLang="en-US" dirty="0" smtClean="0"/>
              <a:t>縣」情節：莊馬力（莊大田）等圍攻府城，許成攻圍鳳山縣城，「柴總兵」（總兵劉廷斌）困守嘉義縣城。六堆義民焚殺下淡水及大武壠閩</a:t>
            </a:r>
            <a:r>
              <a:rPr lang="zh-TW" altLang="en-US" dirty="0"/>
              <a:t>庄（噍吧哖</a:t>
            </a:r>
            <a:r>
              <a:rPr lang="zh-TW" altLang="en-US" dirty="0" smtClean="0"/>
              <a:t>街等）牽制叛軍：圍魏救趙。</a:t>
            </a:r>
            <a:endParaRPr lang="en-US" altLang="zh-TW" dirty="0" smtClean="0"/>
          </a:p>
          <a:p>
            <a:pPr>
              <a:lnSpc>
                <a:spcPts val="2400"/>
              </a:lnSpc>
              <a:spcBef>
                <a:spcPts val="600"/>
              </a:spcBef>
            </a:pPr>
            <a:r>
              <a:rPr lang="zh-TW" altLang="en-US" dirty="0" smtClean="0"/>
              <a:t>誣殺情節：馬濟勝（福康安）登陸</a:t>
            </a:r>
            <a:r>
              <a:rPr lang="zh-TW" altLang="en-US" dirty="0" smtClean="0">
                <a:solidFill>
                  <a:srgbClr val="FF0000"/>
                </a:solidFill>
              </a:rPr>
              <a:t>鹿港</a:t>
            </a:r>
            <a:r>
              <a:rPr lang="zh-TW" altLang="en-US" dirty="0" smtClean="0"/>
              <a:t>平亂，誣殺柴總兵（柴大紀）以及李受、曾偉中等六堆義民。</a:t>
            </a:r>
            <a:endParaRPr lang="en-US" altLang="zh-TW" dirty="0" smtClean="0"/>
          </a:p>
        </p:txBody>
      </p:sp>
    </p:spTree>
    <p:extLst>
      <p:ext uri="{BB962C8B-B14F-4D97-AF65-F5344CB8AC3E}">
        <p14:creationId xmlns:p14="http://schemas.microsoft.com/office/powerpoint/2010/main" val="92996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3556" y="0"/>
            <a:ext cx="5012002" cy="6858000"/>
          </a:xfrm>
          <a:prstGeom prst="rect">
            <a:avLst/>
          </a:prstGeom>
        </p:spPr>
      </p:pic>
      <p:sp>
        <p:nvSpPr>
          <p:cNvPr id="3" name="文字方塊 2"/>
          <p:cNvSpPr txBox="1"/>
          <p:nvPr/>
        </p:nvSpPr>
        <p:spPr>
          <a:xfrm>
            <a:off x="7803611" y="0"/>
            <a:ext cx="553998" cy="6875254"/>
          </a:xfrm>
          <a:prstGeom prst="rect">
            <a:avLst/>
          </a:prstGeom>
          <a:noFill/>
        </p:spPr>
        <p:txBody>
          <a:bodyPr vert="eaVert" wrap="square" rtlCol="0">
            <a:spAutoFit/>
          </a:bodyPr>
          <a:lstStyle/>
          <a:p>
            <a:pPr>
              <a:defRPr/>
            </a:pPr>
            <a:r>
              <a:rPr lang="zh-TW" altLang="zh-TW" sz="2400" dirty="0">
                <a:solidFill>
                  <a:srgbClr val="000000"/>
                </a:solidFill>
              </a:rPr>
              <a:t>假義民、真</a:t>
            </a:r>
            <a:r>
              <a:rPr lang="zh-TW" altLang="zh-TW" sz="2400" dirty="0" smtClean="0">
                <a:solidFill>
                  <a:srgbClr val="000000"/>
                </a:solidFill>
              </a:rPr>
              <a:t>分類</a:t>
            </a:r>
            <a:r>
              <a:rPr kumimoji="1" lang="zh-TW" altLang="zh-TW" sz="2400" b="0" i="0" u="none" strike="noStrike" kern="1200" cap="none" spc="0" normalizeH="0" baseline="0" noProof="0" dirty="0" smtClean="0">
                <a:ln>
                  <a:noFill/>
                </a:ln>
                <a:solidFill>
                  <a:srgbClr val="000000"/>
                </a:solidFill>
                <a:effectLst/>
                <a:uLnTx/>
                <a:uFillTx/>
              </a:rPr>
              <a:t>：</a:t>
            </a:r>
            <a:r>
              <a:rPr lang="zh-TW" altLang="en-US" sz="2400" dirty="0">
                <a:solidFill>
                  <a:srgbClr val="000000"/>
                </a:solidFill>
              </a:rPr>
              <a:t>「實堪髮指」的</a:t>
            </a:r>
            <a:r>
              <a:rPr lang="zh-TW" altLang="zh-TW" sz="2400" dirty="0">
                <a:solidFill>
                  <a:srgbClr val="000000"/>
                </a:solidFill>
              </a:rPr>
              <a:t>下淡水閩</a:t>
            </a:r>
            <a:r>
              <a:rPr lang="zh-TW" altLang="en-US" sz="2400" dirty="0">
                <a:solidFill>
                  <a:srgbClr val="000000"/>
                </a:solidFill>
              </a:rPr>
              <a:t>客</a:t>
            </a:r>
            <a:r>
              <a:rPr lang="zh-TW" altLang="zh-TW" sz="2400" dirty="0">
                <a:solidFill>
                  <a:srgbClr val="000000"/>
                </a:solidFill>
              </a:rPr>
              <a:t>分類</a:t>
            </a:r>
            <a:endParaRPr kumimoji="1" lang="zh-TW" altLang="en-US" sz="2400" b="0" i="0" u="none" strike="noStrike" kern="1200" cap="none" spc="0" normalizeH="0" baseline="0" noProof="0" dirty="0">
              <a:ln>
                <a:noFill/>
              </a:ln>
              <a:solidFill>
                <a:srgbClr val="000000"/>
              </a:solidFill>
              <a:effectLst/>
              <a:uLnTx/>
              <a:uFillTx/>
            </a:endParaRPr>
          </a:p>
        </p:txBody>
      </p:sp>
      <p:sp>
        <p:nvSpPr>
          <p:cNvPr id="4" name="文字方塊 3"/>
          <p:cNvSpPr txBox="1"/>
          <p:nvPr/>
        </p:nvSpPr>
        <p:spPr>
          <a:xfrm>
            <a:off x="454323" y="116632"/>
            <a:ext cx="2400657" cy="6624736"/>
          </a:xfrm>
          <a:prstGeom prst="rect">
            <a:avLst/>
          </a:prstGeom>
          <a:noFill/>
        </p:spPr>
        <p:txBody>
          <a:bodyPr vert="eaVert" wrap="square" rtlCol="0">
            <a:spAutoFit/>
          </a:bodyPr>
          <a:lstStyle/>
          <a:p>
            <a:pPr lvl="0">
              <a:defRPr/>
            </a:pPr>
            <a:r>
              <a:rPr lang="zh-TW" altLang="en-US" dirty="0">
                <a:solidFill>
                  <a:srgbClr val="FF0000"/>
                </a:solidFill>
                <a:latin typeface="標楷體" panose="03000509000000000000" pitchFamily="65" charset="-120"/>
                <a:ea typeface="標楷體" panose="03000509000000000000" pitchFamily="65" charset="-120"/>
              </a:rPr>
              <a:t>上庄金團真無情，帶起官兵捉粵人</a:t>
            </a:r>
            <a:r>
              <a:rPr lang="zh-TW" altLang="en-US" dirty="0" smtClean="0"/>
              <a:t>：</a:t>
            </a:r>
            <a:r>
              <a:rPr lang="zh-TW" altLang="en-US" dirty="0">
                <a:solidFill>
                  <a:srgbClr val="000000"/>
                </a:solidFill>
              </a:rPr>
              <a:t>美濃京官</a:t>
            </a:r>
            <a:r>
              <a:rPr lang="zh-TW" altLang="en-US" dirty="0">
                <a:solidFill>
                  <a:srgbClr val="FF0000"/>
                </a:solidFill>
              </a:rPr>
              <a:t>黃驤雲無奈辦六</a:t>
            </a:r>
            <a:r>
              <a:rPr lang="zh-TW" altLang="en-US" dirty="0" smtClean="0">
                <a:solidFill>
                  <a:srgbClr val="FF0000"/>
                </a:solidFill>
              </a:rPr>
              <a:t>堆</a:t>
            </a:r>
            <a:endParaRPr kumimoji="1" lang="en-US" altLang="zh-TW" b="0" i="0" u="none" strike="noStrike" kern="1200" cap="none" spc="0" normalizeH="0" baseline="0" noProof="0" dirty="0" smtClean="0">
              <a:ln>
                <a:noFill/>
              </a:ln>
              <a:solidFill>
                <a:srgbClr val="FF0000"/>
              </a:solidFill>
              <a:effectLst/>
              <a:uLnTx/>
              <a:uFillTx/>
            </a:endParaRPr>
          </a:p>
          <a:p>
            <a:pPr>
              <a:defRPr/>
            </a:pPr>
            <a:r>
              <a:rPr kumimoji="1" lang="zh-TW" altLang="en-US" b="0" i="0" u="none" strike="noStrike" kern="1200" cap="none" spc="0" normalizeH="0" baseline="0" noProof="0" dirty="0" smtClean="0">
                <a:ln>
                  <a:noFill/>
                </a:ln>
                <a:solidFill>
                  <a:srgbClr val="000000"/>
                </a:solidFill>
                <a:effectLst/>
                <a:uLnTx/>
                <a:uFillTx/>
              </a:rPr>
              <a:t>「</a:t>
            </a:r>
            <a:r>
              <a:rPr kumimoji="1" lang="zh-TW" altLang="en-US" b="0" i="0" u="none" strike="noStrike" kern="1200" cap="none" spc="0" normalizeH="0" baseline="0" noProof="0" dirty="0">
                <a:ln>
                  <a:noFill/>
                </a:ln>
                <a:solidFill>
                  <a:srgbClr val="000000"/>
                </a:solidFill>
                <a:effectLst/>
                <a:uLnTx/>
                <a:uFillTx/>
              </a:rPr>
              <a:t>先後共擒粵匪二百餘名，分別斬</a:t>
            </a:r>
            <a:r>
              <a:rPr kumimoji="1" lang="zh-TW" altLang="en-US" b="0" i="0" u="none" strike="noStrike" kern="1200" cap="none" spc="0" normalizeH="0" baseline="0" noProof="0" dirty="0" smtClean="0">
                <a:ln>
                  <a:noFill/>
                </a:ln>
                <a:solidFill>
                  <a:srgbClr val="000000"/>
                </a:solidFill>
                <a:effectLst/>
                <a:uLnTx/>
                <a:uFillTx/>
              </a:rPr>
              <a:t>配」</a:t>
            </a:r>
            <a:r>
              <a:rPr kumimoji="1" lang="zh-TW" altLang="en-US" b="0" i="0" u="none" strike="noStrike" kern="1200" cap="none" spc="0" normalizeH="0" baseline="0" noProof="0" dirty="0">
                <a:ln>
                  <a:noFill/>
                </a:ln>
                <a:solidFill>
                  <a:srgbClr val="000000"/>
                </a:solidFill>
                <a:effectLst/>
                <a:uLnTx/>
                <a:uFillTx/>
              </a:rPr>
              <a:t>（鳳山縣采訪</a:t>
            </a:r>
            <a:r>
              <a:rPr kumimoji="1" lang="zh-TW" altLang="en-US" b="0" i="0" u="none" strike="noStrike" kern="1200" cap="none" spc="0" normalizeH="0" baseline="0" noProof="0" dirty="0" smtClean="0">
                <a:ln>
                  <a:noFill/>
                </a:ln>
                <a:solidFill>
                  <a:srgbClr val="000000"/>
                </a:solidFill>
                <a:effectLst/>
                <a:uLnTx/>
                <a:uFillTx/>
              </a:rPr>
              <a:t>冊</a:t>
            </a:r>
            <a:r>
              <a:rPr lang="zh-TW" altLang="en-US" dirty="0" smtClean="0">
                <a:solidFill>
                  <a:srgbClr val="000000"/>
                </a:solidFill>
              </a:rPr>
              <a:t>）</a:t>
            </a:r>
            <a:endParaRPr lang="en-US" altLang="zh-TW" dirty="0" smtClean="0">
              <a:solidFill>
                <a:srgbClr val="000000"/>
              </a:solidFill>
            </a:endParaRPr>
          </a:p>
          <a:p>
            <a:pPr>
              <a:defRPr/>
            </a:pPr>
            <a:r>
              <a:rPr lang="zh-TW" altLang="en-US" dirty="0" smtClean="0">
                <a:solidFill>
                  <a:srgbClr val="000000"/>
                </a:solidFill>
              </a:rPr>
              <a:t>處死</a:t>
            </a:r>
            <a:r>
              <a:rPr lang="zh-TW" altLang="en-US" dirty="0">
                <a:solidFill>
                  <a:srgbClr val="000000"/>
                </a:solidFill>
              </a:rPr>
              <a:t>一百零四人，「發遣新疆給官兵為奴」及「充軍極邊」九十一名</a:t>
            </a:r>
            <a:r>
              <a:rPr lang="zh-TW" altLang="en-US" dirty="0" smtClean="0">
                <a:solidFill>
                  <a:srgbClr val="000000"/>
                </a:solidFill>
              </a:rPr>
              <a:t>。</a:t>
            </a:r>
            <a:endParaRPr lang="zh-TW" altLang="en-US" dirty="0">
              <a:solidFill>
                <a:srgbClr val="000000"/>
              </a:solidFill>
            </a:endParaRPr>
          </a:p>
          <a:p>
            <a:pPr>
              <a:defRPr/>
            </a:pPr>
            <a:r>
              <a:rPr lang="zh-TW" altLang="en-US" dirty="0">
                <a:solidFill>
                  <a:srgbClr val="000000"/>
                </a:solidFill>
              </a:rPr>
              <a:t>六</a:t>
            </a:r>
            <a:r>
              <a:rPr lang="zh-TW" altLang="en-US" dirty="0" smtClean="0">
                <a:solidFill>
                  <a:srgbClr val="000000"/>
                </a:solidFill>
              </a:rPr>
              <a:t>堆總理，除</a:t>
            </a:r>
            <a:r>
              <a:rPr lang="zh-TW" altLang="en-US" dirty="0">
                <a:solidFill>
                  <a:srgbClr val="000000"/>
                </a:solidFill>
              </a:rPr>
              <a:t>邱先桂於捕犯時，遭「拒殺」喪命</a:t>
            </a:r>
            <a:r>
              <a:rPr lang="zh-TW" altLang="en-US" dirty="0" smtClean="0">
                <a:solidFill>
                  <a:srgbClr val="000000"/>
                </a:solidFill>
              </a:rPr>
              <a:t>，總指揮李</a:t>
            </a:r>
            <a:r>
              <a:rPr lang="zh-TW" altLang="en-US" dirty="0">
                <a:solidFill>
                  <a:srgbClr val="000000"/>
                </a:solidFill>
              </a:rPr>
              <a:t>受</a:t>
            </a:r>
            <a:r>
              <a:rPr lang="zh-TW" altLang="en-US" dirty="0" smtClean="0">
                <a:solidFill>
                  <a:srgbClr val="000000"/>
                </a:solidFill>
              </a:rPr>
              <a:t>凌遲梟首示眾，附</a:t>
            </a:r>
            <a:r>
              <a:rPr lang="zh-TW" altLang="en-US" dirty="0">
                <a:solidFill>
                  <a:srgbClr val="000000"/>
                </a:solidFill>
              </a:rPr>
              <a:t>貢生林綸輝、生員李壇、林謙受、黎應揚「發雲貴、兩廣極邊煙瘴充軍」，副指揮舉人</a:t>
            </a:r>
            <a:r>
              <a:rPr lang="zh-TW" altLang="en-US" dirty="0" smtClean="0">
                <a:solidFill>
                  <a:srgbClr val="000000"/>
                </a:solidFill>
              </a:rPr>
              <a:t>曾偉中中途懼怕釀禍退出，亦同罪。</a:t>
            </a:r>
            <a:r>
              <a:rPr lang="zh-TW" altLang="en-US" dirty="0" smtClean="0">
                <a:solidFill>
                  <a:srgbClr val="FF0000"/>
                </a:solidFill>
              </a:rPr>
              <a:t>六堆領導菁英整肅一空</a:t>
            </a:r>
            <a:r>
              <a:rPr lang="zh-TW" altLang="en-US" dirty="0" smtClean="0">
                <a:solidFill>
                  <a:srgbClr val="000000"/>
                </a:solidFill>
              </a:rPr>
              <a:t>。</a:t>
            </a:r>
            <a:endParaRPr kumimoji="1" lang="en-US" altLang="zh-TW" b="0" i="0" u="none" strike="noStrike" kern="1200" cap="none" spc="0" normalizeH="0" baseline="0" noProof="0" dirty="0" smtClean="0">
              <a:ln>
                <a:noFill/>
              </a:ln>
              <a:solidFill>
                <a:srgbClr val="000000"/>
              </a:solidFill>
              <a:effectLst/>
              <a:uLnTx/>
              <a:uFillTx/>
            </a:endParaRPr>
          </a:p>
        </p:txBody>
      </p:sp>
      <p:sp>
        <p:nvSpPr>
          <p:cNvPr id="5" name="爆炸 1 4"/>
          <p:cNvSpPr/>
          <p:nvPr/>
        </p:nvSpPr>
        <p:spPr>
          <a:xfrm>
            <a:off x="5982356" y="2775600"/>
            <a:ext cx="94085" cy="144016"/>
          </a:xfrm>
          <a:prstGeom prst="irregularSeal1">
            <a:avLst/>
          </a:pr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爆炸 1 5"/>
          <p:cNvSpPr/>
          <p:nvPr/>
        </p:nvSpPr>
        <p:spPr>
          <a:xfrm>
            <a:off x="6090444" y="2348880"/>
            <a:ext cx="125928" cy="144016"/>
          </a:xfrm>
          <a:prstGeom prst="irregularSeal1">
            <a:avLst/>
          </a:pr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爆炸 1 6"/>
          <p:cNvSpPr/>
          <p:nvPr/>
        </p:nvSpPr>
        <p:spPr>
          <a:xfrm>
            <a:off x="6090443" y="2204864"/>
            <a:ext cx="132329" cy="144016"/>
          </a:xfrm>
          <a:prstGeom prst="irregularSeal1">
            <a:avLst/>
          </a:pr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爆炸 1 7"/>
          <p:cNvSpPr/>
          <p:nvPr/>
        </p:nvSpPr>
        <p:spPr>
          <a:xfrm>
            <a:off x="6162356" y="2098800"/>
            <a:ext cx="144016" cy="144016"/>
          </a:xfrm>
          <a:prstGeom prst="irregularSeal1">
            <a:avLst/>
          </a:pr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爆炸 1 8"/>
          <p:cNvSpPr/>
          <p:nvPr/>
        </p:nvSpPr>
        <p:spPr>
          <a:xfrm>
            <a:off x="5810400" y="3657600"/>
            <a:ext cx="107960" cy="144016"/>
          </a:xfrm>
          <a:prstGeom prst="irregularSeal1">
            <a:avLst/>
          </a:pr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爆炸 1 9"/>
          <p:cNvSpPr/>
          <p:nvPr/>
        </p:nvSpPr>
        <p:spPr>
          <a:xfrm>
            <a:off x="5747198" y="83292"/>
            <a:ext cx="416175" cy="432048"/>
          </a:xfrm>
          <a:prstGeom prst="irregularSeal1">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爆炸 1 11"/>
          <p:cNvSpPr/>
          <p:nvPr/>
        </p:nvSpPr>
        <p:spPr>
          <a:xfrm>
            <a:off x="5514380" y="5112000"/>
            <a:ext cx="107960" cy="144016"/>
          </a:xfrm>
          <a:prstGeom prst="irregularSeal1">
            <a:avLst/>
          </a:prstGeom>
          <a:no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直線單箭頭接點 14"/>
          <p:cNvCxnSpPr/>
          <p:nvPr/>
        </p:nvCxnSpPr>
        <p:spPr>
          <a:xfrm flipH="1" flipV="1">
            <a:off x="4290244" y="1412776"/>
            <a:ext cx="1944216" cy="165618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 name="爆炸 1 18"/>
          <p:cNvSpPr/>
          <p:nvPr/>
        </p:nvSpPr>
        <p:spPr>
          <a:xfrm>
            <a:off x="6216372" y="2860968"/>
            <a:ext cx="450136" cy="352008"/>
          </a:xfrm>
          <a:prstGeom prst="irregularSeal1">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上箭號圖說文字 19"/>
          <p:cNvSpPr/>
          <p:nvPr/>
        </p:nvSpPr>
        <p:spPr>
          <a:xfrm>
            <a:off x="6948264" y="5760000"/>
            <a:ext cx="206529" cy="261288"/>
          </a:xfrm>
          <a:prstGeom prst="upArrowCallou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向上箭號圖說文字 20"/>
          <p:cNvSpPr/>
          <p:nvPr/>
        </p:nvSpPr>
        <p:spPr>
          <a:xfrm>
            <a:off x="5240188" y="3966396"/>
            <a:ext cx="271429" cy="360040"/>
          </a:xfrm>
          <a:prstGeom prst="upArrowCallout">
            <a:avLst/>
          </a:prstGeom>
          <a:noFill/>
          <a:ln w="19050">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圓角矩形 13"/>
          <p:cNvSpPr/>
          <p:nvPr/>
        </p:nvSpPr>
        <p:spPr>
          <a:xfrm rot="291758">
            <a:off x="5954402" y="2999582"/>
            <a:ext cx="732246" cy="2835044"/>
          </a:xfrm>
          <a:prstGeom prst="roundRect">
            <a:avLst/>
          </a:prstGeom>
          <a:no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6297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7" grpId="0" animBg="1"/>
      <p:bldP spid="8" grpId="0" animBg="1"/>
      <p:bldP spid="9" grpId="0" animBg="1"/>
      <p:bldP spid="10" grpId="0" animBg="1"/>
      <p:bldP spid="12" grpId="0" animBg="1"/>
      <p:bldP spid="19" grpId="0" animBg="1"/>
      <p:bldP spid="20" grpId="0" animBg="1"/>
      <p:bldP spid="21" grpId="0" animBg="1"/>
      <p:bldP spid="1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7544" y="476672"/>
            <a:ext cx="8568952" cy="5976664"/>
          </a:xfrm>
        </p:spPr>
        <p:txBody>
          <a:bodyPr/>
          <a:lstStyle/>
          <a:p>
            <a:pPr marL="0" indent="0">
              <a:lnSpc>
                <a:spcPts val="3600"/>
              </a:lnSpc>
              <a:spcBef>
                <a:spcPts val="600"/>
              </a:spcBef>
              <a:spcAft>
                <a:spcPts val="600"/>
              </a:spcAft>
              <a:buNone/>
            </a:pPr>
            <a:r>
              <a:rPr lang="zh-TW" altLang="en-US" dirty="0" smtClean="0">
                <a:solidFill>
                  <a:srgbClr val="FF0000"/>
                </a:solidFill>
              </a:rPr>
              <a:t>捐</a:t>
            </a:r>
            <a:r>
              <a:rPr lang="zh-TW" altLang="en-US" dirty="0">
                <a:solidFill>
                  <a:srgbClr val="FF0000"/>
                </a:solidFill>
              </a:rPr>
              <a:t>軍餉、辦團練</a:t>
            </a:r>
            <a:r>
              <a:rPr lang="zh-TW" altLang="en-US" dirty="0"/>
              <a:t>與民間武力的</a:t>
            </a:r>
            <a:r>
              <a:rPr lang="zh-TW" altLang="en-US" dirty="0" smtClean="0"/>
              <a:t>解禁</a:t>
            </a:r>
            <a:r>
              <a:rPr lang="en-US" altLang="zh-TW" sz="2400" dirty="0" smtClean="0">
                <a:latin typeface="Times New Roman" panose="02020603050405020304" pitchFamily="18" charset="0"/>
                <a:cs typeface="Times New Roman" panose="02020603050405020304" pitchFamily="18" charset="0"/>
              </a:rPr>
              <a:t>(</a:t>
            </a:r>
            <a:r>
              <a:rPr lang="zh-TW" altLang="en-US" sz="2400" dirty="0">
                <a:latin typeface="Times New Roman" panose="02020603050405020304" pitchFamily="18" charset="0"/>
                <a:cs typeface="Times New Roman" panose="02020603050405020304" pitchFamily="18" charset="0"/>
              </a:rPr>
              <a:t>鴉片戰爭</a:t>
            </a:r>
            <a:r>
              <a:rPr lang="en-US" altLang="zh-TW" sz="2400" dirty="0" smtClean="0">
                <a:latin typeface="Times New Roman" panose="02020603050405020304" pitchFamily="18" charset="0"/>
                <a:cs typeface="Times New Roman" panose="02020603050405020304" pitchFamily="18" charset="0"/>
              </a:rPr>
              <a:t>1840-)</a:t>
            </a:r>
          </a:p>
          <a:p>
            <a:pPr marL="400050" lvl="1" indent="0">
              <a:lnSpc>
                <a:spcPts val="3600"/>
              </a:lnSpc>
              <a:spcBef>
                <a:spcPts val="600"/>
              </a:spcBef>
              <a:spcAft>
                <a:spcPts val="600"/>
              </a:spcAft>
              <a:buNone/>
            </a:pPr>
            <a:r>
              <a:rPr lang="zh-TW" altLang="en-US" dirty="0" smtClean="0"/>
              <a:t>道光二十四年</a:t>
            </a:r>
            <a:r>
              <a:rPr lang="en-US" altLang="zh-TW" dirty="0" smtClean="0"/>
              <a:t>(1844)</a:t>
            </a:r>
            <a:r>
              <a:rPr lang="zh-TW" altLang="en-US" dirty="0" smtClean="0"/>
              <a:t>彰</a:t>
            </a:r>
            <a:r>
              <a:rPr lang="zh-TW" altLang="en-US" dirty="0"/>
              <a:t>嘉兩縣漳</a:t>
            </a:r>
            <a:r>
              <a:rPr lang="zh-TW" altLang="en-US" dirty="0" smtClean="0"/>
              <a:t>泉分類械鬥時，</a:t>
            </a:r>
            <a:r>
              <a:rPr lang="zh-TW" altLang="en-US" dirty="0"/>
              <a:t>閩浙總督劉韻珂雖然備有外府兵</a:t>
            </a:r>
            <a:r>
              <a:rPr lang="en-US" altLang="zh-TW" dirty="0"/>
              <a:t>1,000</a:t>
            </a:r>
            <a:r>
              <a:rPr lang="zh-TW" altLang="en-US" dirty="0"/>
              <a:t>名待調，卻終無需出海渡臺，而且此後臺灣分類械鬥，竟如總督此次所言：</a:t>
            </a:r>
            <a:r>
              <a:rPr lang="zh-TW" altLang="en-US" dirty="0" smtClean="0"/>
              <a:t>「</a:t>
            </a:r>
            <a:r>
              <a:rPr lang="zh-TW" altLang="en-US" dirty="0">
                <a:solidFill>
                  <a:srgbClr val="FF0000"/>
                </a:solidFill>
              </a:rPr>
              <a:t>無庸再勞內地師旅</a:t>
            </a:r>
            <a:r>
              <a:rPr lang="zh-TW" altLang="en-US" dirty="0"/>
              <a:t>，致滋糜費</a:t>
            </a:r>
            <a:r>
              <a:rPr lang="zh-TW" altLang="en-US" dirty="0" smtClean="0"/>
              <a:t>」。</a:t>
            </a:r>
            <a:endParaRPr lang="en-US" altLang="zh-TW" dirty="0" smtClean="0"/>
          </a:p>
          <a:p>
            <a:pPr marL="0" indent="0">
              <a:lnSpc>
                <a:spcPts val="3200"/>
              </a:lnSpc>
              <a:spcBef>
                <a:spcPts val="1200"/>
              </a:spcBef>
              <a:spcAft>
                <a:spcPts val="600"/>
              </a:spcAft>
              <a:buNone/>
            </a:pPr>
            <a:r>
              <a:rPr lang="zh-TW" altLang="en-US" dirty="0"/>
              <a:t>地方</a:t>
            </a:r>
            <a:r>
              <a:rPr lang="zh-TW" altLang="en-US" dirty="0">
                <a:solidFill>
                  <a:srgbClr val="FF0000"/>
                </a:solidFill>
              </a:rPr>
              <a:t>豪強的</a:t>
            </a:r>
            <a:r>
              <a:rPr lang="zh-TW" altLang="en-US" dirty="0" smtClean="0">
                <a:solidFill>
                  <a:srgbClr val="FF0000"/>
                </a:solidFill>
              </a:rPr>
              <a:t>崛起</a:t>
            </a:r>
            <a:r>
              <a:rPr lang="zh-TW" altLang="en-US" dirty="0" smtClean="0"/>
              <a:t>與</a:t>
            </a:r>
            <a:r>
              <a:rPr lang="zh-TW" altLang="en-US" dirty="0"/>
              <a:t>民間武力的失控</a:t>
            </a:r>
            <a:endParaRPr lang="en-US" altLang="zh-TW" dirty="0" smtClean="0">
              <a:solidFill>
                <a:srgbClr val="FF0000"/>
              </a:solidFill>
            </a:endParaRPr>
          </a:p>
          <a:p>
            <a:pPr marL="400050" lvl="1" indent="0">
              <a:lnSpc>
                <a:spcPts val="3200"/>
              </a:lnSpc>
              <a:spcBef>
                <a:spcPts val="600"/>
              </a:spcBef>
              <a:spcAft>
                <a:spcPts val="600"/>
              </a:spcAft>
              <a:buNone/>
            </a:pPr>
            <a:r>
              <a:rPr lang="zh-TW" altLang="en-US" sz="3200" dirty="0" smtClean="0"/>
              <a:t>林恭事件</a:t>
            </a:r>
            <a:r>
              <a:rPr lang="en-US" altLang="zh-TW" sz="2400" dirty="0" smtClean="0"/>
              <a:t>(</a:t>
            </a:r>
            <a:r>
              <a:rPr lang="zh-TW" altLang="en-US" sz="2400" dirty="0" smtClean="0"/>
              <a:t>咸豐三年</a:t>
            </a:r>
            <a:r>
              <a:rPr lang="en-US" altLang="zh-TW" sz="2400" dirty="0" smtClean="0"/>
              <a:t>1853)</a:t>
            </a:r>
          </a:p>
          <a:p>
            <a:pPr marL="800100" lvl="2" indent="0">
              <a:lnSpc>
                <a:spcPts val="3200"/>
              </a:lnSpc>
              <a:spcBef>
                <a:spcPts val="600"/>
              </a:spcBef>
              <a:spcAft>
                <a:spcPts val="600"/>
              </a:spcAft>
              <a:buNone/>
            </a:pPr>
            <a:r>
              <a:rPr lang="zh-TW" altLang="zh-TW" sz="2800" dirty="0" smtClean="0"/>
              <a:t>「</a:t>
            </a:r>
            <a:r>
              <a:rPr lang="zh-TW" altLang="zh-TW" sz="2800" dirty="0"/>
              <a:t>水能載舟，亦能覆舟</a:t>
            </a:r>
            <a:r>
              <a:rPr lang="zh-TW" altLang="zh-TW" sz="2800" dirty="0" smtClean="0"/>
              <a:t>」</a:t>
            </a:r>
            <a:r>
              <a:rPr lang="zh-TW" altLang="en-US" sz="2800" dirty="0" smtClean="0"/>
              <a:t>：水底寮豪強</a:t>
            </a:r>
            <a:r>
              <a:rPr lang="zh-TW" altLang="en-US" sz="2800" dirty="0" smtClean="0">
                <a:solidFill>
                  <a:srgbClr val="FF0000"/>
                </a:solidFill>
              </a:rPr>
              <a:t>林萬掌</a:t>
            </a:r>
            <a:r>
              <a:rPr lang="zh-TW" altLang="en-US" sz="2800" dirty="0" smtClean="0"/>
              <a:t>「</a:t>
            </a:r>
            <a:r>
              <a:rPr lang="zh-TW" altLang="en-US" sz="2800" dirty="0" smtClean="0">
                <a:solidFill>
                  <a:srgbClr val="FF0000"/>
                </a:solidFill>
              </a:rPr>
              <a:t>假義首、真逆黨</a:t>
            </a:r>
            <a:r>
              <a:rPr lang="zh-TW" altLang="en-US" sz="2800" dirty="0" smtClean="0"/>
              <a:t>」</a:t>
            </a:r>
            <a:endParaRPr lang="en-US" altLang="zh-TW" sz="2800" dirty="0" smtClean="0"/>
          </a:p>
          <a:p>
            <a:pPr marL="800100" lvl="2" indent="0">
              <a:lnSpc>
                <a:spcPts val="3200"/>
              </a:lnSpc>
              <a:spcBef>
                <a:spcPts val="600"/>
              </a:spcBef>
              <a:spcAft>
                <a:spcPts val="600"/>
              </a:spcAft>
              <a:buNone/>
            </a:pPr>
            <a:r>
              <a:rPr lang="zh-TW" altLang="en-US" sz="2800" dirty="0"/>
              <a:t>「不煩內地籌餉撥兵」：</a:t>
            </a:r>
            <a:r>
              <a:rPr lang="zh-TW" altLang="en-US" sz="2800" dirty="0" smtClean="0"/>
              <a:t>太平天國動亂</a:t>
            </a:r>
            <a:r>
              <a:rPr lang="zh-TW" altLang="en-US" sz="2800" dirty="0" smtClean="0">
                <a:solidFill>
                  <a:srgbClr val="FF0000"/>
                </a:solidFill>
              </a:rPr>
              <a:t>自顧不暇</a:t>
            </a:r>
            <a:endParaRPr lang="en-US" altLang="zh-TW" sz="2800" dirty="0" smtClean="0"/>
          </a:p>
          <a:p>
            <a:pPr marL="400050" lvl="1" indent="0">
              <a:lnSpc>
                <a:spcPts val="3200"/>
              </a:lnSpc>
              <a:spcBef>
                <a:spcPts val="600"/>
              </a:spcBef>
              <a:spcAft>
                <a:spcPts val="600"/>
              </a:spcAft>
              <a:buNone/>
            </a:pPr>
            <a:r>
              <a:rPr lang="zh-TW" altLang="en-US" sz="3200" dirty="0" smtClean="0"/>
              <a:t>戴潮春事件</a:t>
            </a:r>
            <a:r>
              <a:rPr lang="en-US" altLang="zh-TW" sz="2400" dirty="0" smtClean="0"/>
              <a:t>(</a:t>
            </a:r>
            <a:r>
              <a:rPr lang="zh-TW" altLang="en-US" sz="2400" dirty="0" smtClean="0"/>
              <a:t>同治一至三年</a:t>
            </a:r>
            <a:r>
              <a:rPr lang="en-US" altLang="zh-TW" sz="2400" dirty="0" smtClean="0"/>
              <a:t>1862-1864)</a:t>
            </a:r>
            <a:endParaRPr lang="en-US" altLang="zh-TW" sz="2400" dirty="0"/>
          </a:p>
        </p:txBody>
      </p:sp>
    </p:spTree>
    <p:extLst>
      <p:ext uri="{BB962C8B-B14F-4D97-AF65-F5344CB8AC3E}">
        <p14:creationId xmlns:p14="http://schemas.microsoft.com/office/powerpoint/2010/main" val="38275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7C5B2"/>
        </a:solid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961" y="0"/>
            <a:ext cx="5055101" cy="6858000"/>
          </a:xfrm>
          <a:prstGeom prst="rect">
            <a:avLst/>
          </a:prstGeom>
        </p:spPr>
      </p:pic>
      <p:sp>
        <p:nvSpPr>
          <p:cNvPr id="3" name="文字方塊 2"/>
          <p:cNvSpPr txBox="1"/>
          <p:nvPr/>
        </p:nvSpPr>
        <p:spPr>
          <a:xfrm>
            <a:off x="7833266" y="944724"/>
            <a:ext cx="1415772" cy="4968552"/>
          </a:xfrm>
          <a:prstGeom prst="rect">
            <a:avLst/>
          </a:prstGeom>
          <a:noFill/>
        </p:spPr>
        <p:txBody>
          <a:bodyPr vert="eaVert"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戴潮春事件：丁曰健四百省兵</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平臺？</a:t>
            </a:r>
            <a:endParaRPr kumimoji="1" lang="en-US" altLang="zh-TW" sz="24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80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rPr>
              <a:t>紅旗</a:t>
            </a:r>
            <a:r>
              <a:rPr kumimoji="1" lang="zh-TW" altLang="en-US" sz="280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戰白旗</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zh-TW" sz="280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rPr>
              <a:t>是</a:t>
            </a:r>
            <a:r>
              <a:rPr kumimoji="1" lang="zh-TW" altLang="zh-TW" sz="280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rPr>
              <a:t>土豪爭鬥，不是分類械鬥</a:t>
            </a:r>
            <a:endParaRPr kumimoji="1" lang="zh-TW" altLang="en-US" sz="280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endParaRPr>
          </a:p>
        </p:txBody>
      </p:sp>
      <p:sp>
        <p:nvSpPr>
          <p:cNvPr id="4" name="文字方塊 3"/>
          <p:cNvSpPr txBox="1"/>
          <p:nvPr/>
        </p:nvSpPr>
        <p:spPr>
          <a:xfrm>
            <a:off x="-29046" y="73950"/>
            <a:ext cx="3057247" cy="6710100"/>
          </a:xfrm>
          <a:prstGeom prst="rect">
            <a:avLst/>
          </a:prstGeom>
          <a:noFill/>
        </p:spPr>
        <p:txBody>
          <a:bodyPr vert="eaVert" wrap="square" rtlCol="0">
            <a:spAutoFit/>
          </a:bodyPr>
          <a:lstStyle/>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泉將葉</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虎鞭按劍縣西門、鹿仔港香案迎紅旗</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大甲城林占梅血戰數易手、翁仔社羅冠英客勇作犄角</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樸仔籬客庄對戰紅白旗</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、阿罩霧合軍潮春走斗六</a:t>
            </a: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紅</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轉白店仔口五十三漳庄總理吳志高</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陸路提督林文察與燕王林日成</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前</a:t>
            </a:r>
            <a:r>
              <a:rPr kumimoji="1" lang="zh-TW"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後厝紅白鬥</a:t>
            </a:r>
            <a:endParaRPr kumimoji="1" lang="en-US" altLang="zh-TW" sz="20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lvl="0">
              <a:lnSpc>
                <a:spcPts val="2800"/>
              </a:lnSpc>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六堡漳</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人倒</a:t>
            </a:r>
            <a:r>
              <a:rPr lang="zh-TW" altLang="en-US" sz="2000" dirty="0" smtClean="0">
                <a:solidFill>
                  <a:srgbClr val="000000"/>
                </a:solidFill>
              </a:rPr>
              <a:t>戈反紅旗、集集紅白</a:t>
            </a:r>
            <a:r>
              <a:rPr lang="zh-TW" altLang="en-US" sz="2000" dirty="0">
                <a:solidFill>
                  <a:srgbClr val="000000"/>
                </a:solidFill>
              </a:rPr>
              <a:t>對抗</a:t>
            </a:r>
            <a:r>
              <a:rPr lang="zh-TW" altLang="en-US" sz="2000" dirty="0" smtClean="0">
                <a:solidFill>
                  <a:srgbClr val="000000"/>
                </a:solidFill>
              </a:rPr>
              <a:t>數</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易手</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斗六門戴潮春、小埔心陳</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弄、彰</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南七十</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二庄</a:t>
            </a:r>
            <a:r>
              <a:rPr kumimoji="1" lang="zh-TW"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漳</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泉</a:t>
            </a:r>
            <a:r>
              <a:rPr kumimoji="1" lang="zh-TW"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客大聯盟</a:t>
            </a:r>
            <a:endParaRPr kumimoji="1" lang="en-US" altLang="zh-TW" sz="20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lvl="0">
              <a:lnSpc>
                <a:spcPts val="2800"/>
              </a:lnSpc>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小埔心弄妻客</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語誘殺羅冠英</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、北勢湳洪</a:t>
            </a:r>
            <a:r>
              <a:rPr lang="zh-TW" altLang="en-US" sz="2000" dirty="0">
                <a:solidFill>
                  <a:srgbClr val="000000"/>
                </a:solidFill>
              </a:rPr>
              <a:t>欉後路</a:t>
            </a:r>
            <a:r>
              <a:rPr lang="zh-TW" altLang="en-US" sz="2000" dirty="0" smtClean="0">
                <a:solidFill>
                  <a:srgbClr val="000000"/>
                </a:solidFill>
              </a:rPr>
              <a:t>斷絕埔熟番</a:t>
            </a:r>
            <a:endPar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71121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1907704" y="116632"/>
            <a:ext cx="3922869" cy="338554"/>
          </a:xfrm>
          <a:prstGeom prst="rect">
            <a:avLst/>
          </a:prstGeom>
          <a:noFill/>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〈沿革調查〉漳泉客人口分布圖（</a:t>
            </a:r>
            <a:r>
              <a:rPr kumimoji="1" lang="en-US"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1901</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21342205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文字方塊 1"/>
          <p:cNvSpPr txBox="1"/>
          <p:nvPr/>
        </p:nvSpPr>
        <p:spPr>
          <a:xfrm>
            <a:off x="-108520" y="188640"/>
            <a:ext cx="9183733" cy="6741368"/>
          </a:xfrm>
          <a:prstGeom prst="rect">
            <a:avLst/>
          </a:prstGeom>
          <a:noFill/>
        </p:spPr>
        <p:txBody>
          <a:bodyPr vert="eaVert" wrap="square" rtlCol="0">
            <a:spAutoFit/>
          </a:bodyPr>
          <a:lstStyle/>
          <a:p>
            <a:pPr marL="0" marR="0" lvl="0" indent="0" algn="l" defTabSz="914400" rtl="0" eaLnBrk="1" fontAlgn="base" latinLnBrk="0" hangingPunct="1">
              <a:lnSpc>
                <a:spcPts val="32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署淡水同知鄭元杰商令候補通判</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張世英</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，督帶壯勇，</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進紮彰化縣屬翁仔社</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，密派義民分赴月眉等處，傳諭莊民協助，並</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令義首羅冠英號召番丁會剿，當將東勢角等七莊攻毀，逆眾尚踞寮下街、加蠟埔（校栗埔）、石岡莊、葫蘆墩等處</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，張世英督同義首</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羅冠英</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等率勇馳赴寮下，悉力攻打，於閏八月初三</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日用地雷轟開賊巢隘門</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，羅冠英率勇首先衝入，大隊繼進，</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斃匪七、八百人，立將寮下街收復</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。該逆</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敗歸加蠟埔，我軍乘勝追擊，復將加蠟埔攻克，焚燬賊營七座，生擒十餘人，敗匪渡溪逃遁，浮橋斷折，落水淹斃者約三、四百人</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。二十日，張世英督飭</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生員梁星漢、義首羅冠英、廖傑（廖俊傑，即廖廷鳳）等率勇進攻石岡莊，轟倒該逆銃櫃二座，並焚莊口賊營</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，莊內逆眾抵死拒敵，力戰至午刻，</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斃賊二百餘名，生擒十三名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。二十一日，</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攻克石岡莊，殺賊無算，並銃斃賊首劉荃二一名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。二十二日，張世英調派各勇，四路進攻葫蘆墩，槍礮連環，轟斃賊匪，不計其數，賊勢不支，紛紛</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敗遁四張犁，當將葫蘆墩克復</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，救出難民千餘人。查點</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我軍傷亡勇首廖阿</a:t>
            </a:r>
            <a:r>
              <a:rPr kumimoji="1" lang="zh-TW" altLang="en-US"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n-cs"/>
              </a:rPr>
              <a:t>沅（廖細元、廖世元）一名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。（閩浙總督耆齡同治元年十月奏，明清宮藏臺灣檔案彙編</a:t>
            </a:r>
            <a:r>
              <a:rPr kumimoji="1" lang="zh-TW" altLang="en-US" sz="24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a:t>
            </a:r>
            <a:endPar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29110075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836712"/>
            <a:ext cx="9036496" cy="5832648"/>
          </a:xfrm>
          <a:noFill/>
        </p:spPr>
        <p:txBody>
          <a:bodyPr vert="eaVert"/>
          <a:lstStyle/>
          <a:p>
            <a:pPr marL="0" indent="0" algn="just">
              <a:lnSpc>
                <a:spcPts val="4200"/>
              </a:lnSpc>
              <a:spcBef>
                <a:spcPts val="600"/>
              </a:spcBef>
              <a:spcAft>
                <a:spcPts val="600"/>
              </a:spcAft>
              <a:buNone/>
            </a:pPr>
            <a:r>
              <a:rPr lang="en-US" altLang="zh-TW" dirty="0">
                <a:latin typeface="華康仿宋體W6(P)" panose="02020600000000000000" pitchFamily="18" charset="-120"/>
                <a:ea typeface="華康仿宋體W6(P)" panose="02020600000000000000" pitchFamily="18" charset="-120"/>
              </a:rPr>
              <a:t>	</a:t>
            </a:r>
            <a:endParaRPr lang="zh-TW" altLang="en-US" sz="2800" dirty="0">
              <a:latin typeface="華康仿宋體W6(P)" panose="02020600000000000000" pitchFamily="18" charset="-120"/>
              <a:ea typeface="華康仿宋體W6(P)" panose="02020600000000000000" pitchFamily="18" charset="-120"/>
            </a:endParaRPr>
          </a:p>
        </p:txBody>
      </p:sp>
      <p:sp>
        <p:nvSpPr>
          <p:cNvPr id="2" name="文字方塊 1"/>
          <p:cNvSpPr txBox="1"/>
          <p:nvPr/>
        </p:nvSpPr>
        <p:spPr>
          <a:xfrm>
            <a:off x="609528" y="0"/>
            <a:ext cx="8426968" cy="6858000"/>
          </a:xfrm>
          <a:prstGeom prst="rect">
            <a:avLst/>
          </a:prstGeom>
          <a:noFill/>
        </p:spPr>
        <p:txBody>
          <a:bodyPr wrap="square" rtlCol="0">
            <a:noAutofit/>
          </a:bodyPr>
          <a:lstStyle/>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同治元年八月羅冠英等</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號召生番會剿，將「東勢角等七莊攻毀」</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 </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「逆眾」尚拒守「寮下街</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即東勢角匠寮</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，今東勢區本街一帶）、</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加蠟埔</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校栗埔</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，今興隆里）、</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石岡莊</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（今石岡區石岡一帶）、葫蘆墩等處」。</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閏八月三日</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羅冠英</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等進行攻堅，以「地雷」（埋設炸藥）轟開柵門，攻入</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寮下街</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，殺死七、八百人，並乘勝攻克</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校栗埔</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，「焚燬賊營七座，生擒十餘人」，還造成渡過大甲溪退往石岡的敗逃者大量傷亡，溺斃達三、四百人。</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二十日</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羅冠英、廖廷鳳等與生員梁星漢</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攻打</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石岡莊</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，轟倒銃櫃二座並焚燒莊口敵營，斃敵二百餘名、生擒</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13</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名，次日攻克「抵死拒敵」的該莊，槍殺股首劉荃二，並「殺賊無算」。</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二十二日攻克</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葫蘆墩</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，戴潮春軍敗回</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四張犁</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，後厝庄林日成軍來援，</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勇首廖細元陣亡</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32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此役奏文統計東勢地方紅旗軍陣亡者千餘人（實際死亡數目或遠高於此），料</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應與林爽文軍民萬餘骨骸同歸</a:t>
            </a:r>
            <a:r>
              <a:rPr kumimoji="1" lang="en-US"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381</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號地萬人塚。</a:t>
            </a:r>
          </a:p>
        </p:txBody>
      </p:sp>
    </p:spTree>
    <p:extLst>
      <p:ext uri="{BB962C8B-B14F-4D97-AF65-F5344CB8AC3E}">
        <p14:creationId xmlns:p14="http://schemas.microsoft.com/office/powerpoint/2010/main" val="370904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5" name="圖片 14"/>
          <p:cNvPicPr>
            <a:picLocks noChangeAspect="1"/>
          </p:cNvPicPr>
          <p:nvPr/>
        </p:nvPicPr>
        <p:blipFill>
          <a:blip r:embed="rId3"/>
          <a:stretch>
            <a:fillRect/>
          </a:stretch>
        </p:blipFill>
        <p:spPr>
          <a:xfrm>
            <a:off x="2066327" y="-594"/>
            <a:ext cx="5011346" cy="6858594"/>
          </a:xfrm>
          <a:prstGeom prst="rect">
            <a:avLst/>
          </a:prstGeom>
        </p:spPr>
      </p:pic>
      <p:sp>
        <p:nvSpPr>
          <p:cNvPr id="3" name="爆炸 1 2"/>
          <p:cNvSpPr/>
          <p:nvPr/>
        </p:nvSpPr>
        <p:spPr>
          <a:xfrm>
            <a:off x="4716016" y="2276872"/>
            <a:ext cx="288032" cy="288032"/>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4" name="爆炸 1 3"/>
          <p:cNvSpPr/>
          <p:nvPr/>
        </p:nvSpPr>
        <p:spPr>
          <a:xfrm>
            <a:off x="5683866" y="2924944"/>
            <a:ext cx="363702" cy="576064"/>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5" name="爆炸 1 4"/>
          <p:cNvSpPr/>
          <p:nvPr/>
        </p:nvSpPr>
        <p:spPr>
          <a:xfrm>
            <a:off x="5255309" y="2338344"/>
            <a:ext cx="324718" cy="296064"/>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6" name="爆炸 1 5"/>
          <p:cNvSpPr/>
          <p:nvPr/>
        </p:nvSpPr>
        <p:spPr>
          <a:xfrm>
            <a:off x="4247368" y="2490112"/>
            <a:ext cx="432048" cy="318395"/>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
        <p:nvSpPr>
          <p:cNvPr id="10" name="橢圓 9"/>
          <p:cNvSpPr/>
          <p:nvPr/>
        </p:nvSpPr>
        <p:spPr>
          <a:xfrm rot="1265548">
            <a:off x="3351846" y="2747094"/>
            <a:ext cx="415917" cy="391963"/>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1" name="橢圓 10"/>
          <p:cNvSpPr/>
          <p:nvPr/>
        </p:nvSpPr>
        <p:spPr>
          <a:xfrm rot="20641658">
            <a:off x="4791530" y="2850905"/>
            <a:ext cx="846081" cy="2290326"/>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2" name="橢圓 11"/>
          <p:cNvSpPr/>
          <p:nvPr/>
        </p:nvSpPr>
        <p:spPr>
          <a:xfrm rot="20806308">
            <a:off x="5808223" y="3460646"/>
            <a:ext cx="478691" cy="1533139"/>
          </a:xfrm>
          <a:prstGeom prst="ellipse">
            <a:avLst/>
          </a:pr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3" name="爆炸 1 12"/>
          <p:cNvSpPr/>
          <p:nvPr/>
        </p:nvSpPr>
        <p:spPr>
          <a:xfrm>
            <a:off x="1927589" y="4829283"/>
            <a:ext cx="426176" cy="450959"/>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cxnSp>
        <p:nvCxnSpPr>
          <p:cNvPr id="9" name="直線單箭頭接點 8"/>
          <p:cNvCxnSpPr/>
          <p:nvPr/>
        </p:nvCxnSpPr>
        <p:spPr>
          <a:xfrm flipH="1">
            <a:off x="2438477" y="3714248"/>
            <a:ext cx="366269" cy="2743836"/>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V="1">
            <a:off x="2438477" y="6592799"/>
            <a:ext cx="0" cy="265201"/>
          </a:xfrm>
          <a:prstGeom prst="straightConnector1">
            <a:avLst/>
          </a:prstGeom>
          <a:ln w="190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flipV="1">
            <a:off x="2137739" y="5140002"/>
            <a:ext cx="216026" cy="1346411"/>
          </a:xfrm>
          <a:prstGeom prst="straightConnector1">
            <a:avLst/>
          </a:prstGeom>
          <a:ln w="28575">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37" name="文字方塊 36"/>
          <p:cNvSpPr txBox="1"/>
          <p:nvPr/>
        </p:nvSpPr>
        <p:spPr>
          <a:xfrm>
            <a:off x="7053823" y="836712"/>
            <a:ext cx="692233" cy="5472608"/>
          </a:xfrm>
          <a:prstGeom prst="rect">
            <a:avLst/>
          </a:prstGeom>
          <a:noFill/>
        </p:spPr>
        <p:txBody>
          <a:bodyPr vert="eaVert" wrap="square" rtlCol="0">
            <a:noAutofit/>
          </a:bodyPr>
          <a:lstStyle/>
          <a:p>
            <a:pPr lvl="0">
              <a:lnSpc>
                <a:spcPts val="3600"/>
              </a:lnSpc>
              <a:defRPr/>
            </a:pPr>
            <a:r>
              <a:rPr kumimoji="1" lang="zh-TW"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樸仔籬</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客庄</a:t>
            </a:r>
            <a:r>
              <a:rPr kumimoji="1" lang="zh-TW"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對戰紅</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白旗</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、阿罩霧合軍潮春走斗六</a:t>
            </a:r>
          </a:p>
        </p:txBody>
      </p:sp>
      <p:sp>
        <p:nvSpPr>
          <p:cNvPr id="26" name="文字方塊 25"/>
          <p:cNvSpPr txBox="1"/>
          <p:nvPr/>
        </p:nvSpPr>
        <p:spPr>
          <a:xfrm>
            <a:off x="1947462" y="4955335"/>
            <a:ext cx="680682" cy="1846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6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四張犁</a:t>
            </a:r>
            <a:endParaRPr kumimoji="1" lang="zh-TW" altLang="en-US" sz="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30" name="爆炸 1 29"/>
          <p:cNvSpPr/>
          <p:nvPr/>
        </p:nvSpPr>
        <p:spPr>
          <a:xfrm>
            <a:off x="2625956" y="3101092"/>
            <a:ext cx="644008" cy="648072"/>
          </a:xfrm>
          <a:prstGeom prst="irregularSeal1">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solidFill>
                  <a:srgbClr val="FF0000"/>
                </a:solidFill>
              </a:ln>
              <a:noFill/>
              <a:effectLst/>
              <a:uLnTx/>
              <a:uFillTx/>
              <a:latin typeface="Arial"/>
              <a:ea typeface="新細明體"/>
              <a:cs typeface="+mn-cs"/>
            </a:endParaRPr>
          </a:p>
        </p:txBody>
      </p:sp>
    </p:spTree>
    <p:extLst>
      <p:ext uri="{BB962C8B-B14F-4D97-AF65-F5344CB8AC3E}">
        <p14:creationId xmlns:p14="http://schemas.microsoft.com/office/powerpoint/2010/main" val="189817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0" grpId="0" animBg="1"/>
      <p:bldP spid="11" grpId="0" animBg="1"/>
      <p:bldP spid="12" grpId="0" animBg="1"/>
      <p:bldP spid="13" grpId="0" animBg="1"/>
      <p:bldP spid="30"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2" y="0"/>
            <a:ext cx="9126715" cy="6858000"/>
          </a:xfrm>
          <a:prstGeom prst="rect">
            <a:avLst/>
          </a:prstGeom>
        </p:spPr>
      </p:pic>
    </p:spTree>
    <p:extLst>
      <p:ext uri="{BB962C8B-B14F-4D97-AF65-F5344CB8AC3E}">
        <p14:creationId xmlns:p14="http://schemas.microsoft.com/office/powerpoint/2010/main" val="9454728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7571" y="0"/>
            <a:ext cx="5148858" cy="6858000"/>
          </a:xfrm>
          <a:prstGeom prst="rect">
            <a:avLst/>
          </a:prstGeom>
        </p:spPr>
      </p:pic>
      <p:sp>
        <p:nvSpPr>
          <p:cNvPr id="3" name="文字方塊 2"/>
          <p:cNvSpPr txBox="1"/>
          <p:nvPr/>
        </p:nvSpPr>
        <p:spPr>
          <a:xfrm>
            <a:off x="7232557" y="1232756"/>
            <a:ext cx="553998" cy="4392488"/>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恩賜彰化</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褒忠祠義民老爺神位</a:t>
            </a:r>
          </a:p>
        </p:txBody>
      </p:sp>
      <p:sp>
        <p:nvSpPr>
          <p:cNvPr id="4" name="文字方塊 3"/>
          <p:cNvSpPr txBox="1"/>
          <p:nvPr/>
        </p:nvSpPr>
        <p:spPr>
          <a:xfrm>
            <a:off x="1154288" y="1232756"/>
            <a:ext cx="800219" cy="450050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羅冠英</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、廖細</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元</a:t>
            </a:r>
            <a:endParaRPr kumimoji="1" lang="en-US"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廖俊傑（廖廷鳳）、劉衍梯、黃熙光</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41591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836712"/>
            <a:ext cx="9036496" cy="5832648"/>
          </a:xfrm>
          <a:noFill/>
        </p:spPr>
        <p:txBody>
          <a:bodyPr vert="eaVert"/>
          <a:lstStyle/>
          <a:p>
            <a:pPr marL="0" indent="0" algn="just">
              <a:lnSpc>
                <a:spcPts val="4200"/>
              </a:lnSpc>
              <a:spcBef>
                <a:spcPts val="600"/>
              </a:spcBef>
              <a:spcAft>
                <a:spcPts val="600"/>
              </a:spcAft>
              <a:buNone/>
            </a:pPr>
            <a:r>
              <a:rPr lang="en-US" altLang="zh-TW" dirty="0">
                <a:latin typeface="華康仿宋體W6(P)" panose="02020600000000000000" pitchFamily="18" charset="-120"/>
                <a:ea typeface="華康仿宋體W6(P)" panose="02020600000000000000" pitchFamily="18" charset="-120"/>
              </a:rPr>
              <a:t>	</a:t>
            </a:r>
            <a:endParaRPr lang="zh-TW" altLang="en-US" sz="2800" dirty="0">
              <a:latin typeface="華康仿宋體W6(P)" panose="02020600000000000000" pitchFamily="18" charset="-120"/>
              <a:ea typeface="華康仿宋體W6(P)" panose="02020600000000000000" pitchFamily="18" charset="-120"/>
            </a:endParaRPr>
          </a:p>
        </p:txBody>
      </p:sp>
      <p:sp>
        <p:nvSpPr>
          <p:cNvPr id="2" name="文字方塊 1"/>
          <p:cNvSpPr txBox="1"/>
          <p:nvPr/>
        </p:nvSpPr>
        <p:spPr>
          <a:xfrm>
            <a:off x="631985" y="0"/>
            <a:ext cx="8424936" cy="6858000"/>
          </a:xfrm>
          <a:prstGeom prst="rect">
            <a:avLst/>
          </a:prstGeom>
          <a:noFill/>
        </p:spPr>
        <p:txBody>
          <a:bodyPr wrap="square" rtlCol="0">
            <a:noAutofit/>
          </a:bodyPr>
          <a:lstStyle/>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土牛劉文進家族的後代劉</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燿</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坤先生來信</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回應前述奏文及「</a:t>
            </a:r>
            <a:r>
              <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rPr>
              <a:t>土牛是否亦有紅旗軍</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」之問</a:t>
            </a:r>
            <a:endPar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400"/>
              </a:lnSpc>
              <a:spcBef>
                <a:spcPts val="12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文中石岡股首劉荃二身份待查</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東勢地區校栗埔林家紅白旗軍皆有，上土牛鍾家亦有紅旗軍。</a:t>
            </a:r>
          </a:p>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文進長子章仁、四子章崧派下</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衍清（文進長孫、章仁長子，</a:t>
            </a:r>
            <a:r>
              <a:rPr kumimoji="1" lang="zh-TW" altLang="en-US" sz="24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紅旗軍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，反清復明自稱為王，吞金自殺擔罪。錫齡、嘉修高祖父）</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衍梯（文進次孫、章仁次子，白旗軍，朴仔堡總理、五品即補同知，於廖細元後閏</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8</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月</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27</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日歿。廖細元、黃熙光、羅冠英、廖俊傑義結金蘭。）</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衍庠（文進次屘孫、章崧次屘子</a:t>
            </a:r>
            <a:r>
              <a:rPr kumimoji="1" lang="zh-TW" altLang="en-US" sz="24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n-cs"/>
              </a:rPr>
              <a:t>紅旗軍</a:t>
            </a:r>
            <a:r>
              <a:rPr kumimoji="1" lang="zh-TW" altLang="en-US" sz="24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，反</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清復明自稱為王，敗退入苗栗內山）。</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lvl="1">
              <a:lnSpc>
                <a:spcPts val="2400"/>
              </a:lnSpc>
              <a:spcBef>
                <a:spcPts val="600"/>
              </a:spcBef>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衍鈿</a:t>
            </a:r>
            <a:r>
              <a:rPr kumimoji="1" lang="zh-TW" altLang="en-US" sz="24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a:t>
            </a:r>
            <a:r>
              <a:rPr lang="zh-TW" altLang="en-US" sz="2400" dirty="0">
                <a:solidFill>
                  <a:srgbClr val="FF0000"/>
                </a:solidFill>
                <a:latin typeface="標楷體" panose="03000509000000000000" pitchFamily="65" charset="-120"/>
                <a:ea typeface="標楷體" panose="03000509000000000000" pitchFamily="65" charset="-120"/>
              </a:rPr>
              <a:t>紅旗軍</a:t>
            </a:r>
            <a:r>
              <a:rPr lang="zh-TW" altLang="en-US" sz="2400" dirty="0">
                <a:solidFill>
                  <a:srgbClr val="000000"/>
                </a:solidFill>
                <a:latin typeface="標楷體" panose="03000509000000000000" pitchFamily="65" charset="-120"/>
                <a:ea typeface="標楷體" panose="03000509000000000000" pitchFamily="65" charset="-120"/>
              </a:rPr>
              <a:t>，擅</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天文地理助兄，回唐或入山失蹤。）</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文進次子章職</a:t>
            </a:r>
            <a:r>
              <a:rPr kumimoji="1" lang="zh-TW" altLang="en-US" sz="24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、三子</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章喜派下助官方，白旗軍。</a:t>
            </a: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衍瑞，文進三孫、章職長子，白旗軍，府縣丞，負責糧餉軍需後勤支援。</a:t>
            </a: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衍俊，文進四孫、章職次子過房章喜，白旗軍，受封信武將軍</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按：應為武信騎尉，七品武官，散官虛銜</a:t>
            </a:r>
            <a:r>
              <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a:t>
            </a:r>
          </a:p>
          <a:p>
            <a:pPr marL="457200" marR="0" lvl="1" indent="0" algn="l" defTabSz="914400" rtl="0" eaLnBrk="1" fontAlgn="base" latinLnBrk="0" hangingPunct="1">
              <a:lnSpc>
                <a:spcPts val="2400"/>
              </a:lnSpc>
              <a:spcBef>
                <a:spcPts val="60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衍杰，文進六孫、章喜嫡子，白旗軍，受封州同。</a:t>
            </a:r>
          </a:p>
          <a:p>
            <a:pPr marL="0" marR="0" lvl="0" indent="0" algn="l" defTabSz="914400" rtl="0" eaLnBrk="1" fontAlgn="base" latinLnBrk="0" hangingPunct="1">
              <a:lnSpc>
                <a:spcPts val="2400"/>
              </a:lnSpc>
              <a:spcBef>
                <a:spcPts val="600"/>
              </a:spcBef>
              <a:spcAft>
                <a:spcPct val="0"/>
              </a:spcAft>
              <a:buClrTx/>
              <a:buSzTx/>
              <a:buFontTx/>
              <a:buNone/>
              <a:tabLst/>
              <a:defRPr/>
            </a:pPr>
            <a:endParaRPr kumimoji="1" lang="en-US" altLang="zh-TW" sz="240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343012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9" name="圖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96" y="425153"/>
            <a:ext cx="9113010" cy="5924804"/>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4" y="425153"/>
            <a:ext cx="9113010" cy="5924804"/>
          </a:xfrm>
          <a:prstGeom prst="rect">
            <a:avLst/>
          </a:prstGeom>
        </p:spPr>
      </p:pic>
      <p:cxnSp>
        <p:nvCxnSpPr>
          <p:cNvPr id="4" name="直線單箭頭接點 3"/>
          <p:cNvCxnSpPr>
            <a:stCxn id="6" idx="1"/>
          </p:cNvCxnSpPr>
          <p:nvPr/>
        </p:nvCxnSpPr>
        <p:spPr>
          <a:xfrm flipH="1">
            <a:off x="2411760" y="5295692"/>
            <a:ext cx="540883" cy="55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p:cNvSpPr txBox="1"/>
          <p:nvPr/>
        </p:nvSpPr>
        <p:spPr>
          <a:xfrm>
            <a:off x="2952643" y="5157192"/>
            <a:ext cx="95410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charset="0"/>
                <a:ea typeface="新細明體" pitchFamily="18" charset="-120"/>
                <a:cs typeface="+mn-cs"/>
              </a:rPr>
              <a:t>劉元龍祖厝</a:t>
            </a:r>
            <a:endParaRPr kumimoji="1" lang="zh-TW" altLang="en-US" sz="1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新細明體" pitchFamily="18" charset="-120"/>
              <a:cs typeface="+mn-cs"/>
            </a:endParaRPr>
          </a:p>
        </p:txBody>
      </p:sp>
      <p:sp>
        <p:nvSpPr>
          <p:cNvPr id="11" name="橢圓 10"/>
          <p:cNvSpPr/>
          <p:nvPr/>
        </p:nvSpPr>
        <p:spPr>
          <a:xfrm rot="19228259">
            <a:off x="2124000" y="5208111"/>
            <a:ext cx="226907" cy="1861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5" name="向上箭號圖說文字 14"/>
          <p:cNvSpPr/>
          <p:nvPr/>
        </p:nvSpPr>
        <p:spPr>
          <a:xfrm rot="10800000">
            <a:off x="5224847" y="3170138"/>
            <a:ext cx="321787" cy="330870"/>
          </a:xfrm>
          <a:prstGeom prst="upArrowCallou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6" name="向上箭號圖說文字 15"/>
          <p:cNvSpPr/>
          <p:nvPr/>
        </p:nvSpPr>
        <p:spPr>
          <a:xfrm>
            <a:off x="5221697" y="3709219"/>
            <a:ext cx="321787" cy="288032"/>
          </a:xfrm>
          <a:prstGeom prst="upArrowCallout">
            <a:avLst>
              <a:gd name="adj1" fmla="val 25000"/>
              <a:gd name="adj2" fmla="val 25000"/>
              <a:gd name="adj3" fmla="val 25000"/>
              <a:gd name="adj4" fmla="val 7745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7" name="橢圓 16"/>
          <p:cNvSpPr/>
          <p:nvPr/>
        </p:nvSpPr>
        <p:spPr>
          <a:xfrm rot="18977034">
            <a:off x="4487116" y="4723483"/>
            <a:ext cx="560723" cy="7372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3" name="文字方塊 22"/>
          <p:cNvSpPr txBox="1"/>
          <p:nvPr/>
        </p:nvSpPr>
        <p:spPr>
          <a:xfrm>
            <a:off x="5493376" y="3170138"/>
            <a:ext cx="95410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二房劉衍梯</a:t>
            </a:r>
            <a:endParaRPr kumimoji="1" lang="zh-TW" altLang="en-US" sz="12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p:txBody>
      </p:sp>
      <p:sp>
        <p:nvSpPr>
          <p:cNvPr id="24" name="文字方塊 23"/>
          <p:cNvSpPr txBox="1"/>
          <p:nvPr/>
        </p:nvSpPr>
        <p:spPr>
          <a:xfrm>
            <a:off x="5508104" y="3789040"/>
            <a:ext cx="95410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大房劉衍清</a:t>
            </a:r>
            <a:endParaRPr kumimoji="1" lang="zh-TW" altLang="en-US" sz="12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p:txBody>
      </p:sp>
      <p:sp>
        <p:nvSpPr>
          <p:cNvPr id="18" name="橢圓 17"/>
          <p:cNvSpPr/>
          <p:nvPr/>
        </p:nvSpPr>
        <p:spPr>
          <a:xfrm rot="19228259">
            <a:off x="4926008" y="3151319"/>
            <a:ext cx="917626" cy="8781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0" name="橢圓 19"/>
          <p:cNvSpPr/>
          <p:nvPr/>
        </p:nvSpPr>
        <p:spPr>
          <a:xfrm rot="19228259">
            <a:off x="147263" y="4353482"/>
            <a:ext cx="887958" cy="913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102975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5" grpId="0" animBg="1"/>
      <p:bldP spid="16" grpId="0" animBg="1"/>
      <p:bldP spid="17" grpId="0" animBg="1"/>
      <p:bldP spid="23" grpId="0"/>
      <p:bldP spid="24" grpId="0"/>
      <p:bldP spid="18" grpId="0" animBg="1"/>
      <p:bldP spid="2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向上箭號圖說文字 13"/>
          <p:cNvSpPr/>
          <p:nvPr/>
        </p:nvSpPr>
        <p:spPr>
          <a:xfrm rot="1922613">
            <a:off x="2813786" y="4433489"/>
            <a:ext cx="576064" cy="728937"/>
          </a:xfrm>
          <a:prstGeom prst="upArrowCallout">
            <a:avLst>
              <a:gd name="adj1" fmla="val 25000"/>
              <a:gd name="adj2" fmla="val 25000"/>
              <a:gd name="adj3" fmla="val 25000"/>
              <a:gd name="adj4" fmla="val 70252"/>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5" name="向上箭號圖說文字 14"/>
          <p:cNvSpPr/>
          <p:nvPr/>
        </p:nvSpPr>
        <p:spPr>
          <a:xfrm rot="10800000">
            <a:off x="5967147" y="3922520"/>
            <a:ext cx="206922" cy="235450"/>
          </a:xfrm>
          <a:prstGeom prst="upArrowCallout">
            <a:avLst>
              <a:gd name="adj1" fmla="val 25000"/>
              <a:gd name="adj2" fmla="val 25000"/>
              <a:gd name="adj3" fmla="val 33994"/>
              <a:gd name="adj4" fmla="val 64977"/>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6" name="向上箭號圖說文字 15"/>
          <p:cNvSpPr/>
          <p:nvPr/>
        </p:nvSpPr>
        <p:spPr>
          <a:xfrm>
            <a:off x="5967263" y="4183200"/>
            <a:ext cx="206806" cy="240251"/>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18" name="向上箭號圖說文字 17"/>
          <p:cNvSpPr/>
          <p:nvPr/>
        </p:nvSpPr>
        <p:spPr>
          <a:xfrm rot="9338150">
            <a:off x="1532623" y="36132"/>
            <a:ext cx="425906" cy="477406"/>
          </a:xfrm>
          <a:prstGeom prst="upArrowCallout">
            <a:avLst>
              <a:gd name="adj1" fmla="val 25000"/>
              <a:gd name="adj2" fmla="val 25000"/>
              <a:gd name="adj3" fmla="val 33994"/>
              <a:gd name="adj4" fmla="val 64977"/>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20" name="向上箭號圖說文字 19"/>
          <p:cNvSpPr/>
          <p:nvPr/>
        </p:nvSpPr>
        <p:spPr>
          <a:xfrm rot="18878792">
            <a:off x="7222549" y="6378522"/>
            <a:ext cx="365902" cy="462631"/>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288222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P spid="2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78523" y="0"/>
            <a:ext cx="8784976" cy="6858000"/>
          </a:xfrm>
        </p:spPr>
        <p:txBody>
          <a:bodyPr/>
          <a:lstStyle/>
          <a:p>
            <a:pPr marL="0" lvl="1" indent="0">
              <a:lnSpc>
                <a:spcPts val="3200"/>
              </a:lnSpc>
              <a:spcBef>
                <a:spcPts val="600"/>
              </a:spcBef>
              <a:spcAft>
                <a:spcPts val="600"/>
              </a:spcAft>
              <a:buNone/>
            </a:pPr>
            <a:r>
              <a:rPr lang="zh-TW" altLang="zh-TW" dirty="0">
                <a:solidFill>
                  <a:srgbClr val="FF0000"/>
                </a:solidFill>
              </a:rPr>
              <a:t>豪強武裝化</a:t>
            </a:r>
            <a:r>
              <a:rPr lang="zh-TW" altLang="zh-TW" dirty="0"/>
              <a:t>與</a:t>
            </a:r>
            <a:r>
              <a:rPr lang="zh-TW" altLang="zh-TW" dirty="0">
                <a:solidFill>
                  <a:srgbClr val="FF0000"/>
                </a:solidFill>
              </a:rPr>
              <a:t>街庄碉堡化</a:t>
            </a:r>
            <a:endParaRPr lang="en-US" altLang="zh-TW" dirty="0">
              <a:solidFill>
                <a:srgbClr val="FF0000"/>
              </a:solidFill>
            </a:endParaRPr>
          </a:p>
          <a:p>
            <a:pPr marL="400050" lvl="1" indent="0">
              <a:lnSpc>
                <a:spcPts val="3200"/>
              </a:lnSpc>
              <a:spcBef>
                <a:spcPts val="600"/>
              </a:spcBef>
              <a:spcAft>
                <a:spcPts val="600"/>
              </a:spcAft>
              <a:buNone/>
            </a:pPr>
            <a:r>
              <a:rPr lang="zh-TW" altLang="en-US" dirty="0"/>
              <a:t>「漸知戰守</a:t>
            </a:r>
            <a:r>
              <a:rPr lang="zh-TW" altLang="en-US" dirty="0" smtClean="0"/>
              <a:t>」：</a:t>
            </a:r>
            <a:r>
              <a:rPr lang="zh-TW" altLang="zh-TW" dirty="0"/>
              <a:t>十九世紀中葉漢人社會的軍事化</a:t>
            </a:r>
            <a:endParaRPr lang="en-US" altLang="zh-TW" dirty="0" smtClean="0"/>
          </a:p>
          <a:p>
            <a:pPr marL="400050" lvl="1" indent="0">
              <a:lnSpc>
                <a:spcPts val="3200"/>
              </a:lnSpc>
              <a:spcBef>
                <a:spcPts val="600"/>
              </a:spcBef>
              <a:spcAft>
                <a:spcPts val="600"/>
              </a:spcAft>
              <a:buNone/>
            </a:pPr>
            <a:r>
              <a:rPr lang="zh-TW" altLang="en-US" dirty="0" smtClean="0"/>
              <a:t>「</a:t>
            </a:r>
            <a:r>
              <a:rPr lang="zh-TW" altLang="en-US" dirty="0"/>
              <a:t>攻莊之難，勝於攻城」（臺灣</a:t>
            </a:r>
            <a:r>
              <a:rPr lang="zh-TW" altLang="en-US" dirty="0" smtClean="0"/>
              <a:t>總兵曾元福於小埔心之戰）</a:t>
            </a:r>
            <a:endParaRPr lang="en-US" altLang="zh-TW" dirty="0"/>
          </a:p>
          <a:p>
            <a:pPr marL="0" indent="0">
              <a:lnSpc>
                <a:spcPts val="3200"/>
              </a:lnSpc>
              <a:spcBef>
                <a:spcPts val="600"/>
              </a:spcBef>
              <a:spcAft>
                <a:spcPts val="600"/>
              </a:spcAft>
              <a:buNone/>
            </a:pPr>
            <a:r>
              <a:rPr lang="zh-TW" altLang="en-US" sz="2800" dirty="0" smtClean="0">
                <a:solidFill>
                  <a:srgbClr val="FF0000"/>
                </a:solidFill>
              </a:rPr>
              <a:t>以</a:t>
            </a:r>
            <a:r>
              <a:rPr lang="zh-TW" altLang="en-US" sz="2800" dirty="0">
                <a:solidFill>
                  <a:srgbClr val="FF0000"/>
                </a:solidFill>
              </a:rPr>
              <a:t>權害經</a:t>
            </a:r>
            <a:endParaRPr lang="zh-TW" altLang="en-US" sz="2800" dirty="0">
              <a:solidFill>
                <a:srgbClr val="FF0000"/>
              </a:solidFill>
              <a:latin typeface="新細明體" panose="02020500000000000000" pitchFamily="18" charset="-120"/>
              <a:ea typeface="新細明體" panose="02020500000000000000" pitchFamily="18" charset="-120"/>
            </a:endParaRPr>
          </a:p>
          <a:p>
            <a:pPr marL="400050" lvl="1" indent="0">
              <a:lnSpc>
                <a:spcPts val="3200"/>
              </a:lnSpc>
              <a:spcBef>
                <a:spcPts val="600"/>
              </a:spcBef>
              <a:spcAft>
                <a:spcPts val="600"/>
              </a:spcAft>
              <a:buNone/>
            </a:pPr>
            <a:r>
              <a:rPr lang="zh-TW" altLang="en-US" dirty="0"/>
              <a:t>漢人豪強債主的威脅與暴行造成中部熟番集體流亡界外埔里</a:t>
            </a:r>
            <a:endParaRPr lang="en-US" altLang="zh-TW" dirty="0"/>
          </a:p>
          <a:p>
            <a:pPr marL="400050" lvl="1" indent="0">
              <a:lnSpc>
                <a:spcPts val="3200"/>
              </a:lnSpc>
              <a:spcBef>
                <a:spcPts val="600"/>
              </a:spcBef>
              <a:spcAft>
                <a:spcPts val="600"/>
              </a:spcAft>
              <a:buNone/>
            </a:pPr>
            <a:r>
              <a:rPr lang="zh-TW" altLang="en-US" dirty="0" smtClean="0">
                <a:latin typeface="新細明體" panose="02020500000000000000" pitchFamily="18" charset="-120"/>
                <a:ea typeface="新細明體" panose="02020500000000000000" pitchFamily="18" charset="-120"/>
              </a:rPr>
              <a:t>隨著</a:t>
            </a:r>
            <a:r>
              <a:rPr lang="zh-TW" altLang="en-US" dirty="0">
                <a:latin typeface="新細明體" panose="02020500000000000000" pitchFamily="18" charset="-120"/>
                <a:ea typeface="新細明體" panose="02020500000000000000" pitchFamily="18" charset="-120"/>
              </a:rPr>
              <a:t>利用漢人社會內部分類矛盾以維護政權的權變手段不斷加重，賴以坐大的民間豪強武力，透過債剝典佔侵奪熟番產業以至危及熟番生計</a:t>
            </a:r>
            <a:r>
              <a:rPr lang="zh-TW" altLang="en-US" dirty="0" smtClean="0">
                <a:latin typeface="新細明體" panose="02020500000000000000" pitchFamily="18" charset="-120"/>
                <a:ea typeface="新細明體" panose="02020500000000000000" pitchFamily="18" charset="-120"/>
              </a:rPr>
              <a:t>，腐蝕</a:t>
            </a:r>
            <a:r>
              <a:rPr lang="zh-TW" altLang="en-US" dirty="0">
                <a:latin typeface="新細明體" panose="02020500000000000000" pitchFamily="18" charset="-120"/>
                <a:ea typeface="新細明體" panose="02020500000000000000" pitchFamily="18" charset="-120"/>
              </a:rPr>
              <a:t>長久以來</a:t>
            </a:r>
            <a:r>
              <a:rPr lang="zh-TW" altLang="en-US" dirty="0" smtClean="0">
                <a:latin typeface="新細明體" panose="02020500000000000000" pitchFamily="18" charset="-120"/>
                <a:ea typeface="新細明體" panose="02020500000000000000" pitchFamily="18" charset="-120"/>
              </a:rPr>
              <a:t>作為常態治理</a:t>
            </a:r>
            <a:r>
              <a:rPr lang="zh-TW" altLang="en-US" dirty="0">
                <a:latin typeface="新細明體" panose="02020500000000000000" pitchFamily="18" charset="-120"/>
                <a:ea typeface="新細明體" panose="02020500000000000000" pitchFamily="18" charset="-120"/>
              </a:rPr>
              <a:t>機制的三層式族群空間體制</a:t>
            </a:r>
            <a:r>
              <a:rPr lang="zh-TW" altLang="en-US" dirty="0" smtClean="0">
                <a:latin typeface="新細明體" panose="02020500000000000000" pitchFamily="18" charset="-120"/>
                <a:ea typeface="新細明體" panose="02020500000000000000" pitchFamily="18" charset="-120"/>
              </a:rPr>
              <a:t>，造成</a:t>
            </a:r>
            <a:r>
              <a:rPr lang="zh-TW" altLang="en-US" dirty="0">
                <a:latin typeface="新細明體" panose="02020500000000000000" pitchFamily="18" charset="-120"/>
                <a:ea typeface="新細明體" panose="02020500000000000000" pitchFamily="18" charset="-120"/>
              </a:rPr>
              <a:t>後者的衰微與最後的失能</a:t>
            </a:r>
            <a:r>
              <a:rPr lang="zh-TW" altLang="en-US" dirty="0" smtClean="0">
                <a:latin typeface="新細明體" panose="02020500000000000000" pitchFamily="18" charset="-120"/>
                <a:ea typeface="新細明體" panose="02020500000000000000" pitchFamily="18" charset="-120"/>
              </a:rPr>
              <a:t>。</a:t>
            </a:r>
            <a:endParaRPr lang="en-US" altLang="zh-TW" dirty="0" smtClean="0">
              <a:latin typeface="新細明體" panose="02020500000000000000" pitchFamily="18" charset="-120"/>
              <a:ea typeface="新細明體" panose="02020500000000000000" pitchFamily="18" charset="-120"/>
            </a:endParaRPr>
          </a:p>
          <a:p>
            <a:pPr marL="0" indent="0">
              <a:lnSpc>
                <a:spcPts val="3200"/>
              </a:lnSpc>
              <a:spcBef>
                <a:spcPts val="600"/>
              </a:spcBef>
              <a:spcAft>
                <a:spcPts val="600"/>
              </a:spcAft>
              <a:buNone/>
            </a:pPr>
            <a:r>
              <a:rPr lang="zh-TW" altLang="en-US" sz="2800" dirty="0" smtClean="0">
                <a:solidFill>
                  <a:srgbClr val="FF0000"/>
                </a:solidFill>
              </a:rPr>
              <a:t>百足之蟲，死而不僵</a:t>
            </a:r>
            <a:endParaRPr lang="en-US" altLang="zh-TW" sz="2800" dirty="0" smtClean="0">
              <a:solidFill>
                <a:srgbClr val="FF0000"/>
              </a:solidFill>
            </a:endParaRPr>
          </a:p>
          <a:p>
            <a:pPr marL="400050" lvl="1" indent="0">
              <a:lnSpc>
                <a:spcPts val="3200"/>
              </a:lnSpc>
              <a:spcBef>
                <a:spcPts val="600"/>
              </a:spcBef>
              <a:spcAft>
                <a:spcPts val="600"/>
              </a:spcAft>
              <a:buNone/>
            </a:pPr>
            <a:r>
              <a:rPr lang="zh-TW" altLang="en-US" dirty="0" smtClean="0"/>
              <a:t>社會分化惡鬥至此地步，外來政權反而得以苟延殘喘</a:t>
            </a:r>
            <a:endParaRPr lang="en-US" altLang="zh-TW" dirty="0" smtClean="0"/>
          </a:p>
        </p:txBody>
      </p:sp>
    </p:spTree>
    <p:extLst>
      <p:ext uri="{BB962C8B-B14F-4D97-AF65-F5344CB8AC3E}">
        <p14:creationId xmlns:p14="http://schemas.microsoft.com/office/powerpoint/2010/main" val="20395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476672"/>
            <a:ext cx="8496944" cy="6264696"/>
          </a:xfrm>
        </p:spPr>
        <p:txBody>
          <a:bodyPr/>
          <a:lstStyle/>
          <a:p>
            <a:pPr marL="0" indent="0">
              <a:lnSpc>
                <a:spcPts val="3600"/>
              </a:lnSpc>
              <a:spcBef>
                <a:spcPts val="600"/>
              </a:spcBef>
              <a:spcAft>
                <a:spcPts val="600"/>
              </a:spcAft>
              <a:buNone/>
            </a:pPr>
            <a:r>
              <a:rPr lang="zh-TW" altLang="en-US" dirty="0" smtClean="0">
                <a:latin typeface="新細明體" panose="02020500000000000000" pitchFamily="18" charset="-120"/>
                <a:ea typeface="新細明體" panose="02020500000000000000" pitchFamily="18" charset="-120"/>
              </a:rPr>
              <a:t>重拾清代臺灣民變</a:t>
            </a:r>
            <a:r>
              <a:rPr lang="zh-TW" altLang="en-US" dirty="0">
                <a:latin typeface="新細明體" panose="02020500000000000000" pitchFamily="18" charset="-120"/>
                <a:ea typeface="新細明體" panose="02020500000000000000" pitchFamily="18" charset="-120"/>
              </a:rPr>
              <a:t>研究前輩張菼的傳統</a:t>
            </a:r>
            <a:r>
              <a:rPr lang="zh-TW" altLang="en-US" dirty="0" smtClean="0">
                <a:latin typeface="新細明體" panose="02020500000000000000" pitchFamily="18" charset="-120"/>
                <a:ea typeface="新細明體" panose="02020500000000000000" pitchFamily="18" charset="-120"/>
              </a:rPr>
              <a:t>智慧</a:t>
            </a:r>
            <a:endParaRPr lang="en-US" altLang="zh-TW" sz="2800" dirty="0">
              <a:latin typeface="新細明體" panose="02020500000000000000" pitchFamily="18" charset="-120"/>
              <a:ea typeface="新細明體" panose="02020500000000000000" pitchFamily="18" charset="-120"/>
            </a:endParaRPr>
          </a:p>
          <a:p>
            <a:pPr marL="400050" lvl="1" indent="0">
              <a:lnSpc>
                <a:spcPts val="3600"/>
              </a:lnSpc>
              <a:spcBef>
                <a:spcPts val="600"/>
              </a:spcBef>
              <a:spcAft>
                <a:spcPts val="600"/>
              </a:spcAft>
              <a:buNone/>
            </a:pPr>
            <a:r>
              <a:rPr lang="zh-TW" altLang="en-US" dirty="0">
                <a:latin typeface="新細明體" panose="02020500000000000000" pitchFamily="18" charset="-120"/>
                <a:ea typeface="新細明體" panose="02020500000000000000" pitchFamily="18" charset="-120"/>
              </a:rPr>
              <a:t>人群分類有它的歷史成因，我可不敢說清廷「故意釀成」分類</a:t>
            </a:r>
            <a:r>
              <a:rPr lang="zh-TW" altLang="en-US" dirty="0" smtClean="0">
                <a:latin typeface="新細明體" panose="02020500000000000000" pitchFamily="18" charset="-120"/>
                <a:ea typeface="新細明體" panose="02020500000000000000" pitchFamily="18" charset="-120"/>
              </a:rPr>
              <a:t>械鬥。</a:t>
            </a:r>
            <a:endParaRPr lang="zh-TW" altLang="en-US" dirty="0">
              <a:latin typeface="新細明體" panose="02020500000000000000" pitchFamily="18" charset="-120"/>
              <a:ea typeface="新細明體" panose="02020500000000000000" pitchFamily="18" charset="-120"/>
            </a:endParaRPr>
          </a:p>
          <a:p>
            <a:pPr marL="400050" lvl="1" indent="0">
              <a:lnSpc>
                <a:spcPts val="3600"/>
              </a:lnSpc>
              <a:spcBef>
                <a:spcPts val="600"/>
              </a:spcBef>
              <a:spcAft>
                <a:spcPts val="600"/>
              </a:spcAft>
              <a:buNone/>
            </a:pPr>
            <a:r>
              <a:rPr lang="zh-TW" altLang="en-US" dirty="0" smtClean="0">
                <a:latin typeface="新細明體" panose="02020500000000000000" pitchFamily="18" charset="-120"/>
                <a:ea typeface="新細明體" panose="02020500000000000000" pitchFamily="18" charset="-120"/>
              </a:rPr>
              <a:t>但我完全可以同意，分類</a:t>
            </a:r>
            <a:r>
              <a:rPr lang="zh-TW" altLang="en-US" dirty="0">
                <a:latin typeface="新細明體" panose="02020500000000000000" pitchFamily="18" charset="-120"/>
                <a:ea typeface="新細明體" panose="02020500000000000000" pitchFamily="18" charset="-120"/>
              </a:rPr>
              <a:t>械鬥作為清廷「分化」臺灣社會「以民制民」的治理部署。</a:t>
            </a:r>
            <a:endParaRPr lang="en-US" altLang="zh-TW" dirty="0" smtClean="0">
              <a:latin typeface="新細明體" panose="02020500000000000000" pitchFamily="18" charset="-120"/>
              <a:ea typeface="新細明體" panose="02020500000000000000" pitchFamily="18" charset="-120"/>
            </a:endParaRPr>
          </a:p>
          <a:p>
            <a:pPr marL="0" indent="0">
              <a:lnSpc>
                <a:spcPts val="3600"/>
              </a:lnSpc>
              <a:spcBef>
                <a:spcPts val="600"/>
              </a:spcBef>
              <a:spcAft>
                <a:spcPts val="600"/>
              </a:spcAft>
              <a:buNone/>
            </a:pPr>
            <a:r>
              <a:rPr lang="zh-TW" altLang="en-US" dirty="0" smtClean="0"/>
              <a:t>帶回</a:t>
            </a:r>
            <a:r>
              <a:rPr lang="zh-TW" altLang="en-US" dirty="0"/>
              <a:t>國家權力、帶出社會</a:t>
            </a:r>
            <a:r>
              <a:rPr lang="zh-TW" altLang="en-US" dirty="0" smtClean="0"/>
              <a:t>反抗</a:t>
            </a:r>
            <a:endParaRPr lang="en-US" altLang="zh-TW" dirty="0"/>
          </a:p>
          <a:p>
            <a:pPr marL="400050" lvl="1" indent="0">
              <a:lnSpc>
                <a:spcPts val="3600"/>
              </a:lnSpc>
              <a:spcBef>
                <a:spcPts val="600"/>
              </a:spcBef>
              <a:spcAft>
                <a:spcPts val="600"/>
              </a:spcAft>
              <a:buNone/>
            </a:pPr>
            <a:r>
              <a:rPr lang="zh-TW" altLang="en-US" dirty="0"/>
              <a:t>說明國家權力如何利用社會內部人群</a:t>
            </a:r>
            <a:r>
              <a:rPr lang="zh-TW" altLang="en-US" dirty="0" smtClean="0"/>
              <a:t>分類的歧異</a:t>
            </a:r>
            <a:r>
              <a:rPr lang="zh-TW" altLang="en-US" dirty="0"/>
              <a:t>於治理部署，以及造成適得其反的</a:t>
            </a:r>
            <a:r>
              <a:rPr lang="zh-TW" altLang="en-US" dirty="0" smtClean="0"/>
              <a:t>後果，</a:t>
            </a:r>
            <a:r>
              <a:rPr lang="zh-TW" altLang="en-US" dirty="0"/>
              <a:t>玩火自焚（</a:t>
            </a:r>
            <a:r>
              <a:rPr lang="en-US" altLang="zh-TW" dirty="0">
                <a:latin typeface="Times New Roman" panose="02020603050405020304" pitchFamily="18" charset="0"/>
                <a:cs typeface="Times New Roman" panose="02020603050405020304" pitchFamily="18" charset="0"/>
              </a:rPr>
              <a:t>backfire</a:t>
            </a:r>
            <a:r>
              <a:rPr lang="zh-TW" altLang="en-US" dirty="0"/>
              <a:t>）。</a:t>
            </a:r>
            <a:endParaRPr lang="en-US" altLang="zh-TW" dirty="0" smtClean="0"/>
          </a:p>
        </p:txBody>
      </p:sp>
    </p:spTree>
    <p:extLst>
      <p:ext uri="{BB962C8B-B14F-4D97-AF65-F5344CB8AC3E}">
        <p14:creationId xmlns:p14="http://schemas.microsoft.com/office/powerpoint/2010/main" val="105262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1907704" y="116632"/>
            <a:ext cx="381642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《鄉貫別調查》漳泉客人口分布圖</a:t>
            </a:r>
            <a:r>
              <a:rPr kumimoji="1" lang="en-US"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(1926)</a:t>
            </a:r>
            <a:endPar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594604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39750" y="2708275"/>
            <a:ext cx="8229600" cy="1368425"/>
          </a:xfrm>
        </p:spPr>
        <p:txBody>
          <a:bodyPr/>
          <a:lstStyle/>
          <a:p>
            <a:r>
              <a:rPr lang="zh-TW" altLang="en-US" smtClean="0"/>
              <a:t>結束</a:t>
            </a:r>
            <a:r>
              <a:rPr lang="en-US" altLang="zh-TW" smtClean="0"/>
              <a:t/>
            </a:r>
            <a:br>
              <a:rPr lang="en-US" altLang="zh-TW" smtClean="0"/>
            </a:br>
            <a:r>
              <a:rPr lang="zh-TW" altLang="en-US" smtClean="0"/>
              <a:t>敬請指正</a:t>
            </a:r>
          </a:p>
        </p:txBody>
      </p:sp>
    </p:spTree>
    <p:extLst>
      <p:ext uri="{BB962C8B-B14F-4D97-AF65-F5344CB8AC3E}">
        <p14:creationId xmlns:p14="http://schemas.microsoft.com/office/powerpoint/2010/main" val="4136181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a:spLocks/>
          </p:cNvSpPr>
          <p:nvPr/>
        </p:nvSpPr>
        <p:spPr>
          <a:xfrm>
            <a:off x="539552" y="260648"/>
            <a:ext cx="8496944" cy="6468630"/>
          </a:xfrm>
          <a:prstGeom prst="rect">
            <a:avLst/>
          </a:prstGeom>
          <a:noFill/>
        </p:spPr>
        <p:txBody>
          <a:bodyPr wrap="square" rtlCol="0">
            <a:spAutoFit/>
          </a:bodyPr>
          <a:lstStyle/>
          <a:p>
            <a:pPr marL="0" marR="0" lvl="0" indent="0" algn="l" defTabSz="914400" rtl="0" eaLnBrk="1" fontAlgn="base" latinLnBrk="0" hangingPunct="1">
              <a:lnSpc>
                <a:spcPts val="3400"/>
              </a:lnSpc>
              <a:spcBef>
                <a:spcPts val="600"/>
              </a:spcBef>
              <a:spcAft>
                <a:spcPts val="60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鄉貫別調查</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1926</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，日文名</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臺灣在籍漢民族鄉貫別調查</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）與</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沿革調查</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1901-1902</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，日文名</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本島發達ニ關スル沿革調查ノ件</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）兩份日治時期重要的人口</a:t>
            </a:r>
            <a:r>
              <a:rPr kumimoji="1" lang="zh-TW"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沿革調查</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記錄了清末至日治初期臺灣住民的祖籍分布狀態。前者傾向於著重原初</a:t>
            </a:r>
            <a:r>
              <a:rPr kumimoji="1" lang="ja-JP" alt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祖籍來源</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地，後者則相當倚重使用的</a:t>
            </a:r>
            <a:r>
              <a:rPr kumimoji="1" lang="ja-JP" alt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語言</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作為判斷祖籍來源的依據。</a:t>
            </a:r>
            <a:endPar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ts val="3400"/>
              </a:lnSpc>
              <a:spcBef>
                <a:spcPts val="600"/>
              </a:spcBef>
              <a:spcAft>
                <a:spcPts val="60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以高雄州鳳山郡</a:t>
            </a:r>
            <a:r>
              <a:rPr kumimoji="1" lang="ja-JP" alt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仁武庄</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（今高雄市仁武區）為</a:t>
            </a:r>
            <a:r>
              <a:rPr kumimoji="1" lang="ja-JP"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例</a:t>
            </a:r>
            <a:endParaRPr kumimoji="1" lang="en-US" altLang="ja-JP" sz="2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ts val="3400"/>
              </a:lnSpc>
              <a:spcBef>
                <a:spcPts val="600"/>
              </a:spcBef>
              <a:spcAft>
                <a:spcPts val="600"/>
              </a:spcAft>
              <a:buClrTx/>
              <a:buSzTx/>
              <a:buFontTx/>
              <a:buNone/>
              <a:tabLst/>
              <a:defRPr/>
            </a:pPr>
            <a:r>
              <a:rPr kumimoji="1" lang="en-US" altLang="ja-JP" sz="2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鄉貫別調查</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內該庄廣東嘉應州、惠州及福建汀州的</a:t>
            </a:r>
            <a:r>
              <a:rPr kumimoji="1" lang="ja-JP" alt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原客語系</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人口各為</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1,400</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800</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700</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人，合共占該庄人口總數</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8,100</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的</a:t>
            </a:r>
            <a:r>
              <a:rPr kumimoji="1"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35.8%</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，形成相對多數；漳泉各為</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1,500</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1,300</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人，另還有潮州人</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400</a:t>
            </a:r>
            <a:r>
              <a:rPr kumimoji="1" lang="ja-JP"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人。</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在</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沿革調查</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裡，該庄（約當鳳山廳考潭區，舊觀音下里）卻只有</a:t>
            </a:r>
            <a:r>
              <a:rPr kumimoji="1" lang="ja-JP" alt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漳州人與泉州人</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各</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671</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1876</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人，分占</a:t>
            </a:r>
            <a:r>
              <a:rPr kumimoji="1"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26%</a:t>
            </a:r>
            <a:r>
              <a:rPr kumimoji="1" lang="ja-JP" altLang="en-US"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r>
              <a:rPr kumimoji="1" lang="en-US" altLang="ja-JP" sz="2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74</a:t>
            </a:r>
            <a:r>
              <a:rPr kumimoji="1" lang="en-US" altLang="ja-JP" sz="2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r>
              <a:rPr kumimoji="1" lang="zh-TW" altLang="en-US" sz="2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r>
              <a:rPr kumimoji="1" lang="en-US" altLang="zh-TW" sz="2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100%</a:t>
            </a:r>
            <a:r>
              <a:rPr kumimoji="1" lang="zh-TW" altLang="en-US" sz="24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純閩語區）</a:t>
            </a:r>
            <a:r>
              <a:rPr kumimoji="1" lang="ja-JP"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反映的應是當時常用特定語言的人口，而非祖籍</a:t>
            </a:r>
            <a:r>
              <a:rPr kumimoji="1" lang="ja-JP" altLang="en-US" sz="24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endPar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1297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08720"/>
            <a:ext cx="9114683" cy="4968552"/>
          </a:xfrm>
          <a:prstGeom prst="rect">
            <a:avLst/>
          </a:prstGeom>
        </p:spPr>
      </p:pic>
      <p:sp>
        <p:nvSpPr>
          <p:cNvPr id="3" name="文字方塊 2"/>
          <p:cNvSpPr txBox="1"/>
          <p:nvPr/>
        </p:nvSpPr>
        <p:spPr>
          <a:xfrm>
            <a:off x="1185631" y="447055"/>
            <a:ext cx="677273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仁武、大社、鳥松的福佬客（沿革調查</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1901</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2718710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08720"/>
            <a:ext cx="9114683" cy="4968552"/>
          </a:xfrm>
          <a:prstGeom prst="rect">
            <a:avLst/>
          </a:prstGeom>
        </p:spPr>
      </p:pic>
      <p:sp>
        <p:nvSpPr>
          <p:cNvPr id="3" name="文字方塊 2"/>
          <p:cNvSpPr txBox="1"/>
          <p:nvPr/>
        </p:nvSpPr>
        <p:spPr>
          <a:xfrm>
            <a:off x="1341990" y="447055"/>
            <a:ext cx="6430701"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仁武、大社、鳥松的福佬客（鄉貫別調查</a:t>
            </a:r>
            <a:r>
              <a:rPr kumimoji="1" lang="en-US" altLang="zh-TW"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1926</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16746272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683568" y="116185"/>
            <a:ext cx="8321682" cy="6709529"/>
          </a:xfrm>
          <a:prstGeom prst="rect">
            <a:avLst/>
          </a:prstGeom>
          <a:noFill/>
        </p:spPr>
        <p:txBody>
          <a:bodyPr wrap="square" rtlCol="0">
            <a:spAutoFit/>
          </a:bodyPr>
          <a:lstStyle/>
          <a:p>
            <a:pPr marL="0" marR="0" lvl="0" indent="0" algn="l" defTabSz="914400" rtl="0" eaLnBrk="1" fontAlgn="base" latinLnBrk="0" hangingPunct="1">
              <a:lnSpc>
                <a:spcPts val="2800"/>
              </a:lnSpc>
              <a:spcBef>
                <a:spcPts val="600"/>
              </a:spcBef>
              <a:spcAft>
                <a:spcPts val="0"/>
              </a:spcAft>
              <a:buClrTx/>
              <a:buSzTx/>
              <a:buFontTx/>
              <a:buNone/>
              <a:tabLst/>
              <a:defRPr/>
            </a:pPr>
            <a:r>
              <a:rPr kumimoji="1" lang="ja-JP"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再</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以臺中州大屯郡</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南屯庄</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為例。</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鄉貫別調查</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內該庄</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汀州人占</a:t>
            </a:r>
            <a:r>
              <a:rPr kumimoji="1" lang="en-US" altLang="ja-JP"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31.11%</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2,800</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人）、潮州人占</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1.11%</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100</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人），其餘為泉州同安人</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3.33%</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300</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人）、漳州人</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64.44%</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5,800</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a:t>
            </a:r>
            <a:r>
              <a:rPr kumimoji="1" lang="ja-JP"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在</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裡，該庄（約當臺中辦務署捒東下堡犁頭店區）卻僅有廣東人</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6</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人，占</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0.10%</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，其餘為泉州人</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71</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1.24%</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漳州人</a:t>
            </a:r>
            <a:r>
              <a:rPr kumimoji="1" lang="en-US" altLang="ja-JP"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5,650</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人（</a:t>
            </a:r>
            <a:r>
              <a:rPr kumimoji="1" lang="en-US" altLang="ja-JP"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98.66%</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），汀州人數量為</a:t>
            </a:r>
            <a:r>
              <a:rPr kumimoji="1" lang="en-US" altLang="ja-JP"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0</a:t>
            </a:r>
            <a:r>
              <a:rPr kumimoji="1" lang="ja-JP"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數據顯示</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1901</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年時該區常用方言已全面漳語化，不只同安人使用漳州方言，原使用客語的汀州及潮州人絕大多數也改說漳州方言，以致全被登錄為漳州人，仍說客語的</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6</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人則被登錄為廣東人。</a:t>
            </a:r>
          </a:p>
          <a:p>
            <a:pPr marL="0" marR="0" lvl="0" indent="0" algn="l" defTabSz="914400" rtl="0" eaLnBrk="1" fontAlgn="base" latinLnBrk="0" hangingPunct="1">
              <a:lnSpc>
                <a:spcPts val="2800"/>
              </a:lnSpc>
              <a:spcBef>
                <a:spcPts val="60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臺北州</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基隆市</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的案例亦呈現相同的情形，在</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鄉貫別調查</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內占</a:t>
            </a:r>
            <a:r>
              <a:rPr kumimoji="1" lang="en-US" altLang="ja-JP"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23.46%</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a:t>
            </a:r>
            <a:r>
              <a:rPr kumimoji="1" lang="en-US" altLang="ja-JP"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9,900</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人）的汀州人</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，在</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內（約當基隆辦務署基隆堡第一區與第二區）人數為</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0</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，幾乎全被當成漳州人，</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講客語的只剩</a:t>
            </a:r>
            <a:r>
              <a:rPr kumimoji="1" lang="en-US" altLang="ja-JP"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0.19%</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a:t>
            </a:r>
            <a:r>
              <a:rPr kumimoji="1" lang="en-US" altLang="ja-JP"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32</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人）</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，被歸為廣東</a:t>
            </a:r>
            <a:r>
              <a:rPr kumimoji="1" lang="ja-JP"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人。</a:t>
            </a:r>
            <a:endPar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ts val="2800"/>
              </a:lnSpc>
              <a:spcBef>
                <a:spcPts val="600"/>
              </a:spcBef>
              <a:spcAft>
                <a:spcPts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另</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以先總統</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李登輝</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家鄉新北市</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三芝區</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為例。</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1926《</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鄉貫別調查</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內</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淡水郡</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三芝庄</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祖籍汀州</a:t>
            </a:r>
            <a:r>
              <a:rPr kumimoji="1" lang="ja-JP"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者</a:t>
            </a:r>
            <a:r>
              <a:rPr kumimoji="1" lang="en-US" altLang="ja-JP"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2,900</a:t>
            </a:r>
            <a:r>
              <a:rPr kumimoji="1" lang="zh-TW"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人，</a:t>
            </a:r>
            <a:r>
              <a:rPr kumimoji="1" lang="ja-JP"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佔</a:t>
            </a:r>
            <a:r>
              <a:rPr kumimoji="1" lang="en-US" altLang="ja-JP"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30.2</a:t>
            </a:r>
            <a:r>
              <a:rPr kumimoji="1" lang="en-US" altLang="zh-TW"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1</a:t>
            </a:r>
            <a:r>
              <a:rPr kumimoji="1" lang="en-US" altLang="ja-JP"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，在</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1901〈</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（滬尾辨務署芝蘭三堡第六區與第七區）</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裡，</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講汀州客語的只有</a:t>
            </a:r>
            <a:r>
              <a:rPr kumimoji="1" lang="en-US" altLang="ja-JP"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1,490</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人，佔</a:t>
            </a:r>
            <a:r>
              <a:rPr kumimoji="1" lang="en-US" altLang="ja-JP"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17.7%</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en-US" altLang="ja-JP"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1925</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年</a:t>
            </a:r>
            <a:r>
              <a:rPr kumimoji="1" lang="en-US" altLang="zh-TW"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國勢調查</a:t>
            </a:r>
            <a:r>
              <a:rPr kumimoji="1" lang="en-US" altLang="zh-TW"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依</a:t>
            </a:r>
            <a:r>
              <a:rPr kumimoji="1" lang="zh-TW"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戶口調查簿</a:t>
            </a:r>
            <a:r>
              <a:rPr kumimoji="1" lang="zh-TW"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統計</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）「福建人」比例為</a:t>
            </a:r>
            <a:r>
              <a:rPr kumimoji="1" lang="en-US" altLang="ja-JP"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99.29%</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「廣東人」比例不到</a:t>
            </a:r>
            <a:r>
              <a:rPr kumimoji="1" lang="en-US"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1</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明顯三芝庄汀州人已經全轉為講閩南話的</a:t>
            </a:r>
            <a:r>
              <a:rPr kumimoji="1" lang="ja-JP"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福佬客</a:t>
            </a:r>
            <a:r>
              <a:rPr kumimoji="1" lang="ja-JP"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p>
        </p:txBody>
      </p:sp>
    </p:spTree>
    <p:extLst>
      <p:ext uri="{BB962C8B-B14F-4D97-AF65-F5344CB8AC3E}">
        <p14:creationId xmlns:p14="http://schemas.microsoft.com/office/powerpoint/2010/main" val="5059321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16632"/>
            <a:ext cx="8424936" cy="6480720"/>
          </a:xfrm>
        </p:spPr>
        <p:txBody>
          <a:bodyPr/>
          <a:lstStyle/>
          <a:p>
            <a:pPr marL="0" indent="0" algn="ctr">
              <a:lnSpc>
                <a:spcPts val="3600"/>
              </a:lnSpc>
              <a:spcBef>
                <a:spcPts val="600"/>
              </a:spcBef>
              <a:spcAft>
                <a:spcPts val="600"/>
              </a:spcAft>
              <a:buNone/>
            </a:pPr>
            <a:r>
              <a:rPr lang="zh-TW" altLang="en-US" dirty="0"/>
              <a:t>前現代的清代臺灣史學</a:t>
            </a:r>
          </a:p>
          <a:p>
            <a:pPr marL="400050" lvl="1" indent="0">
              <a:lnSpc>
                <a:spcPts val="3200"/>
              </a:lnSpc>
              <a:spcBef>
                <a:spcPts val="600"/>
              </a:spcBef>
              <a:spcAft>
                <a:spcPts val="600"/>
              </a:spcAft>
              <a:buNone/>
            </a:pPr>
            <a:r>
              <a:rPr lang="zh-TW" altLang="en-US" dirty="0"/>
              <a:t>方志與稗官野史</a:t>
            </a:r>
          </a:p>
          <a:p>
            <a:pPr marL="0" indent="0" algn="ctr">
              <a:lnSpc>
                <a:spcPts val="2800"/>
              </a:lnSpc>
              <a:spcBef>
                <a:spcPts val="1800"/>
              </a:spcBef>
              <a:spcAft>
                <a:spcPts val="600"/>
              </a:spcAft>
              <a:buNone/>
            </a:pPr>
            <a:r>
              <a:rPr lang="zh-TW" altLang="en-US" dirty="0"/>
              <a:t>現代意義的清代臺灣史學</a:t>
            </a:r>
          </a:p>
          <a:p>
            <a:pPr marL="0" indent="0">
              <a:lnSpc>
                <a:spcPts val="28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一、九〇年代以前的清代臺灣史學──社會中心 </a:t>
            </a:r>
            <a:r>
              <a:rPr lang="en-US" altLang="zh-TW" sz="2800" dirty="0">
                <a:latin typeface="Times New Roman" panose="02020603050405020304" pitchFamily="18" charset="0"/>
                <a:cs typeface="Times New Roman" panose="02020603050405020304" pitchFamily="18" charset="0"/>
              </a:rPr>
              <a:t>(society-centered) </a:t>
            </a:r>
            <a:r>
              <a:rPr lang="zh-TW" altLang="en-US" sz="2800" dirty="0">
                <a:latin typeface="Times New Roman" panose="02020603050405020304" pitchFamily="18" charset="0"/>
                <a:cs typeface="Times New Roman" panose="02020603050405020304" pitchFamily="18" charset="0"/>
              </a:rPr>
              <a:t>的史學</a:t>
            </a:r>
          </a:p>
          <a:p>
            <a:pPr marL="400050" lvl="1" indent="0">
              <a:lnSpc>
                <a:spcPts val="2800"/>
              </a:lnSpc>
              <a:spcBef>
                <a:spcPts val="600"/>
              </a:spcBef>
              <a:spcAft>
                <a:spcPts val="600"/>
              </a:spcAft>
              <a:buNone/>
            </a:pPr>
            <a:r>
              <a:rPr lang="zh-TW" altLang="en-US" dirty="0">
                <a:latin typeface="Times New Roman" panose="02020603050405020304" pitchFamily="18" charset="0"/>
                <a:cs typeface="Times New Roman" panose="02020603050405020304" pitchFamily="18" charset="0"/>
              </a:rPr>
              <a:t>「</a:t>
            </a:r>
            <a:r>
              <a:rPr lang="zh-TW" altLang="en-US" dirty="0">
                <a:solidFill>
                  <a:srgbClr val="FF0000"/>
                </a:solidFill>
                <a:latin typeface="Times New Roman" panose="02020603050405020304" pitchFamily="18" charset="0"/>
                <a:cs typeface="Times New Roman" panose="02020603050405020304" pitchFamily="18" charset="0"/>
              </a:rPr>
              <a:t>去國家</a:t>
            </a:r>
            <a:r>
              <a:rPr lang="zh-TW" altLang="en-US" dirty="0">
                <a:latin typeface="Times New Roman" panose="02020603050405020304" pitchFamily="18" charset="0"/>
                <a:cs typeface="Times New Roman" panose="02020603050405020304" pitchFamily="18" charset="0"/>
              </a:rPr>
              <a:t>」的史學：忽略說 </a:t>
            </a:r>
            <a:r>
              <a:rPr lang="en-US" altLang="zh-TW" dirty="0">
                <a:latin typeface="Times New Roman" panose="02020603050405020304" pitchFamily="18" charset="0"/>
                <a:cs typeface="Times New Roman" panose="02020603050405020304" pitchFamily="18" charset="0"/>
              </a:rPr>
              <a:t>(Shepherd)</a:t>
            </a:r>
            <a:endParaRPr lang="zh-TW" altLang="en-US" dirty="0">
              <a:latin typeface="Times New Roman" panose="02020603050405020304" pitchFamily="18" charset="0"/>
              <a:cs typeface="Times New Roman" panose="02020603050405020304" pitchFamily="18" charset="0"/>
            </a:endParaRPr>
          </a:p>
          <a:p>
            <a:pPr marL="800100" lvl="2" indent="0">
              <a:lnSpc>
                <a:spcPts val="2800"/>
              </a:lnSpc>
              <a:spcBef>
                <a:spcPts val="0"/>
              </a:spcBef>
              <a:spcAft>
                <a:spcPts val="600"/>
              </a:spcAft>
              <a:buNone/>
            </a:pPr>
            <a:r>
              <a:rPr lang="zh-TW" altLang="en-US" dirty="0">
                <a:latin typeface="Times New Roman" panose="02020603050405020304" pitchFamily="18" charset="0"/>
                <a:cs typeface="Times New Roman" panose="02020603050405020304" pitchFamily="18" charset="0"/>
              </a:rPr>
              <a:t>貪官污吏橫行，三年一小反、五年一大亂</a:t>
            </a:r>
            <a:endParaRPr lang="en-US" altLang="zh-TW" dirty="0">
              <a:latin typeface="Times New Roman" panose="02020603050405020304" pitchFamily="18" charset="0"/>
              <a:cs typeface="Times New Roman" panose="02020603050405020304" pitchFamily="18" charset="0"/>
            </a:endParaRPr>
          </a:p>
          <a:p>
            <a:pPr marL="400050" lvl="1" indent="0">
              <a:lnSpc>
                <a:spcPts val="3000"/>
              </a:lnSpc>
              <a:spcBef>
                <a:spcPts val="0"/>
              </a:spcBef>
              <a:spcAft>
                <a:spcPts val="0"/>
              </a:spcAft>
              <a:buNone/>
            </a:pPr>
            <a:r>
              <a:rPr lang="zh-TW" altLang="en-US" dirty="0">
                <a:solidFill>
                  <a:srgbClr val="FF0000"/>
                </a:solidFill>
                <a:latin typeface="Times New Roman" panose="02020603050405020304" pitchFamily="18" charset="0"/>
                <a:cs typeface="Times New Roman" panose="02020603050405020304" pitchFamily="18" charset="0"/>
              </a:rPr>
              <a:t>以社會為中心</a:t>
            </a:r>
            <a:r>
              <a:rPr lang="zh-TW" altLang="en-US" dirty="0">
                <a:latin typeface="Times New Roman" panose="02020603050405020304" pitchFamily="18" charset="0"/>
                <a:cs typeface="Times New Roman" panose="02020603050405020304" pitchFamily="18" charset="0"/>
              </a:rPr>
              <a:t>的涂爾幹式（</a:t>
            </a:r>
            <a:r>
              <a:rPr lang="en-US" altLang="zh-TW" dirty="0" err="1">
                <a:latin typeface="Times New Roman" panose="02020603050405020304" pitchFamily="18" charset="0"/>
                <a:cs typeface="Times New Roman" panose="02020603050405020304" pitchFamily="18" charset="0"/>
              </a:rPr>
              <a:t>Durkheimian</a:t>
            </a:r>
            <a:r>
              <a:rPr lang="zh-TW" altLang="en-US" dirty="0">
                <a:latin typeface="Times New Roman" panose="02020603050405020304" pitchFamily="18" charset="0"/>
                <a:cs typeface="Times New Roman" panose="02020603050405020304" pitchFamily="18" charset="0"/>
              </a:rPr>
              <a:t>）史學</a:t>
            </a:r>
            <a:endParaRPr lang="en-US" altLang="zh-TW" dirty="0">
              <a:latin typeface="Times New Roman" panose="02020603050405020304" pitchFamily="18" charset="0"/>
              <a:cs typeface="Times New Roman" panose="02020603050405020304" pitchFamily="18" charset="0"/>
            </a:endParaRPr>
          </a:p>
          <a:p>
            <a:pPr marL="800100" lvl="2" indent="0">
              <a:lnSpc>
                <a:spcPts val="3200"/>
              </a:lnSpc>
              <a:spcBef>
                <a:spcPts val="600"/>
              </a:spcBef>
              <a:spcAft>
                <a:spcPts val="600"/>
              </a:spcAft>
              <a:buNone/>
            </a:pPr>
            <a:r>
              <a:rPr lang="zh-TW" altLang="en-US" dirty="0"/>
              <a:t>戰前日本人類學和民俗學：蕃族調查、舊慣調查，以伊能嘉矩為代表</a:t>
            </a:r>
          </a:p>
          <a:p>
            <a:pPr marL="800100" lvl="2" indent="0">
              <a:lnSpc>
                <a:spcPts val="3200"/>
              </a:lnSpc>
              <a:spcBef>
                <a:spcPts val="600"/>
              </a:spcBef>
              <a:spcAft>
                <a:spcPts val="600"/>
              </a:spcAft>
              <a:buNone/>
            </a:pPr>
            <a:r>
              <a:rPr lang="zh-TW" altLang="en-US" dirty="0"/>
              <a:t>戰後西方社會人類學：歷史民族誌（陳其南）、「中國社會文化的實驗室」（陳紹馨）</a:t>
            </a:r>
            <a:endParaRPr lang="en-US" altLang="zh-TW" dirty="0"/>
          </a:p>
        </p:txBody>
      </p:sp>
    </p:spTree>
    <p:extLst>
      <p:ext uri="{BB962C8B-B14F-4D97-AF65-F5344CB8AC3E}">
        <p14:creationId xmlns:p14="http://schemas.microsoft.com/office/powerpoint/2010/main" val="355363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1907704" y="116632"/>
            <a:ext cx="3922869" cy="338554"/>
          </a:xfrm>
          <a:prstGeom prst="rect">
            <a:avLst/>
          </a:prstGeom>
          <a:noFill/>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〈沿革調查〉漳泉客人口分布圖（</a:t>
            </a:r>
            <a:r>
              <a:rPr kumimoji="1" lang="en-US"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1901</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4" name="文字方塊 3"/>
          <p:cNvSpPr txBox="1"/>
          <p:nvPr/>
        </p:nvSpPr>
        <p:spPr>
          <a:xfrm>
            <a:off x="1142669" y="1228398"/>
            <a:ext cx="923330" cy="4401205"/>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rPr>
              <a:t>可與之死，可與之生，而不畏</a:t>
            </a:r>
            <a:r>
              <a:rPr kumimoji="1" lang="zh-TW" altLang="en-US" sz="2400" b="0" i="0" u="none" strike="noStrike" kern="1200" cap="none" spc="0" normalizeH="0" baseline="0" noProof="0" dirty="0" smtClean="0">
                <a:ln>
                  <a:noFill/>
                </a:ln>
                <a:solidFill>
                  <a:srgbClr val="000000"/>
                </a:solidFill>
                <a:effectLst/>
                <a:uLnTx/>
                <a:uFillTx/>
              </a:rPr>
              <a:t>危</a:t>
            </a:r>
            <a:endParaRPr kumimoji="1" lang="en-US" altLang="zh-TW" sz="2400" b="0" i="0" u="none" strike="noStrike" kern="1200" cap="none" spc="0" normalizeH="0" baseline="0" noProof="0" dirty="0" smtClean="0">
              <a:ln>
                <a:noFill/>
              </a:ln>
              <a:solidFill>
                <a:srgbClr val="000000"/>
              </a:solidFill>
              <a:effectLst/>
              <a:uLnTx/>
              <a:uFillTx/>
            </a:endParaRPr>
          </a:p>
          <a:p>
            <a:pPr>
              <a:defRPr/>
            </a:pPr>
            <a:r>
              <a:rPr lang="zh-TW" altLang="en-US" sz="2400" dirty="0">
                <a:solidFill>
                  <a:srgbClr val="000000"/>
                </a:solidFill>
              </a:rPr>
              <a:t>不是祖籍，是</a:t>
            </a:r>
            <a:r>
              <a:rPr lang="zh-TW" altLang="en-US" sz="2400" dirty="0" smtClean="0">
                <a:solidFill>
                  <a:srgbClr val="000000"/>
                </a:solidFill>
              </a:rPr>
              <a:t>語言</a:t>
            </a:r>
            <a:endParaRPr kumimoji="1" lang="zh-TW" altLang="en-US" sz="2400" b="0" i="0" u="none" strike="noStrike" kern="1200" cap="none" spc="0" normalizeH="0" baseline="0" noProof="0" dirty="0">
              <a:ln>
                <a:noFill/>
              </a:ln>
              <a:solidFill>
                <a:srgbClr val="000000"/>
              </a:solidFill>
              <a:effectLst/>
              <a:uLnTx/>
              <a:uFillTx/>
            </a:endParaRPr>
          </a:p>
        </p:txBody>
      </p:sp>
      <p:sp>
        <p:nvSpPr>
          <p:cNvPr id="5" name="文字方塊 4"/>
          <p:cNvSpPr txBox="1"/>
          <p:nvPr/>
        </p:nvSpPr>
        <p:spPr>
          <a:xfrm>
            <a:off x="7078001" y="1074510"/>
            <a:ext cx="553998" cy="4708981"/>
          </a:xfrm>
          <a:prstGeom prst="rect">
            <a:avLst/>
          </a:prstGeom>
          <a:noFill/>
        </p:spPr>
        <p:txBody>
          <a:bodyPr vert="eaVert" wrap="none" rtlCol="0">
            <a:spAutoFit/>
          </a:bodyPr>
          <a:lstStyle/>
          <a:p>
            <a:r>
              <a:rPr lang="zh-TW" altLang="en-US" sz="2400" dirty="0" smtClean="0"/>
              <a:t>清代臺灣漢人社會人群分類基本圖</a:t>
            </a:r>
            <a:endParaRPr lang="zh-TW" altLang="en-US" sz="2400" dirty="0"/>
          </a:p>
        </p:txBody>
      </p:sp>
    </p:spTree>
    <p:extLst>
      <p:ext uri="{BB962C8B-B14F-4D97-AF65-F5344CB8AC3E}">
        <p14:creationId xmlns:p14="http://schemas.microsoft.com/office/powerpoint/2010/main" val="36381512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44624"/>
            <a:ext cx="8604448" cy="6768752"/>
          </a:xfrm>
        </p:spPr>
        <p:txBody>
          <a:bodyPr/>
          <a:lstStyle/>
          <a:p>
            <a:pPr marL="0" indent="0" algn="ctr">
              <a:lnSpc>
                <a:spcPts val="4000"/>
              </a:lnSpc>
              <a:spcBef>
                <a:spcPts val="1200"/>
              </a:spcBef>
              <a:spcAft>
                <a:spcPts val="600"/>
              </a:spcAft>
              <a:buNone/>
            </a:pPr>
            <a:r>
              <a:rPr lang="zh-TW" altLang="en-US" dirty="0" smtClean="0"/>
              <a:t>清代臺灣漢人</a:t>
            </a:r>
            <a:r>
              <a:rPr lang="zh-TW" altLang="en-US" dirty="0"/>
              <a:t>社會兩次重大社群</a:t>
            </a:r>
            <a:r>
              <a:rPr lang="zh-TW" altLang="en-US" dirty="0" smtClean="0"/>
              <a:t>分歧</a:t>
            </a:r>
            <a:endParaRPr lang="en-US" altLang="zh-TW" dirty="0"/>
          </a:p>
          <a:p>
            <a:pPr marL="0" indent="0">
              <a:lnSpc>
                <a:spcPts val="4000"/>
              </a:lnSpc>
              <a:spcBef>
                <a:spcPts val="1200"/>
              </a:spcBef>
              <a:spcAft>
                <a:spcPts val="600"/>
              </a:spcAft>
              <a:buNone/>
            </a:pPr>
            <a:r>
              <a:rPr lang="zh-TW" altLang="en-US" dirty="0" smtClean="0">
                <a:solidFill>
                  <a:srgbClr val="FF0000"/>
                </a:solidFill>
              </a:rPr>
              <a:t>閩</a:t>
            </a:r>
            <a:r>
              <a:rPr lang="zh-TW" altLang="en-US" dirty="0">
                <a:solidFill>
                  <a:srgbClr val="FF0000"/>
                </a:solidFill>
              </a:rPr>
              <a:t>客</a:t>
            </a:r>
            <a:r>
              <a:rPr lang="zh-TW" altLang="en-US" dirty="0" smtClean="0">
                <a:solidFill>
                  <a:srgbClr val="FF0000"/>
                </a:solidFill>
              </a:rPr>
              <a:t>分類</a:t>
            </a:r>
            <a:r>
              <a:rPr lang="zh-TW" altLang="en-US" dirty="0" smtClean="0"/>
              <a:t>：</a:t>
            </a:r>
            <a:endParaRPr lang="en-US" altLang="zh-TW" dirty="0" smtClean="0"/>
          </a:p>
          <a:p>
            <a:pPr marL="400050" lvl="1" indent="0">
              <a:lnSpc>
                <a:spcPts val="4000"/>
              </a:lnSpc>
              <a:spcBef>
                <a:spcPts val="600"/>
              </a:spcBef>
              <a:spcAft>
                <a:spcPts val="600"/>
              </a:spcAft>
              <a:buNone/>
            </a:pPr>
            <a:r>
              <a:rPr lang="zh-TW" altLang="en-US" sz="3200" dirty="0" smtClean="0"/>
              <a:t>康熙六十年朱一貴事件的「閩粵」分類械鬥</a:t>
            </a:r>
            <a:endParaRPr lang="zh-TW" altLang="en-US" sz="3200" dirty="0"/>
          </a:p>
          <a:p>
            <a:pPr marL="0" indent="0">
              <a:lnSpc>
                <a:spcPts val="4000"/>
              </a:lnSpc>
              <a:spcBef>
                <a:spcPts val="1200"/>
              </a:spcBef>
              <a:spcAft>
                <a:spcPts val="600"/>
              </a:spcAft>
              <a:buNone/>
            </a:pPr>
            <a:r>
              <a:rPr lang="zh-TW" altLang="en-US" dirty="0">
                <a:solidFill>
                  <a:srgbClr val="FF0000"/>
                </a:solidFill>
              </a:rPr>
              <a:t>漳泉</a:t>
            </a:r>
            <a:r>
              <a:rPr lang="zh-TW" altLang="en-US" dirty="0" smtClean="0">
                <a:solidFill>
                  <a:srgbClr val="FF0000"/>
                </a:solidFill>
              </a:rPr>
              <a:t>分類</a:t>
            </a:r>
            <a:r>
              <a:rPr lang="zh-TW" altLang="en-US" dirty="0" smtClean="0"/>
              <a:t>：</a:t>
            </a:r>
            <a:endParaRPr lang="en-US" altLang="zh-TW" dirty="0" smtClean="0"/>
          </a:p>
          <a:p>
            <a:pPr marL="400050" lvl="1" indent="0">
              <a:lnSpc>
                <a:spcPts val="4000"/>
              </a:lnSpc>
              <a:spcBef>
                <a:spcPts val="600"/>
              </a:spcBef>
              <a:spcAft>
                <a:spcPts val="600"/>
              </a:spcAft>
              <a:buNone/>
            </a:pPr>
            <a:r>
              <a:rPr lang="zh-TW" altLang="en-US" sz="3200" dirty="0" smtClean="0"/>
              <a:t>乾隆四十七年彰化、諸羅縣的漳泉分類械鬥</a:t>
            </a:r>
            <a:endParaRPr lang="en-US" altLang="zh-TW" sz="3200" dirty="0" smtClean="0"/>
          </a:p>
        </p:txBody>
      </p:sp>
    </p:spTree>
    <p:extLst>
      <p:ext uri="{BB962C8B-B14F-4D97-AF65-F5344CB8AC3E}">
        <p14:creationId xmlns:p14="http://schemas.microsoft.com/office/powerpoint/2010/main" val="276602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1907704" y="116632"/>
            <a:ext cx="3717684" cy="338554"/>
          </a:xfrm>
          <a:prstGeom prst="rect">
            <a:avLst/>
          </a:prstGeom>
          <a:noFill/>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a:t>
            </a:r>
            <a:r>
              <a:rPr kumimoji="1" lang="zh-TW" altLang="zh-TW" sz="16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r>
              <a:rPr kumimoji="1" lang="zh-TW" altLang="en-US" sz="16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閩</a:t>
            </a:r>
            <a:r>
              <a:rPr kumimoji="1" lang="zh-TW" altLang="zh-TW" sz="16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客人</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口分布圖（</a:t>
            </a:r>
            <a:r>
              <a:rPr kumimoji="1" lang="en-US"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1901</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5" name="文字方塊 4"/>
          <p:cNvSpPr txBox="1"/>
          <p:nvPr/>
        </p:nvSpPr>
        <p:spPr>
          <a:xfrm>
            <a:off x="7230886" y="2276872"/>
            <a:ext cx="1935145" cy="646331"/>
          </a:xfrm>
          <a:prstGeom prst="rect">
            <a:avLst/>
          </a:prstGeom>
          <a:noFill/>
          <a:ln>
            <a:noFill/>
          </a:ln>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客</a:t>
            </a:r>
            <a:endParaRPr kumimoji="1" lang="en-US" altLang="zh-TW" sz="1800" b="0" i="0" u="none" strike="noStrike" kern="1200" cap="none" spc="0" normalizeH="0" baseline="0" noProof="0" dirty="0">
              <a:ln>
                <a:noFill/>
              </a:ln>
              <a:solidFill>
                <a:srgbClr val="008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閩</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70C0"/>
                </a:solidFill>
                <a:effectLst/>
                <a:uLnTx/>
                <a:uFillTx/>
                <a:latin typeface="Arial" charset="0"/>
                <a:ea typeface="新細明體" pitchFamily="18" charset="-120"/>
                <a:cs typeface="+mn-cs"/>
              </a:rPr>
              <a:t>泉</a:t>
            </a:r>
            <a:endPar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endParaRPr>
          </a:p>
        </p:txBody>
      </p:sp>
      <p:sp>
        <p:nvSpPr>
          <p:cNvPr id="6" name="矩形 5"/>
          <p:cNvSpPr/>
          <p:nvPr/>
        </p:nvSpPr>
        <p:spPr>
          <a:xfrm>
            <a:off x="3419872" y="2276872"/>
            <a:ext cx="1080120" cy="36724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2988985" y="2852937"/>
            <a:ext cx="430887" cy="1368152"/>
          </a:xfrm>
          <a:prstGeom prst="rect">
            <a:avLst/>
          </a:prstGeom>
          <a:noFill/>
        </p:spPr>
        <p:txBody>
          <a:bodyPr vert="eaVert" wrap="square" rtlCol="0">
            <a:spAutoFit/>
          </a:bodyPr>
          <a:lstStyle/>
          <a:p>
            <a:r>
              <a:rPr lang="zh-TW" altLang="en-US" sz="1600" dirty="0" smtClean="0"/>
              <a:t>清初開墾範圍</a:t>
            </a:r>
            <a:endParaRPr lang="zh-TW" altLang="en-US" sz="1600" dirty="0"/>
          </a:p>
        </p:txBody>
      </p:sp>
      <p:sp>
        <p:nvSpPr>
          <p:cNvPr id="9" name="橢圓 8"/>
          <p:cNvSpPr/>
          <p:nvPr/>
        </p:nvSpPr>
        <p:spPr>
          <a:xfrm rot="19330004">
            <a:off x="4240663" y="5393396"/>
            <a:ext cx="334205" cy="574772"/>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293656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1907704" y="116632"/>
            <a:ext cx="381642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《鄉貫別調查</a:t>
            </a:r>
            <a:r>
              <a:rPr kumimoji="1" lang="zh-TW" altLang="zh-TW" sz="16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r>
              <a:rPr kumimoji="1" lang="zh-TW" altLang="en-US" sz="16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閩</a:t>
            </a:r>
            <a:r>
              <a:rPr kumimoji="1" lang="zh-TW" altLang="zh-TW" sz="16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客人</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口分布圖</a:t>
            </a:r>
            <a:r>
              <a:rPr kumimoji="1" lang="en-US"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(1926)</a:t>
            </a:r>
            <a:endPar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3" name="矩形 2"/>
          <p:cNvSpPr/>
          <p:nvPr/>
        </p:nvSpPr>
        <p:spPr>
          <a:xfrm>
            <a:off x="3419872" y="2276872"/>
            <a:ext cx="1080120" cy="367240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7230886" y="2276872"/>
            <a:ext cx="1935145" cy="646331"/>
          </a:xfrm>
          <a:prstGeom prst="rect">
            <a:avLst/>
          </a:prstGeom>
          <a:noFill/>
          <a:ln>
            <a:noFill/>
          </a:ln>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客</a:t>
            </a:r>
            <a:endParaRPr kumimoji="1" lang="en-US" altLang="zh-TW" sz="1800" b="0" i="0" u="none" strike="noStrike" kern="1200" cap="none" spc="0" normalizeH="0" baseline="0" noProof="0" dirty="0">
              <a:ln>
                <a:noFill/>
              </a:ln>
              <a:solidFill>
                <a:srgbClr val="008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閩</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70C0"/>
                </a:solidFill>
                <a:effectLst/>
                <a:uLnTx/>
                <a:uFillTx/>
                <a:latin typeface="Arial" charset="0"/>
                <a:ea typeface="新細明體" pitchFamily="18" charset="-120"/>
                <a:cs typeface="+mn-cs"/>
              </a:rPr>
              <a:t>泉</a:t>
            </a:r>
            <a:endPar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endParaRPr>
          </a:p>
        </p:txBody>
      </p:sp>
      <p:sp>
        <p:nvSpPr>
          <p:cNvPr id="6" name="文字方塊 5"/>
          <p:cNvSpPr txBox="1"/>
          <p:nvPr/>
        </p:nvSpPr>
        <p:spPr>
          <a:xfrm>
            <a:off x="2988985" y="2852937"/>
            <a:ext cx="430887" cy="1368152"/>
          </a:xfrm>
          <a:prstGeom prst="rect">
            <a:avLst/>
          </a:prstGeom>
          <a:noFill/>
        </p:spPr>
        <p:txBody>
          <a:bodyPr vert="eaVert" wrap="square" rtlCol="0">
            <a:spAutoFit/>
          </a:bodyPr>
          <a:lstStyle/>
          <a:p>
            <a:r>
              <a:rPr lang="zh-TW" altLang="en-US" sz="1600" dirty="0" smtClean="0"/>
              <a:t>清初開墾範圍</a:t>
            </a:r>
            <a:endParaRPr lang="zh-TW" altLang="en-US" sz="1600" dirty="0"/>
          </a:p>
        </p:txBody>
      </p:sp>
      <p:sp>
        <p:nvSpPr>
          <p:cNvPr id="10" name="橢圓 9"/>
          <p:cNvSpPr/>
          <p:nvPr/>
        </p:nvSpPr>
        <p:spPr>
          <a:xfrm rot="19330004">
            <a:off x="4240663" y="5393396"/>
            <a:ext cx="334205" cy="574772"/>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799507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7133551" y="1587470"/>
            <a:ext cx="492443" cy="368306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屏東</a:t>
            </a: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平原的生態</a:t>
            </a: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環境</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（施添福）</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1198" y="0"/>
            <a:ext cx="5141603" cy="6858000"/>
          </a:xfrm>
          <a:prstGeom prst="rect">
            <a:avLst/>
          </a:prstGeom>
        </p:spPr>
      </p:pic>
    </p:spTree>
    <p:extLst>
      <p:ext uri="{BB962C8B-B14F-4D97-AF65-F5344CB8AC3E}">
        <p14:creationId xmlns:p14="http://schemas.microsoft.com/office/powerpoint/2010/main" val="42604763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44624"/>
            <a:ext cx="8496944" cy="6768752"/>
          </a:xfrm>
        </p:spPr>
        <p:txBody>
          <a:bodyPr/>
          <a:lstStyle/>
          <a:p>
            <a:pPr marL="400050" lvl="1" indent="0">
              <a:lnSpc>
                <a:spcPts val="2800"/>
              </a:lnSpc>
              <a:spcBef>
                <a:spcPts val="600"/>
              </a:spcBef>
              <a:spcAft>
                <a:spcPts val="600"/>
              </a:spcAft>
              <a:buNone/>
            </a:pPr>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閩客語</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這兩</a:t>
            </a:r>
            <a:r>
              <a:rPr lang="zh-TW" altLang="en-US" sz="2400" dirty="0">
                <a:latin typeface="標楷體" panose="03000509000000000000" pitchFamily="65" charset="-120"/>
                <a:ea typeface="標楷體" panose="03000509000000000000" pitchFamily="65" charset="-120"/>
              </a:rPr>
              <a:t>個民系的移民，進入屏東平原拓墾之初，曾經一度皆在萬丹附近立莊墾地，但不久即分途向屏東平原不同地區，展開土地拓墾事業。至康熙末年，福佬系佔墾的地區，主要分布於下淡水溪沿岸和沿海一帶，即北自阿里港，南到東港，並沿海岸平原南下直達枋寮，皆成福佬村落的散佈地帶；而客家系則自萬丹沿麟洛溪（隘寮溪的舊河道）和東港溪向上游及兩岸發展，佔墾所有沿山沖積扇端水泉最為豐沛的內陸平原一帶，而形成福佬和客家各據屏東平原東西兩側的族群分布特徵</a:t>
            </a:r>
            <a:r>
              <a:rPr lang="zh-TW" altLang="en-US" sz="2400" dirty="0" smtClean="0">
                <a:latin typeface="標楷體" panose="03000509000000000000" pitchFamily="65" charset="-120"/>
                <a:ea typeface="標楷體" panose="03000509000000000000" pitchFamily="65" charset="-120"/>
              </a:rPr>
              <a:t>。（施添福</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1998</a:t>
            </a:r>
            <a:r>
              <a:rPr lang="zh-TW" altLang="en-US" sz="2400" dirty="0" smtClean="0">
                <a:latin typeface="標楷體" panose="03000509000000000000" pitchFamily="65" charset="-120"/>
                <a:ea typeface="標楷體" panose="03000509000000000000" pitchFamily="65" charset="-120"/>
              </a:rPr>
              <a:t>）</a:t>
            </a:r>
            <a:endParaRPr lang="zh-TW" altLang="en-US" sz="2000" dirty="0"/>
          </a:p>
          <a:p>
            <a:pPr marL="0" indent="0">
              <a:lnSpc>
                <a:spcPts val="3200"/>
              </a:lnSpc>
              <a:spcBef>
                <a:spcPts val="600"/>
              </a:spcBef>
              <a:spcAft>
                <a:spcPts val="0"/>
              </a:spcAft>
              <a:buNone/>
            </a:pPr>
            <a:r>
              <a:rPr lang="zh-TW" altLang="en-US" sz="2400" dirty="0" smtClean="0"/>
              <a:t>施添福的</a:t>
            </a:r>
            <a:r>
              <a:rPr lang="zh-TW" altLang="en-US" sz="2400" dirty="0"/>
              <a:t>研究顯示，清代屏東平原的地理區域、</a:t>
            </a:r>
            <a:r>
              <a:rPr lang="zh-TW" altLang="en-US" sz="2400" dirty="0">
                <a:solidFill>
                  <a:srgbClr val="FF0000"/>
                </a:solidFill>
              </a:rPr>
              <a:t>閩客語民系</a:t>
            </a:r>
            <a:r>
              <a:rPr lang="zh-TW" altLang="en-US" sz="2400" dirty="0"/>
              <a:t>的住墾以及</a:t>
            </a:r>
            <a:r>
              <a:rPr lang="zh-TW" altLang="en-US" sz="2400" dirty="0">
                <a:solidFill>
                  <a:srgbClr val="FF0000"/>
                </a:solidFill>
              </a:rPr>
              <a:t>蔗米作物</a:t>
            </a:r>
            <a:r>
              <a:rPr lang="zh-TW" altLang="en-US" sz="2400" dirty="0"/>
              <a:t>的種植，彼此間有著明顯的</a:t>
            </a:r>
            <a:r>
              <a:rPr lang="zh-TW" altLang="en-US" sz="2400" dirty="0" smtClean="0"/>
              <a:t>關連。</a:t>
            </a:r>
            <a:endParaRPr lang="en-US" altLang="zh-TW" sz="2400" dirty="0" smtClean="0"/>
          </a:p>
          <a:p>
            <a:pPr marL="0" indent="0">
              <a:lnSpc>
                <a:spcPts val="3200"/>
              </a:lnSpc>
              <a:spcBef>
                <a:spcPts val="600"/>
              </a:spcBef>
              <a:spcAft>
                <a:spcPts val="0"/>
              </a:spcAft>
              <a:buNone/>
            </a:pPr>
            <a:r>
              <a:rPr lang="zh-TW" altLang="en-US" sz="2400" dirty="0">
                <a:solidFill>
                  <a:srgbClr val="FF0000"/>
                </a:solidFill>
              </a:rPr>
              <a:t>「逐末」的福</a:t>
            </a:r>
            <a:r>
              <a:rPr lang="zh-TW" altLang="en-US" sz="2400" dirty="0" smtClean="0">
                <a:solidFill>
                  <a:srgbClr val="FF0000"/>
                </a:solidFill>
              </a:rPr>
              <a:t>佬</a:t>
            </a:r>
            <a:endParaRPr lang="en-US" altLang="zh-TW" sz="2400" dirty="0" smtClean="0">
              <a:solidFill>
                <a:srgbClr val="FF0000"/>
              </a:solidFill>
            </a:endParaRPr>
          </a:p>
          <a:p>
            <a:pPr marL="400050" lvl="1" indent="0">
              <a:lnSpc>
                <a:spcPts val="3000"/>
              </a:lnSpc>
              <a:spcBef>
                <a:spcPts val="0"/>
              </a:spcBef>
              <a:spcAft>
                <a:spcPts val="0"/>
              </a:spcAft>
              <a:buNone/>
            </a:pPr>
            <a:r>
              <a:rPr lang="zh-TW" altLang="en-US" sz="2400" dirty="0" smtClean="0"/>
              <a:t>閩</a:t>
            </a:r>
            <a:r>
              <a:rPr lang="zh-TW" altLang="en-US" sz="2400" dirty="0"/>
              <a:t>語民系的「福佬」除少部分進入沿海低濕沼澤帶從事魚塭養殖或海洋相關的漁貿、航運活動外，絕大多數進入適合種蔗的沖積平原地帶墾殖旱園</a:t>
            </a:r>
            <a:r>
              <a:rPr lang="zh-TW" altLang="en-US" sz="2400" dirty="0" smtClean="0"/>
              <a:t>。</a:t>
            </a:r>
            <a:endParaRPr lang="en-US" altLang="zh-TW" sz="2400" dirty="0" smtClean="0"/>
          </a:p>
          <a:p>
            <a:pPr marL="0" indent="0">
              <a:lnSpc>
                <a:spcPts val="3200"/>
              </a:lnSpc>
              <a:spcBef>
                <a:spcPts val="600"/>
              </a:spcBef>
              <a:spcAft>
                <a:spcPts val="0"/>
              </a:spcAft>
              <a:buNone/>
            </a:pPr>
            <a:r>
              <a:rPr lang="zh-TW" altLang="en-US" sz="2400" dirty="0">
                <a:solidFill>
                  <a:srgbClr val="FF0000"/>
                </a:solidFill>
              </a:rPr>
              <a:t>「務本」的</a:t>
            </a:r>
            <a:r>
              <a:rPr lang="zh-TW" altLang="en-US" sz="2400" dirty="0" smtClean="0">
                <a:solidFill>
                  <a:srgbClr val="FF0000"/>
                </a:solidFill>
              </a:rPr>
              <a:t>客家</a:t>
            </a:r>
            <a:endParaRPr lang="en-US" altLang="zh-TW" sz="2400" dirty="0" smtClean="0">
              <a:solidFill>
                <a:srgbClr val="FF0000"/>
              </a:solidFill>
            </a:endParaRPr>
          </a:p>
          <a:p>
            <a:pPr marL="400050" lvl="1" indent="0">
              <a:lnSpc>
                <a:spcPts val="3000"/>
              </a:lnSpc>
              <a:spcBef>
                <a:spcPts val="0"/>
              </a:spcBef>
              <a:spcAft>
                <a:spcPts val="0"/>
              </a:spcAft>
              <a:buNone/>
            </a:pPr>
            <a:r>
              <a:rPr lang="zh-TW" altLang="en-US" sz="2400" dirty="0" smtClean="0"/>
              <a:t>客</a:t>
            </a:r>
            <a:r>
              <a:rPr lang="zh-TW" altLang="en-US" sz="2400" dirty="0"/>
              <a:t>語民系則進入水泉豐沛的扇端湧泉帶，開墾水田種稻</a:t>
            </a:r>
            <a:r>
              <a:rPr lang="zh-TW" altLang="en-US" sz="2400" dirty="0" smtClean="0"/>
              <a:t>。</a:t>
            </a:r>
            <a:endParaRPr lang="en-US" altLang="zh-TW" sz="2400" dirty="0"/>
          </a:p>
        </p:txBody>
      </p:sp>
    </p:spTree>
    <p:extLst>
      <p:ext uri="{BB962C8B-B14F-4D97-AF65-F5344CB8AC3E}">
        <p14:creationId xmlns:p14="http://schemas.microsoft.com/office/powerpoint/2010/main" val="386591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4" name="文字方塊 3"/>
          <p:cNvSpPr txBox="1"/>
          <p:nvPr/>
        </p:nvSpPr>
        <p:spPr>
          <a:xfrm>
            <a:off x="7078001" y="2356911"/>
            <a:ext cx="492443" cy="2144177"/>
          </a:xfrm>
          <a:prstGeom prst="rect">
            <a:avLst/>
          </a:prstGeom>
          <a:noFill/>
        </p:spPr>
        <p:txBody>
          <a:bodyPr vert="eaVert" wrap="none" rtlCol="0">
            <a:spAutoFit/>
          </a:bodyPr>
          <a:lstStyle/>
          <a:p>
            <a:r>
              <a:rPr lang="zh-TW" altLang="en-US" sz="2000" dirty="0" smtClean="0"/>
              <a:t>下淡水區域地形圖</a:t>
            </a:r>
            <a:endParaRPr lang="zh-TW" altLang="en-US" sz="2000" dirty="0"/>
          </a:p>
        </p:txBody>
      </p:sp>
    </p:spTree>
    <p:extLst>
      <p:ext uri="{BB962C8B-B14F-4D97-AF65-F5344CB8AC3E}">
        <p14:creationId xmlns:p14="http://schemas.microsoft.com/office/powerpoint/2010/main" val="1200588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133546" y="946269"/>
            <a:ext cx="492443" cy="4965462"/>
          </a:xfrm>
          <a:prstGeom prst="rect">
            <a:avLst/>
          </a:prstGeom>
          <a:noFill/>
        </p:spPr>
        <p:txBody>
          <a:bodyPr vert="eaVert" wrap="none" rtlCol="0">
            <a:spAutoFit/>
          </a:bodyPr>
          <a:lstStyle/>
          <a:p>
            <a:r>
              <a:rPr lang="zh-TW" altLang="zh-TW" sz="2000" dirty="0" smtClean="0"/>
              <a:t>屏東</a:t>
            </a:r>
            <a:r>
              <a:rPr lang="zh-TW" altLang="zh-TW" sz="2000" dirty="0"/>
              <a:t>平原的生態</a:t>
            </a:r>
            <a:r>
              <a:rPr lang="zh-TW" altLang="zh-TW" sz="2000" dirty="0" smtClean="0"/>
              <a:t>環境</a:t>
            </a:r>
            <a:r>
              <a:rPr lang="zh-TW" altLang="en-US" sz="2000" dirty="0" smtClean="0"/>
              <a:t>圖（套疊施添福原圖）</a:t>
            </a:r>
            <a:endParaRPr lang="zh-TW" altLang="en-US" sz="2000" dirty="0"/>
          </a:p>
        </p:txBody>
      </p:sp>
    </p:spTree>
    <p:extLst>
      <p:ext uri="{BB962C8B-B14F-4D97-AF65-F5344CB8AC3E}">
        <p14:creationId xmlns:p14="http://schemas.microsoft.com/office/powerpoint/2010/main" val="32261566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078001" y="4149080"/>
            <a:ext cx="1935145" cy="646331"/>
          </a:xfrm>
          <a:prstGeom prst="rect">
            <a:avLst/>
          </a:prstGeom>
          <a:noFill/>
          <a:ln>
            <a:noFill/>
          </a:ln>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客</a:t>
            </a:r>
            <a:endParaRPr kumimoji="1" lang="en-US" altLang="zh-TW" sz="1800" b="0" i="0" u="none" strike="noStrike" kern="1200" cap="none" spc="0" normalizeH="0" baseline="0" noProof="0" dirty="0">
              <a:ln>
                <a:noFill/>
              </a:ln>
              <a:solidFill>
                <a:srgbClr val="008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閩</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70C0"/>
                </a:solidFill>
                <a:effectLst/>
                <a:uLnTx/>
                <a:uFillTx/>
                <a:latin typeface="Arial" charset="0"/>
                <a:ea typeface="新細明體" pitchFamily="18" charset="-120"/>
                <a:cs typeface="+mn-cs"/>
              </a:rPr>
              <a:t>泉</a:t>
            </a:r>
            <a:endPar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endParaRPr>
          </a:p>
        </p:txBody>
      </p:sp>
      <p:sp>
        <p:nvSpPr>
          <p:cNvPr id="4" name="文字方塊 3"/>
          <p:cNvSpPr txBox="1"/>
          <p:nvPr/>
        </p:nvSpPr>
        <p:spPr>
          <a:xfrm>
            <a:off x="7078001" y="1484784"/>
            <a:ext cx="492443" cy="2400657"/>
          </a:xfrm>
          <a:prstGeom prst="rect">
            <a:avLst/>
          </a:prstGeom>
          <a:noFill/>
        </p:spPr>
        <p:txBody>
          <a:bodyPr vert="eaVert" wrap="none" rtlCol="0">
            <a:spAutoFit/>
          </a:bodyPr>
          <a:lstStyle/>
          <a:p>
            <a:r>
              <a:rPr lang="zh-TW" altLang="en-US" sz="2000" dirty="0" smtClean="0"/>
              <a:t>下淡水閩客分類版圖</a:t>
            </a:r>
            <a:endParaRPr lang="zh-TW" altLang="en-US" sz="2000" dirty="0"/>
          </a:p>
        </p:txBody>
      </p:sp>
    </p:spTree>
    <p:extLst>
      <p:ext uri="{BB962C8B-B14F-4D97-AF65-F5344CB8AC3E}">
        <p14:creationId xmlns:p14="http://schemas.microsoft.com/office/powerpoint/2010/main" val="24505508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1504" y="116632"/>
            <a:ext cx="9004992" cy="6741368"/>
          </a:xfrm>
        </p:spPr>
        <p:txBody>
          <a:bodyPr vert="eaVert"/>
          <a:lstStyle/>
          <a:p>
            <a:pPr marL="0" indent="0">
              <a:lnSpc>
                <a:spcPts val="3200"/>
              </a:lnSpc>
              <a:spcBef>
                <a:spcPts val="600"/>
              </a:spcBef>
              <a:buNone/>
            </a:pPr>
            <a:r>
              <a:rPr lang="zh-TW" altLang="en-US" sz="2800" dirty="0" smtClean="0">
                <a:solidFill>
                  <a:srgbClr val="FF0000"/>
                </a:solidFill>
                <a:latin typeface="新細明體" panose="02020500000000000000" pitchFamily="18" charset="-120"/>
                <a:ea typeface="新細明體" panose="02020500000000000000" pitchFamily="18" charset="-120"/>
              </a:rPr>
              <a:t>語系分類</a:t>
            </a:r>
            <a:endParaRPr lang="en-US" altLang="zh-TW" sz="2800" dirty="0" smtClean="0">
              <a:solidFill>
                <a:srgbClr val="FF0000"/>
              </a:solidFill>
              <a:latin typeface="新細明體" panose="02020500000000000000" pitchFamily="18" charset="-120"/>
              <a:ea typeface="新細明體" panose="02020500000000000000" pitchFamily="18" charset="-120"/>
            </a:endParaRPr>
          </a:p>
          <a:p>
            <a:pPr marL="0" indent="0">
              <a:lnSpc>
                <a:spcPts val="3200"/>
              </a:lnSpc>
              <a:spcBef>
                <a:spcPts val="600"/>
              </a:spcBef>
              <a:buNone/>
            </a:pPr>
            <a:r>
              <a:rPr lang="zh-TW" altLang="en-US" sz="2400" dirty="0" smtClean="0">
                <a:solidFill>
                  <a:srgbClr val="FF0000"/>
                </a:solidFill>
                <a:latin typeface="標楷體" panose="03000509000000000000" pitchFamily="65" charset="-120"/>
                <a:ea typeface="標楷體" panose="03000509000000000000" pitchFamily="65" charset="-120"/>
              </a:rPr>
              <a:t>臺</a:t>
            </a:r>
            <a:r>
              <a:rPr lang="zh-TW" altLang="en-US" sz="2400" dirty="0">
                <a:solidFill>
                  <a:srgbClr val="FF0000"/>
                </a:solidFill>
                <a:latin typeface="標楷體" panose="03000509000000000000" pitchFamily="65" charset="-120"/>
                <a:ea typeface="標楷體" panose="03000509000000000000" pitchFamily="65" charset="-120"/>
              </a:rPr>
              <a:t>屬居民有土著、客民之別，但取其語音相符，聯屬一誼。福屬</a:t>
            </a:r>
            <a:r>
              <a:rPr lang="zh-TW" altLang="en-US" sz="2400" dirty="0">
                <a:latin typeface="標楷體" panose="03000509000000000000" pitchFamily="65" charset="-120"/>
                <a:ea typeface="標楷體" panose="03000509000000000000" pitchFamily="65" charset="-120"/>
              </a:rPr>
              <a:t>則永定、武平、上杭；</a:t>
            </a:r>
            <a:r>
              <a:rPr lang="zh-TW" altLang="en-US" sz="2400" dirty="0">
                <a:solidFill>
                  <a:srgbClr val="FF0000"/>
                </a:solidFill>
                <a:latin typeface="標楷體" panose="03000509000000000000" pitchFamily="65" charset="-120"/>
                <a:ea typeface="標楷體" panose="03000509000000000000" pitchFamily="65" charset="-120"/>
              </a:rPr>
              <a:t>廣屬</a:t>
            </a:r>
            <a:r>
              <a:rPr lang="zh-TW" altLang="en-US" sz="2400" dirty="0">
                <a:latin typeface="標楷體" panose="03000509000000000000" pitchFamily="65" charset="-120"/>
                <a:ea typeface="標楷體" panose="03000509000000000000" pitchFamily="65" charset="-120"/>
              </a:rPr>
              <a:t>則程鄉、鎮平、平遠；江右則會昌、瑞金。此數縣之民來臺則為客民。若興化、漳泉之民來臺則為土著，即</a:t>
            </a:r>
            <a:r>
              <a:rPr lang="zh-TW" altLang="en-US" sz="2400" dirty="0">
                <a:solidFill>
                  <a:srgbClr val="FF0000"/>
                </a:solidFill>
                <a:latin typeface="標楷體" panose="03000509000000000000" pitchFamily="65" charset="-120"/>
                <a:ea typeface="標楷體" panose="03000509000000000000" pitchFamily="65" charset="-120"/>
              </a:rPr>
              <a:t>廣之饒平、海豐、海陽、揭陽、潮陽之民</a:t>
            </a:r>
            <a:r>
              <a:rPr lang="zh-TW" altLang="en-US" sz="2400" dirty="0">
                <a:latin typeface="標楷體" panose="03000509000000000000" pitchFamily="65" charset="-120"/>
                <a:ea typeface="標楷體" panose="03000509000000000000" pitchFamily="65" charset="-120"/>
              </a:rPr>
              <a:t>，語音相符，來臺</a:t>
            </a:r>
            <a:r>
              <a:rPr lang="zh-TW" altLang="en-US" sz="2400" dirty="0">
                <a:solidFill>
                  <a:srgbClr val="FF0000"/>
                </a:solidFill>
                <a:latin typeface="標楷體" panose="03000509000000000000" pitchFamily="65" charset="-120"/>
                <a:ea typeface="標楷體" panose="03000509000000000000" pitchFamily="65" charset="-120"/>
              </a:rPr>
              <a:t>亦等土著</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marL="0" indent="0">
              <a:lnSpc>
                <a:spcPts val="3200"/>
              </a:lnSpc>
              <a:spcBef>
                <a:spcPts val="600"/>
              </a:spcBef>
              <a:buNone/>
            </a:pPr>
            <a:r>
              <a:rPr lang="zh-TW" altLang="en-US" sz="2800" dirty="0" smtClean="0">
                <a:solidFill>
                  <a:srgbClr val="FF0000"/>
                </a:solidFill>
                <a:latin typeface="新細明體" panose="02020500000000000000" pitchFamily="18" charset="-120"/>
                <a:ea typeface="新細明體" panose="02020500000000000000" pitchFamily="18" charset="-120"/>
              </a:rPr>
              <a:t>語系以外的分類</a:t>
            </a:r>
            <a:endParaRPr lang="en-US" altLang="zh-TW" sz="2800" dirty="0" smtClean="0">
              <a:solidFill>
                <a:srgbClr val="FF0000"/>
              </a:solidFill>
              <a:latin typeface="新細明體" panose="02020500000000000000" pitchFamily="18" charset="-120"/>
              <a:ea typeface="新細明體" panose="02020500000000000000" pitchFamily="18" charset="-120"/>
            </a:endParaRPr>
          </a:p>
          <a:p>
            <a:pPr marL="0" indent="0">
              <a:lnSpc>
                <a:spcPts val="3200"/>
              </a:lnSpc>
              <a:spcBef>
                <a:spcPts val="600"/>
              </a:spcBef>
              <a:buNone/>
            </a:pPr>
            <a:r>
              <a:rPr lang="zh-TW" altLang="en-US" sz="2400" dirty="0" smtClean="0">
                <a:latin typeface="標楷體" panose="03000509000000000000" pitchFamily="65" charset="-120"/>
                <a:ea typeface="標楷體" panose="03000509000000000000" pitchFamily="65" charset="-120"/>
              </a:rPr>
              <a:t>何</a:t>
            </a:r>
            <a:r>
              <a:rPr lang="zh-TW" altLang="en-US" sz="2400" dirty="0">
                <a:latin typeface="標楷體" panose="03000509000000000000" pitchFamily="65" charset="-120"/>
                <a:ea typeface="標楷體" panose="03000509000000000000" pitchFamily="65" charset="-120"/>
              </a:rPr>
              <a:t>為土著？其所來之人俱帶家眷，生齒日繁，所闢之土，或倚傍紳衿或仗勢衙門，承一墾戶，動稱業主。然紳衿、衙門悉屬漳泉，此土著之所由來也。客民父母□□</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按：缺漏字推測應為「妻眷」二字</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俱在內地，一分一錢，寄回家中救急，是以確守耕種並無過犯，無紳衿衙門之勢依仗，此客民之稱由來也。且客民平時來臺一節，極盡苦鬱。出海舵工悉是土著，廈門任其食銅</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按：需索</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，舡上受其飢渴，舡稅重加詐剝，每人一十余兩。自沐　聖朝開闢斯地，</a:t>
            </a:r>
            <a:r>
              <a:rPr lang="zh-TW" altLang="en-US" sz="2400" dirty="0">
                <a:solidFill>
                  <a:srgbClr val="FF0000"/>
                </a:solidFill>
                <a:latin typeface="標楷體" panose="03000509000000000000" pitchFamily="65" charset="-120"/>
                <a:ea typeface="標楷體" panose="03000509000000000000" pitchFamily="65" charset="-120"/>
              </a:rPr>
              <a:t>土著坐享太平之福，客民墾土供租之勞</a:t>
            </a:r>
            <a:r>
              <a:rPr lang="zh-TW" altLang="en-US" sz="2400" dirty="0">
                <a:latin typeface="標楷體" panose="03000509000000000000" pitchFamily="65" charset="-120"/>
                <a:ea typeface="標楷體" panose="03000509000000000000" pitchFamily="65" charset="-120"/>
              </a:rPr>
              <a:t>。所以朱一貴等一班</a:t>
            </a:r>
            <a:r>
              <a:rPr lang="zh-TW" altLang="en-US" sz="2400" dirty="0">
                <a:solidFill>
                  <a:srgbClr val="FF0000"/>
                </a:solidFill>
                <a:latin typeface="標楷體" panose="03000509000000000000" pitchFamily="65" charset="-120"/>
                <a:ea typeface="標楷體" panose="03000509000000000000" pitchFamily="65" charset="-120"/>
              </a:rPr>
              <a:t>叛賊倡亂</a:t>
            </a:r>
            <a:r>
              <a:rPr lang="zh-TW" altLang="en-US" sz="2400" dirty="0">
                <a:latin typeface="標楷體" panose="03000509000000000000" pitchFamily="65" charset="-120"/>
                <a:ea typeface="標楷體" panose="03000509000000000000" pitchFamily="65" charset="-120"/>
              </a:rPr>
              <a:t>，偽封國公，偽號將軍、都督、總兵者，</a:t>
            </a:r>
            <a:r>
              <a:rPr lang="zh-TW" altLang="en-US" sz="2400" dirty="0">
                <a:solidFill>
                  <a:srgbClr val="FF0000"/>
                </a:solidFill>
                <a:latin typeface="標楷體" panose="03000509000000000000" pitchFamily="65" charset="-120"/>
                <a:ea typeface="標楷體" panose="03000509000000000000" pitchFamily="65" charset="-120"/>
              </a:rPr>
              <a:t>隨聲附和，悉是土著之人</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六堆忠義文獻</a:t>
            </a:r>
            <a:r>
              <a:rPr lang="zh-TW" altLang="en-US"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1049429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260648"/>
            <a:ext cx="8496944" cy="6453336"/>
          </a:xfrm>
        </p:spPr>
        <p:txBody>
          <a:bodyPr/>
          <a:lstStyle/>
          <a:p>
            <a:pPr marL="0" indent="0">
              <a:lnSpc>
                <a:spcPts val="3200"/>
              </a:lnSpc>
              <a:spcBef>
                <a:spcPts val="600"/>
              </a:spcBef>
              <a:spcAft>
                <a:spcPts val="600"/>
              </a:spcAft>
              <a:buNone/>
            </a:pPr>
            <a:r>
              <a:rPr lang="zh-TW" altLang="en-US" sz="2800" dirty="0"/>
              <a:t>二、九〇年代</a:t>
            </a:r>
            <a:r>
              <a:rPr lang="zh-TW" altLang="en-US" sz="2800" dirty="0" smtClean="0"/>
              <a:t>以後的</a:t>
            </a:r>
            <a:r>
              <a:rPr lang="zh-TW" altLang="en-US" sz="2800" dirty="0"/>
              <a:t>清代臺灣</a:t>
            </a:r>
            <a:r>
              <a:rPr lang="zh-TW" altLang="en-US" sz="2800" dirty="0">
                <a:solidFill>
                  <a:srgbClr val="FF0000"/>
                </a:solidFill>
              </a:rPr>
              <a:t>新</a:t>
            </a:r>
            <a:r>
              <a:rPr lang="zh-TW" altLang="en-US" sz="2800" dirty="0"/>
              <a:t>史學：</a:t>
            </a:r>
            <a:r>
              <a:rPr lang="zh-TW" altLang="en-US" sz="2800" dirty="0">
                <a:solidFill>
                  <a:srgbClr val="FF0000"/>
                </a:solidFill>
              </a:rPr>
              <a:t>以國家／社會關係為中心</a:t>
            </a:r>
            <a:r>
              <a:rPr lang="zh-TW" altLang="en-US" sz="2800" dirty="0"/>
              <a:t>的史學</a:t>
            </a:r>
          </a:p>
          <a:p>
            <a:pPr marL="400050" lvl="1" indent="0">
              <a:lnSpc>
                <a:spcPts val="3200"/>
              </a:lnSpc>
              <a:spcBef>
                <a:spcPts val="600"/>
              </a:spcBef>
              <a:spcAft>
                <a:spcPts val="600"/>
              </a:spcAft>
              <a:buNone/>
            </a:pPr>
            <a:r>
              <a:rPr lang="zh-TW" altLang="en-US" sz="2400" dirty="0"/>
              <a:t>臺灣不是「天高皇帝遠」、「帝力於我何有哉」，而是個處處充滿國家權力斧鑿痕跡的社會。</a:t>
            </a:r>
          </a:p>
          <a:p>
            <a:pPr marL="0" indent="0">
              <a:lnSpc>
                <a:spcPts val="3200"/>
              </a:lnSpc>
              <a:spcBef>
                <a:spcPts val="600"/>
              </a:spcBef>
              <a:spcAft>
                <a:spcPts val="600"/>
              </a:spcAft>
              <a:buNone/>
            </a:pPr>
            <a:r>
              <a:rPr lang="zh-TW" altLang="en-US" sz="2400" dirty="0">
                <a:solidFill>
                  <a:srgbClr val="FF0000"/>
                </a:solidFill>
              </a:rPr>
              <a:t>帶回國家權力 </a:t>
            </a:r>
            <a:r>
              <a:rPr lang="en-US" altLang="zh-TW" sz="2400" dirty="0">
                <a:solidFill>
                  <a:srgbClr val="FF0000"/>
                </a:solidFill>
              </a:rPr>
              <a:t>(bring the state back in)</a:t>
            </a:r>
            <a:r>
              <a:rPr lang="zh-TW" altLang="en-US" sz="2400" dirty="0"/>
              <a:t>：探究國家權力的治理部署與臺灣社會的形成和轉變</a:t>
            </a:r>
          </a:p>
          <a:p>
            <a:pPr marL="400050" lvl="1" indent="0">
              <a:lnSpc>
                <a:spcPts val="3200"/>
              </a:lnSpc>
              <a:spcBef>
                <a:spcPts val="600"/>
              </a:spcBef>
              <a:spcAft>
                <a:spcPts val="600"/>
              </a:spcAft>
              <a:buNone/>
            </a:pPr>
            <a:r>
              <a:rPr lang="en-US" altLang="zh-TW" sz="2400" dirty="0" smtClean="0">
                <a:latin typeface="Times New Roman" panose="02020603050405020304" pitchFamily="18" charset="0"/>
                <a:cs typeface="Times New Roman" panose="02020603050405020304" pitchFamily="18" charset="0"/>
              </a:rPr>
              <a:t>John </a:t>
            </a:r>
            <a:r>
              <a:rPr lang="en-US" altLang="zh-TW" sz="2400" dirty="0">
                <a:latin typeface="Times New Roman" panose="02020603050405020304" pitchFamily="18" charset="0"/>
                <a:cs typeface="Times New Roman" panose="02020603050405020304" pitchFamily="18" charset="0"/>
              </a:rPr>
              <a:t>R.</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Shepherd</a:t>
            </a:r>
            <a:r>
              <a:rPr lang="zh-TW" altLang="en-US" sz="2400" dirty="0">
                <a:latin typeface="Times New Roman" panose="02020603050405020304" pitchFamily="18" charset="0"/>
                <a:cs typeface="Times New Roman" panose="02020603050405020304" pitchFamily="18" charset="0"/>
              </a:rPr>
              <a:t> 邵式柏 </a:t>
            </a:r>
            <a:r>
              <a:rPr lang="en-US" altLang="zh-TW" sz="2400" dirty="0">
                <a:latin typeface="Times New Roman" panose="02020603050405020304" pitchFamily="18" charset="0"/>
                <a:cs typeface="Times New Roman" panose="02020603050405020304" pitchFamily="18" charset="0"/>
              </a:rPr>
              <a:t>(1981</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1993)</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Statecraft, economics of control, ethnic status quo</a:t>
            </a:r>
          </a:p>
          <a:p>
            <a:pPr marL="400050" lvl="2" indent="0">
              <a:lnSpc>
                <a:spcPts val="3200"/>
              </a:lnSpc>
              <a:spcBef>
                <a:spcPts val="600"/>
              </a:spcBef>
              <a:spcAft>
                <a:spcPts val="600"/>
              </a:spcAft>
              <a:buNone/>
            </a:pPr>
            <a:r>
              <a:rPr lang="zh-TW" altLang="en-US" dirty="0">
                <a:latin typeface="Times New Roman" panose="02020603050405020304" pitchFamily="18" charset="0"/>
                <a:cs typeface="Times New Roman" panose="02020603050405020304" pitchFamily="18" charset="0"/>
              </a:rPr>
              <a:t>施添福 </a:t>
            </a:r>
            <a:r>
              <a:rPr lang="en-US" altLang="zh-TW" dirty="0">
                <a:latin typeface="Times New Roman" panose="02020603050405020304" pitchFamily="18" charset="0"/>
                <a:cs typeface="Times New Roman" panose="02020603050405020304" pitchFamily="18" charset="0"/>
              </a:rPr>
              <a:t>(1990)</a:t>
            </a:r>
            <a:r>
              <a:rPr lang="zh-TW" altLang="en-US" dirty="0">
                <a:latin typeface="Times New Roman" panose="02020603050405020304" pitchFamily="18" charset="0"/>
                <a:cs typeface="Times New Roman" panose="02020603050405020304" pitchFamily="18" charset="0"/>
              </a:rPr>
              <a:t>：國家剝削，流離失所，三個人文地理區</a:t>
            </a:r>
            <a:endParaRPr lang="en-US" altLang="zh-TW" dirty="0">
              <a:latin typeface="Times New Roman" panose="02020603050405020304" pitchFamily="18" charset="0"/>
              <a:cs typeface="Times New Roman" panose="02020603050405020304" pitchFamily="18" charset="0"/>
            </a:endParaRPr>
          </a:p>
          <a:p>
            <a:pPr marL="400050" lvl="2" indent="0">
              <a:lnSpc>
                <a:spcPts val="3200"/>
              </a:lnSpc>
              <a:spcBef>
                <a:spcPts val="600"/>
              </a:spcBef>
              <a:spcAft>
                <a:spcPts val="600"/>
              </a:spcAft>
              <a:buNone/>
            </a:pPr>
            <a:r>
              <a:rPr lang="zh-TW" altLang="en-US" dirty="0" smtClean="0">
                <a:latin typeface="Times New Roman" panose="02020603050405020304" pitchFamily="18" charset="0"/>
                <a:cs typeface="Times New Roman" panose="02020603050405020304" pitchFamily="18" charset="0"/>
              </a:rPr>
              <a:t>柯志明 </a:t>
            </a:r>
            <a:r>
              <a:rPr lang="en-US" altLang="zh-TW" dirty="0">
                <a:latin typeface="Times New Roman" panose="02020603050405020304" pitchFamily="18" charset="0"/>
                <a:cs typeface="Times New Roman" panose="02020603050405020304" pitchFamily="18" charset="0"/>
              </a:rPr>
              <a:t>(2001, 2022)</a:t>
            </a:r>
            <a:r>
              <a:rPr lang="zh-TW" altLang="en-US" dirty="0">
                <a:latin typeface="Times New Roman" panose="02020603050405020304" pitchFamily="18" charset="0"/>
                <a:cs typeface="Times New Roman" panose="02020603050405020304" pitchFamily="18" charset="0"/>
              </a:rPr>
              <a:t>：治理實作體制 </a:t>
            </a:r>
            <a:r>
              <a:rPr lang="en-US" altLang="zh-TW" dirty="0">
                <a:latin typeface="Times New Roman" panose="02020603050405020304" pitchFamily="18" charset="0"/>
                <a:cs typeface="Times New Roman" panose="02020603050405020304" pitchFamily="18" charset="0"/>
              </a:rPr>
              <a:t>(regime of practice)</a:t>
            </a:r>
            <a:r>
              <a:rPr lang="zh-TW" altLang="en-US" dirty="0">
                <a:latin typeface="Times New Roman" panose="02020603050405020304" pitchFamily="18" charset="0"/>
                <a:cs typeface="Times New Roman" panose="02020603050405020304" pitchFamily="18" charset="0"/>
              </a:rPr>
              <a:t>，重新配置，三層式族群空間體制（三層制）</a:t>
            </a:r>
          </a:p>
        </p:txBody>
      </p:sp>
    </p:spTree>
    <p:extLst>
      <p:ext uri="{BB962C8B-B14F-4D97-AF65-F5344CB8AC3E}">
        <p14:creationId xmlns:p14="http://schemas.microsoft.com/office/powerpoint/2010/main" val="25309801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44624"/>
            <a:ext cx="8568952" cy="6813376"/>
          </a:xfrm>
        </p:spPr>
        <p:txBody>
          <a:bodyPr/>
          <a:lstStyle/>
          <a:p>
            <a:pPr marL="0" indent="0" algn="ctr">
              <a:lnSpc>
                <a:spcPts val="3600"/>
              </a:lnSpc>
              <a:spcBef>
                <a:spcPts val="600"/>
              </a:spcBef>
              <a:spcAft>
                <a:spcPts val="0"/>
              </a:spcAft>
              <a:buNone/>
            </a:pPr>
            <a:r>
              <a:rPr lang="zh-TW" altLang="en-US" sz="3600" dirty="0" smtClean="0"/>
              <a:t>閩</a:t>
            </a:r>
            <a:r>
              <a:rPr lang="zh-TW" altLang="en-US" sz="3600" dirty="0"/>
              <a:t>客分類的</a:t>
            </a:r>
            <a:r>
              <a:rPr lang="zh-TW" altLang="en-US" sz="3600" dirty="0" smtClean="0"/>
              <a:t>萌生</a:t>
            </a:r>
            <a:endParaRPr lang="en-US" altLang="zh-TW" sz="3600" dirty="0" smtClean="0"/>
          </a:p>
          <a:p>
            <a:pPr marL="400050" lvl="1" indent="0">
              <a:lnSpc>
                <a:spcPts val="3600"/>
              </a:lnSpc>
              <a:spcBef>
                <a:spcPts val="1200"/>
              </a:spcBef>
              <a:spcAft>
                <a:spcPts val="600"/>
              </a:spcAft>
              <a:buNone/>
            </a:pPr>
            <a:r>
              <a:rPr lang="zh-TW" altLang="en-US" dirty="0" smtClean="0"/>
              <a:t>是</a:t>
            </a:r>
            <a:r>
              <a:rPr lang="zh-TW" altLang="en-US" dirty="0" smtClean="0">
                <a:solidFill>
                  <a:srgbClr val="FF0000"/>
                </a:solidFill>
              </a:rPr>
              <a:t>閩客語系</a:t>
            </a:r>
            <a:r>
              <a:rPr lang="zh-TW" altLang="en-US" dirty="0" smtClean="0"/>
              <a:t>的分類，不是</a:t>
            </a:r>
            <a:r>
              <a:rPr lang="zh-TW" altLang="en-US" dirty="0" smtClean="0">
                <a:solidFill>
                  <a:srgbClr val="FF0000"/>
                </a:solidFill>
              </a:rPr>
              <a:t>閩粵省籍</a:t>
            </a:r>
            <a:r>
              <a:rPr lang="zh-TW" altLang="en-US" dirty="0" smtClean="0"/>
              <a:t>的分類</a:t>
            </a:r>
            <a:endParaRPr lang="en-US" altLang="zh-TW" dirty="0" smtClean="0"/>
          </a:p>
          <a:p>
            <a:pPr marL="0" indent="0">
              <a:lnSpc>
                <a:spcPts val="2800"/>
              </a:lnSpc>
              <a:spcBef>
                <a:spcPts val="600"/>
              </a:spcBef>
              <a:spcAft>
                <a:spcPts val="0"/>
              </a:spcAft>
              <a:buNone/>
            </a:pPr>
            <a:r>
              <a:rPr lang="zh-TW" altLang="en-US" sz="2800" dirty="0" smtClean="0"/>
              <a:t>（</a:t>
            </a:r>
            <a:r>
              <a:rPr lang="zh-TW" altLang="en-US" sz="2800" dirty="0"/>
              <a:t>一）</a:t>
            </a:r>
            <a:r>
              <a:rPr lang="zh-TW" altLang="en-US" sz="2800" dirty="0" smtClean="0">
                <a:solidFill>
                  <a:srgbClr val="FF0000"/>
                </a:solidFill>
              </a:rPr>
              <a:t>移民身份</a:t>
            </a:r>
            <a:r>
              <a:rPr lang="zh-TW" altLang="en-US" sz="2800" dirty="0" smtClean="0"/>
              <a:t>的類別</a:t>
            </a:r>
            <a:endParaRPr lang="en-US" altLang="zh-TW" sz="2800" dirty="0" smtClean="0"/>
          </a:p>
          <a:p>
            <a:pPr lvl="1" algn="just">
              <a:lnSpc>
                <a:spcPts val="3000"/>
              </a:lnSpc>
              <a:spcBef>
                <a:spcPts val="600"/>
              </a:spcBef>
              <a:spcAft>
                <a:spcPts val="0"/>
              </a:spcAft>
              <a:buFont typeface="+mj-lt"/>
              <a:buAutoNum type="arabicPeriod"/>
            </a:pPr>
            <a:r>
              <a:rPr lang="zh-TW" altLang="zh-TW" sz="2400" kern="100" dirty="0" smtClean="0">
                <a:solidFill>
                  <a:srgbClr val="FF0000"/>
                </a:solidFill>
                <a:latin typeface="Times New Roman" panose="02020603050405020304" pitchFamily="18" charset="0"/>
                <a:ea typeface="新細明體" panose="02020500000000000000" pitchFamily="18" charset="-120"/>
              </a:rPr>
              <a:t>土著</a:t>
            </a:r>
            <a:r>
              <a:rPr lang="zh-TW" altLang="zh-TW" sz="2400" kern="100" dirty="0" smtClean="0">
                <a:latin typeface="Times New Roman" panose="02020603050405020304" pitchFamily="18" charset="0"/>
                <a:ea typeface="新細明體" panose="02020500000000000000" pitchFamily="18" charset="-120"/>
              </a:rPr>
              <a:t>：入籍既定者，有產業、有妻眷、居住已久者。</a:t>
            </a:r>
          </a:p>
          <a:p>
            <a:pPr lvl="1" algn="just">
              <a:lnSpc>
                <a:spcPts val="3000"/>
              </a:lnSpc>
              <a:spcBef>
                <a:spcPts val="600"/>
              </a:spcBef>
              <a:spcAft>
                <a:spcPts val="0"/>
              </a:spcAft>
              <a:buFont typeface="+mj-lt"/>
              <a:buAutoNum type="arabicPeriod"/>
            </a:pPr>
            <a:r>
              <a:rPr lang="zh-TW" altLang="zh-TW" sz="2400" kern="100" dirty="0" smtClean="0">
                <a:solidFill>
                  <a:srgbClr val="FF0000"/>
                </a:solidFill>
                <a:latin typeface="Times New Roman" panose="02020603050405020304" pitchFamily="18" charset="0"/>
                <a:ea typeface="新細明體" panose="02020500000000000000" pitchFamily="18" charset="-120"/>
              </a:rPr>
              <a:t>寄籍</a:t>
            </a:r>
            <a:r>
              <a:rPr lang="zh-TW" altLang="zh-TW" sz="2400" kern="100" dirty="0">
                <a:latin typeface="Times New Roman" panose="02020603050405020304" pitchFamily="18" charset="0"/>
                <a:ea typeface="新細明體" panose="02020500000000000000" pitchFamily="18" charset="-120"/>
              </a:rPr>
              <a:t>：入籍未定者，有產業、無妻眷（或妻眷在大陸），具有長期居留資格者。</a:t>
            </a:r>
          </a:p>
          <a:p>
            <a:pPr lvl="1" algn="just">
              <a:lnSpc>
                <a:spcPts val="3000"/>
              </a:lnSpc>
              <a:spcBef>
                <a:spcPts val="600"/>
              </a:spcBef>
              <a:spcAft>
                <a:spcPts val="0"/>
              </a:spcAft>
              <a:buFont typeface="+mj-lt"/>
              <a:buAutoNum type="arabicPeriod"/>
            </a:pPr>
            <a:r>
              <a:rPr lang="zh-TW" altLang="zh-TW" sz="2400" kern="100" dirty="0">
                <a:solidFill>
                  <a:srgbClr val="FF0000"/>
                </a:solidFill>
                <a:latin typeface="Times New Roman" panose="02020603050405020304" pitchFamily="18" charset="0"/>
                <a:ea typeface="新細明體" panose="02020500000000000000" pitchFamily="18" charset="-120"/>
              </a:rPr>
              <a:t>脫漏</a:t>
            </a:r>
            <a:r>
              <a:rPr lang="zh-TW" altLang="zh-TW" sz="2400" kern="100" dirty="0">
                <a:latin typeface="Times New Roman" panose="02020603050405020304" pitchFamily="18" charset="0"/>
                <a:ea typeface="新細明體" panose="02020500000000000000" pitchFamily="18" charset="-120"/>
              </a:rPr>
              <a:t>：未入籍編甲，持照票、無產業、無妻眷（或妻眷在大陸），未具長期居留資格者。</a:t>
            </a:r>
          </a:p>
          <a:p>
            <a:pPr lvl="1" algn="just">
              <a:lnSpc>
                <a:spcPts val="3000"/>
              </a:lnSpc>
              <a:spcBef>
                <a:spcPts val="600"/>
              </a:spcBef>
              <a:spcAft>
                <a:spcPts val="0"/>
              </a:spcAft>
              <a:buFont typeface="+mj-lt"/>
              <a:buAutoNum type="arabicPeriod"/>
            </a:pPr>
            <a:r>
              <a:rPr lang="zh-TW" altLang="zh-TW" sz="2400" kern="100" dirty="0">
                <a:solidFill>
                  <a:srgbClr val="FF0000"/>
                </a:solidFill>
                <a:latin typeface="Times New Roman" panose="02020603050405020304" pitchFamily="18" charset="0"/>
                <a:ea typeface="新細明體" panose="02020500000000000000" pitchFamily="18" charset="-120"/>
              </a:rPr>
              <a:t>偷渡</a:t>
            </a:r>
            <a:r>
              <a:rPr lang="zh-TW" altLang="zh-TW" sz="2400" kern="100" dirty="0">
                <a:latin typeface="Times New Roman" panose="02020603050405020304" pitchFamily="18" charset="0"/>
                <a:ea typeface="新細明體" panose="02020500000000000000" pitchFamily="18" charset="-120"/>
              </a:rPr>
              <a:t>：未入籍編甲，無照票、無產業、無妻眷（或妻眷在大陸），未具居留資格者。</a:t>
            </a:r>
          </a:p>
          <a:p>
            <a:pPr marL="0" indent="0">
              <a:buNone/>
            </a:pPr>
            <a:r>
              <a:rPr lang="zh-TW" altLang="en-US" sz="2800" dirty="0"/>
              <a:t>（二）</a:t>
            </a:r>
            <a:r>
              <a:rPr lang="zh-TW" altLang="en-US" sz="2800" dirty="0">
                <a:solidFill>
                  <a:srgbClr val="FF0000"/>
                </a:solidFill>
              </a:rPr>
              <a:t>米</a:t>
            </a:r>
            <a:r>
              <a:rPr lang="zh-TW" altLang="en-US" sz="2800" dirty="0" smtClean="0">
                <a:solidFill>
                  <a:srgbClr val="FF0000"/>
                </a:solidFill>
              </a:rPr>
              <a:t>蔗作物</a:t>
            </a:r>
            <a:r>
              <a:rPr lang="zh-TW" altLang="en-US" sz="2800" dirty="0" smtClean="0"/>
              <a:t>的</a:t>
            </a:r>
            <a:r>
              <a:rPr lang="zh-TW" altLang="en-US" sz="2800" dirty="0"/>
              <a:t>分工</a:t>
            </a:r>
            <a:endParaRPr lang="en-US" altLang="zh-TW" sz="2800" dirty="0"/>
          </a:p>
          <a:p>
            <a:pPr marL="400050" lvl="1" indent="0">
              <a:lnSpc>
                <a:spcPts val="3000"/>
              </a:lnSpc>
              <a:spcBef>
                <a:spcPts val="600"/>
              </a:spcBef>
              <a:spcAft>
                <a:spcPts val="600"/>
              </a:spcAft>
              <a:buNone/>
            </a:pPr>
            <a:r>
              <a:rPr lang="zh-TW" altLang="en-US" sz="2400" dirty="0"/>
              <a:t>舊</a:t>
            </a:r>
            <a:r>
              <a:rPr lang="zh-TW" altLang="en-US" sz="2400" dirty="0" smtClean="0"/>
              <a:t>墾區「</a:t>
            </a:r>
            <a:r>
              <a:rPr lang="zh-TW" altLang="en-US" sz="2400" dirty="0"/>
              <a:t>土著」與「</a:t>
            </a:r>
            <a:r>
              <a:rPr lang="zh-TW" altLang="zh-TW" sz="2400" kern="100" dirty="0">
                <a:latin typeface="Times New Roman" panose="02020603050405020304" pitchFamily="18" charset="0"/>
                <a:ea typeface="新細明體" panose="02020500000000000000" pitchFamily="18" charset="-120"/>
              </a:rPr>
              <a:t>寄籍</a:t>
            </a:r>
            <a:r>
              <a:rPr lang="zh-TW" altLang="en-US" sz="2400" dirty="0"/>
              <a:t>」多屬</a:t>
            </a:r>
            <a:r>
              <a:rPr lang="zh-TW" altLang="en-US" sz="2400" dirty="0" smtClean="0">
                <a:solidFill>
                  <a:srgbClr val="FF0000"/>
                </a:solidFill>
              </a:rPr>
              <a:t>漳</a:t>
            </a:r>
            <a:r>
              <a:rPr lang="zh-TW" altLang="en-US" sz="2400" dirty="0">
                <a:solidFill>
                  <a:srgbClr val="FF0000"/>
                </a:solidFill>
              </a:rPr>
              <a:t>泉</a:t>
            </a:r>
            <a:r>
              <a:rPr lang="zh-TW" altLang="en-US" sz="2400" dirty="0" smtClean="0">
                <a:solidFill>
                  <a:srgbClr val="FF0000"/>
                </a:solidFill>
              </a:rPr>
              <a:t>籍，</a:t>
            </a:r>
            <a:r>
              <a:rPr lang="zh-TW" altLang="en-US" sz="2400" dirty="0" smtClean="0"/>
              <a:t>種的主要</a:t>
            </a:r>
            <a:r>
              <a:rPr lang="zh-TW" altLang="en-US" sz="2400" dirty="0"/>
              <a:t>是</a:t>
            </a:r>
            <a:r>
              <a:rPr lang="zh-TW" altLang="en-US" sz="2400" dirty="0" smtClean="0">
                <a:solidFill>
                  <a:srgbClr val="FF0000"/>
                </a:solidFill>
              </a:rPr>
              <a:t>甘蔗。</a:t>
            </a:r>
            <a:endParaRPr lang="en-US" altLang="zh-TW" sz="2400" dirty="0" smtClean="0"/>
          </a:p>
          <a:p>
            <a:pPr marL="400050" lvl="1" indent="0">
              <a:lnSpc>
                <a:spcPts val="3000"/>
              </a:lnSpc>
              <a:spcBef>
                <a:spcPts val="0"/>
              </a:spcBef>
              <a:spcAft>
                <a:spcPts val="0"/>
              </a:spcAft>
              <a:buNone/>
            </a:pPr>
            <a:r>
              <a:rPr lang="zh-TW" altLang="en-US" sz="2400" dirty="0" smtClean="0"/>
              <a:t>新</a:t>
            </a:r>
            <a:r>
              <a:rPr lang="zh-TW" altLang="en-US" sz="2400" dirty="0"/>
              <a:t>墾區新來未具居留資格的「脫漏」與「偷渡」者，多</a:t>
            </a:r>
            <a:r>
              <a:rPr lang="zh-TW" altLang="en-US" sz="2400" dirty="0" smtClean="0"/>
              <a:t>屬</a:t>
            </a:r>
            <a:r>
              <a:rPr lang="zh-TW" altLang="en-US" sz="2400" dirty="0" smtClean="0">
                <a:solidFill>
                  <a:srgbClr val="FF0000"/>
                </a:solidFill>
              </a:rPr>
              <a:t>客語系單身</a:t>
            </a:r>
            <a:r>
              <a:rPr lang="zh-TW" altLang="en-US" sz="2400" dirty="0">
                <a:solidFill>
                  <a:srgbClr val="FF0000"/>
                </a:solidFill>
              </a:rPr>
              <a:t>「移工」（自稱「客民」、「客人」）</a:t>
            </a:r>
            <a:r>
              <a:rPr lang="zh-TW" altLang="en-US" sz="2400" dirty="0"/>
              <a:t>，大多從事勞力密集的</a:t>
            </a:r>
            <a:r>
              <a:rPr lang="zh-TW" altLang="en-US" sz="2400" dirty="0">
                <a:solidFill>
                  <a:srgbClr val="FF0000"/>
                </a:solidFill>
              </a:rPr>
              <a:t>水稻</a:t>
            </a:r>
            <a:r>
              <a:rPr lang="zh-TW" altLang="en-US" sz="2400" dirty="0"/>
              <a:t>種植。</a:t>
            </a:r>
          </a:p>
        </p:txBody>
      </p:sp>
    </p:spTree>
    <p:extLst>
      <p:ext uri="{BB962C8B-B14F-4D97-AF65-F5344CB8AC3E}">
        <p14:creationId xmlns:p14="http://schemas.microsoft.com/office/powerpoint/2010/main" val="34794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4449" y="0"/>
            <a:ext cx="5055101" cy="6858000"/>
          </a:xfrm>
          <a:prstGeom prst="rect">
            <a:avLst/>
          </a:prstGeom>
        </p:spPr>
      </p:pic>
      <p:sp>
        <p:nvSpPr>
          <p:cNvPr id="3" name="文字方塊 2"/>
          <p:cNvSpPr txBox="1"/>
          <p:nvPr/>
        </p:nvSpPr>
        <p:spPr>
          <a:xfrm>
            <a:off x="7104524" y="1459230"/>
            <a:ext cx="492443" cy="393954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朱一貴事件下淡水客軍七</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營</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佔領區</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5" name="向上箭號圖說文字 4"/>
          <p:cNvSpPr/>
          <p:nvPr/>
        </p:nvSpPr>
        <p:spPr>
          <a:xfrm>
            <a:off x="5554800" y="3164400"/>
            <a:ext cx="72008" cy="72008"/>
          </a:xfrm>
          <a:prstGeom prst="upArrowCallout">
            <a:avLst/>
          </a:prstGeom>
          <a:solidFill>
            <a:srgbClr val="FFFF00"/>
          </a:solid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上箭號圖說文字 5"/>
          <p:cNvSpPr/>
          <p:nvPr/>
        </p:nvSpPr>
        <p:spPr>
          <a:xfrm>
            <a:off x="5475600" y="3294000"/>
            <a:ext cx="72008" cy="72008"/>
          </a:xfrm>
          <a:prstGeom prst="upArrowCallout">
            <a:avLst/>
          </a:prstGeom>
          <a:solidFill>
            <a:srgbClr val="FFFF00"/>
          </a:solid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上箭號圖說文字 6"/>
          <p:cNvSpPr/>
          <p:nvPr/>
        </p:nvSpPr>
        <p:spPr>
          <a:xfrm>
            <a:off x="5443200" y="3654000"/>
            <a:ext cx="72008" cy="72008"/>
          </a:xfrm>
          <a:prstGeom prst="upArrowCallout">
            <a:avLst/>
          </a:prstGeom>
          <a:solidFill>
            <a:srgbClr val="FFFF00"/>
          </a:solid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上箭號圖說文字 7"/>
          <p:cNvSpPr/>
          <p:nvPr/>
        </p:nvSpPr>
        <p:spPr>
          <a:xfrm>
            <a:off x="5511600" y="3985200"/>
            <a:ext cx="72008" cy="72008"/>
          </a:xfrm>
          <a:prstGeom prst="upArrowCallout">
            <a:avLst/>
          </a:prstGeom>
          <a:solidFill>
            <a:srgbClr val="FFFF00"/>
          </a:solid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上箭號圖說文字 8"/>
          <p:cNvSpPr/>
          <p:nvPr/>
        </p:nvSpPr>
        <p:spPr>
          <a:xfrm>
            <a:off x="5511600" y="4647600"/>
            <a:ext cx="72008" cy="72008"/>
          </a:xfrm>
          <a:prstGeom prst="upArrowCallout">
            <a:avLst/>
          </a:prstGeom>
          <a:solidFill>
            <a:srgbClr val="FFFF00"/>
          </a:solid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上箭號圖說文字 9"/>
          <p:cNvSpPr/>
          <p:nvPr/>
        </p:nvSpPr>
        <p:spPr>
          <a:xfrm>
            <a:off x="5241600" y="4874400"/>
            <a:ext cx="72008" cy="72008"/>
          </a:xfrm>
          <a:prstGeom prst="upArrowCallout">
            <a:avLst/>
          </a:prstGeom>
          <a:solidFill>
            <a:srgbClr val="FFFF00"/>
          </a:solid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向上箭號圖說文字 10"/>
          <p:cNvSpPr/>
          <p:nvPr/>
        </p:nvSpPr>
        <p:spPr>
          <a:xfrm>
            <a:off x="5252400" y="5094000"/>
            <a:ext cx="72008" cy="72008"/>
          </a:xfrm>
          <a:prstGeom prst="upArrowCallout">
            <a:avLst/>
          </a:prstGeom>
          <a:solidFill>
            <a:srgbClr val="FFFF00"/>
          </a:solidFill>
          <a:ln w="127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rot="315400">
            <a:off x="5245842" y="2989871"/>
            <a:ext cx="1242835" cy="2959703"/>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1614832" y="116632"/>
            <a:ext cx="461665" cy="6624736"/>
          </a:xfrm>
          <a:prstGeom prst="rect">
            <a:avLst/>
          </a:prstGeom>
          <a:noFill/>
        </p:spPr>
        <p:txBody>
          <a:bodyPr vert="eaVert" wrap="square" rtlCol="0">
            <a:spAutoFit/>
          </a:bodyPr>
          <a:lstStyle/>
          <a:p>
            <a:r>
              <a:rPr lang="zh-TW" altLang="en-US" dirty="0"/>
              <a:t>「分設七營，</a:t>
            </a:r>
            <a:r>
              <a:rPr lang="zh-TW" altLang="en-US" dirty="0">
                <a:solidFill>
                  <a:srgbClr val="FF0000"/>
                </a:solidFill>
              </a:rPr>
              <a:t>排列淡水河岸，連營固守</a:t>
            </a:r>
            <a:r>
              <a:rPr lang="zh-TW" altLang="en-US" dirty="0"/>
              <a:t>」（重修鳳山</a:t>
            </a:r>
            <a:r>
              <a:rPr lang="zh-TW" altLang="en-US" dirty="0" smtClean="0"/>
              <a:t>縣志）</a:t>
            </a:r>
          </a:p>
        </p:txBody>
      </p:sp>
    </p:spTree>
    <p:extLst>
      <p:ext uri="{BB962C8B-B14F-4D97-AF65-F5344CB8AC3E}">
        <p14:creationId xmlns:p14="http://schemas.microsoft.com/office/powerpoint/2010/main" val="34334250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93325" y="1459230"/>
            <a:ext cx="492443" cy="3939540"/>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下淡水客軍七營與朱軍反攻路線圖</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5" name="向上箭號圖說文字 4"/>
          <p:cNvSpPr/>
          <p:nvPr/>
        </p:nvSpPr>
        <p:spPr>
          <a:xfrm>
            <a:off x="4205253" y="604322"/>
            <a:ext cx="226368" cy="286058"/>
          </a:xfrm>
          <a:prstGeom prst="upArrowCallout">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上箭號圖說文字 5"/>
          <p:cNvSpPr/>
          <p:nvPr/>
        </p:nvSpPr>
        <p:spPr>
          <a:xfrm>
            <a:off x="3953508" y="927738"/>
            <a:ext cx="292707" cy="334479"/>
          </a:xfrm>
          <a:prstGeom prst="upArrowCallout">
            <a:avLst>
              <a:gd name="adj1" fmla="val 25000"/>
              <a:gd name="adj2" fmla="val 25000"/>
              <a:gd name="adj3" fmla="val 25000"/>
              <a:gd name="adj4" fmla="val 75000"/>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上箭號圖說文字 6"/>
          <p:cNvSpPr/>
          <p:nvPr/>
        </p:nvSpPr>
        <p:spPr>
          <a:xfrm>
            <a:off x="3851919" y="1736180"/>
            <a:ext cx="353333" cy="361290"/>
          </a:xfrm>
          <a:prstGeom prst="upArrowCallout">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上箭號圖說文字 7"/>
          <p:cNvSpPr/>
          <p:nvPr/>
        </p:nvSpPr>
        <p:spPr>
          <a:xfrm>
            <a:off x="3953509" y="2420888"/>
            <a:ext cx="292707" cy="288032"/>
          </a:xfrm>
          <a:prstGeom prst="upArrowCallout">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上箭號圖說文字 8"/>
          <p:cNvSpPr/>
          <p:nvPr/>
        </p:nvSpPr>
        <p:spPr>
          <a:xfrm>
            <a:off x="4028528" y="3933056"/>
            <a:ext cx="217688" cy="290110"/>
          </a:xfrm>
          <a:prstGeom prst="upArrowCallout">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上箭號圖說文字 9"/>
          <p:cNvSpPr/>
          <p:nvPr/>
        </p:nvSpPr>
        <p:spPr>
          <a:xfrm>
            <a:off x="3275856" y="4383836"/>
            <a:ext cx="373799" cy="397504"/>
          </a:xfrm>
          <a:prstGeom prst="upArrowCallout">
            <a:avLst>
              <a:gd name="adj1" fmla="val 20928"/>
              <a:gd name="adj2" fmla="val 22653"/>
              <a:gd name="adj3" fmla="val 25000"/>
              <a:gd name="adj4" fmla="val 67082"/>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向上箭號圖說文字 10"/>
          <p:cNvSpPr/>
          <p:nvPr/>
        </p:nvSpPr>
        <p:spPr>
          <a:xfrm>
            <a:off x="3131639" y="4909122"/>
            <a:ext cx="517814" cy="537572"/>
          </a:xfrm>
          <a:prstGeom prst="upArrowCallout">
            <a:avLst/>
          </a:prstGeom>
          <a:solidFill>
            <a:srgbClr val="FFFF00"/>
          </a:solid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圓角矩形 12"/>
          <p:cNvSpPr/>
          <p:nvPr/>
        </p:nvSpPr>
        <p:spPr>
          <a:xfrm rot="218317">
            <a:off x="3435334" y="401044"/>
            <a:ext cx="2927299" cy="6407885"/>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向上箭號圖說文字 11"/>
          <p:cNvSpPr/>
          <p:nvPr/>
        </p:nvSpPr>
        <p:spPr>
          <a:xfrm>
            <a:off x="2484899" y="5301209"/>
            <a:ext cx="595084" cy="720080"/>
          </a:xfrm>
          <a:prstGeom prst="upArrowCallout">
            <a:avLst>
              <a:gd name="adj1" fmla="val 50000"/>
              <a:gd name="adj2" fmla="val 25000"/>
              <a:gd name="adj3" fmla="val 25000"/>
              <a:gd name="adj4" fmla="val 64978"/>
            </a:avLst>
          </a:prstGeom>
          <a:solidFill>
            <a:srgbClr val="FFFF00"/>
          </a:solidFill>
          <a:ln w="28575">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2654270" y="6021288"/>
            <a:ext cx="369332" cy="403404"/>
          </a:xfrm>
          <a:prstGeom prst="rect">
            <a:avLst/>
          </a:prstGeom>
          <a:noFill/>
        </p:spPr>
        <p:txBody>
          <a:bodyPr vert="eaVert" wrap="square" rtlCol="0">
            <a:spAutoFit/>
          </a:bodyPr>
          <a:lstStyle/>
          <a:p>
            <a:r>
              <a:rPr lang="zh-TW" altLang="en-US" sz="1200" dirty="0" smtClean="0">
                <a:solidFill>
                  <a:srgbClr val="FF0000"/>
                </a:solidFill>
                <a:latin typeface="標楷體" panose="03000509000000000000" pitchFamily="65" charset="-120"/>
                <a:ea typeface="標楷體" panose="03000509000000000000" pitchFamily="65" charset="-120"/>
              </a:rPr>
              <a:t>西港</a:t>
            </a:r>
            <a:endParaRPr lang="zh-TW" altLang="en-US" sz="1200" dirty="0">
              <a:solidFill>
                <a:srgbClr val="FF0000"/>
              </a:solidFill>
              <a:latin typeface="標楷體" panose="03000509000000000000" pitchFamily="65" charset="-120"/>
              <a:ea typeface="標楷體" panose="03000509000000000000" pitchFamily="65" charset="-120"/>
            </a:endParaRPr>
          </a:p>
        </p:txBody>
      </p:sp>
      <p:cxnSp>
        <p:nvCxnSpPr>
          <p:cNvPr id="15" name="直線單箭頭接點 14"/>
          <p:cNvCxnSpPr/>
          <p:nvPr/>
        </p:nvCxnSpPr>
        <p:spPr>
          <a:xfrm flipV="1">
            <a:off x="3051742" y="5301208"/>
            <a:ext cx="344366" cy="4762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p:cNvCxnSpPr>
            <a:stCxn id="11" idx="0"/>
          </p:cNvCxnSpPr>
          <p:nvPr/>
        </p:nvCxnSpPr>
        <p:spPr>
          <a:xfrm flipV="1">
            <a:off x="3390546" y="4653136"/>
            <a:ext cx="72209" cy="2559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V="1">
            <a:off x="3593563" y="4221088"/>
            <a:ext cx="434965" cy="3254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V="1">
            <a:off x="4249525" y="3897052"/>
            <a:ext cx="73601" cy="1398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爆炸 1 22"/>
          <p:cNvSpPr/>
          <p:nvPr/>
        </p:nvSpPr>
        <p:spPr>
          <a:xfrm>
            <a:off x="4139952" y="3645024"/>
            <a:ext cx="432048" cy="504056"/>
          </a:xfrm>
          <a:prstGeom prst="irregularSeal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496340" y="44624"/>
            <a:ext cx="1569660" cy="6768752"/>
          </a:xfrm>
          <a:prstGeom prst="rect">
            <a:avLst/>
          </a:prstGeom>
          <a:noFill/>
        </p:spPr>
        <p:txBody>
          <a:bodyPr vert="eaVert" wrap="square" rtlCol="0">
            <a:spAutoFit/>
          </a:bodyPr>
          <a:lstStyle/>
          <a:p>
            <a:r>
              <a:rPr lang="zh-TW" altLang="en-US" dirty="0"/>
              <a:t>前營</a:t>
            </a:r>
            <a:r>
              <a:rPr lang="zh-TW" altLang="en-US" dirty="0">
                <a:solidFill>
                  <a:srgbClr val="FF0000"/>
                </a:solidFill>
              </a:rPr>
              <a:t>一千六百</a:t>
            </a:r>
            <a:r>
              <a:rPr lang="en-US" altLang="zh-TW" dirty="0">
                <a:solidFill>
                  <a:srgbClr val="FF0000"/>
                </a:solidFill>
              </a:rPr>
              <a:t>〔</a:t>
            </a:r>
            <a:r>
              <a:rPr lang="zh-TW" altLang="en-US" dirty="0">
                <a:solidFill>
                  <a:srgbClr val="FF0000"/>
                </a:solidFill>
              </a:rPr>
              <a:t>原誤：六千一百</a:t>
            </a:r>
            <a:r>
              <a:rPr lang="en-US" altLang="zh-TW" dirty="0">
                <a:solidFill>
                  <a:srgbClr val="FF0000"/>
                </a:solidFill>
              </a:rPr>
              <a:t>〕</a:t>
            </a:r>
            <a:r>
              <a:rPr lang="zh-TW" altLang="en-US" dirty="0"/>
              <a:t>餘人，駐守</a:t>
            </a:r>
            <a:r>
              <a:rPr lang="zh-TW" altLang="en-US" dirty="0">
                <a:solidFill>
                  <a:srgbClr val="FF0000"/>
                </a:solidFill>
              </a:rPr>
              <a:t>水流</a:t>
            </a:r>
            <a:r>
              <a:rPr lang="zh-TW" altLang="en-US" dirty="0" smtClean="0">
                <a:solidFill>
                  <a:srgbClr val="FF0000"/>
                </a:solidFill>
              </a:rPr>
              <a:t>沖（阿里港）</a:t>
            </a:r>
            <a:r>
              <a:rPr lang="zh-TW" altLang="en-US" dirty="0" smtClean="0"/>
              <a:t>；</a:t>
            </a:r>
            <a:r>
              <a:rPr lang="zh-TW" altLang="en-US" dirty="0"/>
              <a:t>後營一千五百餘人，駐守搭樓；巡查營一千七百餘人，駐守巴六河；先鋒營一千二百餘人，駐守阿猴；中營一千三百餘人，駐守萬丹；左營一千五百餘人，駐守小赤山；</a:t>
            </a:r>
            <a:r>
              <a:rPr lang="zh-TW" altLang="en-US" dirty="0">
                <a:solidFill>
                  <a:srgbClr val="FF0000"/>
                </a:solidFill>
              </a:rPr>
              <a:t>右營三千二百餘人，駐守新園</a:t>
            </a:r>
            <a:r>
              <a:rPr lang="zh-TW" altLang="en-US" dirty="0" smtClean="0"/>
              <a:t>。</a:t>
            </a:r>
            <a:endParaRPr lang="en-US" altLang="zh-TW" dirty="0" smtClean="0"/>
          </a:p>
          <a:p>
            <a:r>
              <a:rPr lang="zh-TW" altLang="en-US" dirty="0" smtClean="0"/>
              <a:t>總共</a:t>
            </a:r>
            <a:r>
              <a:rPr lang="zh-TW" altLang="en-US" dirty="0" smtClean="0">
                <a:solidFill>
                  <a:srgbClr val="FF0000"/>
                </a:solidFill>
              </a:rPr>
              <a:t>一萬二千餘人，分別據守下淡水河東岸七</a:t>
            </a:r>
            <a:r>
              <a:rPr lang="zh-TW" altLang="en-US" dirty="0">
                <a:solidFill>
                  <a:srgbClr val="FF0000"/>
                </a:solidFill>
              </a:rPr>
              <a:t>個閩人重要</a:t>
            </a:r>
            <a:r>
              <a:rPr lang="zh-TW" altLang="en-US" dirty="0" smtClean="0">
                <a:solidFill>
                  <a:srgbClr val="FF0000"/>
                </a:solidFill>
              </a:rPr>
              <a:t>聚落</a:t>
            </a:r>
            <a:r>
              <a:rPr lang="zh-TW" altLang="en-US" dirty="0" smtClean="0"/>
              <a:t>。</a:t>
            </a:r>
            <a:endParaRPr lang="zh-TW" altLang="en-US" dirty="0"/>
          </a:p>
        </p:txBody>
      </p:sp>
    </p:spTree>
    <p:extLst>
      <p:ext uri="{BB962C8B-B14F-4D97-AF65-F5344CB8AC3E}">
        <p14:creationId xmlns:p14="http://schemas.microsoft.com/office/powerpoint/2010/main" val="38856227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4" grpId="0"/>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0"/>
            <a:ext cx="8424936" cy="6858000"/>
          </a:xfrm>
        </p:spPr>
        <p:txBody>
          <a:bodyPr/>
          <a:lstStyle/>
          <a:p>
            <a:pPr marL="0" indent="0">
              <a:lnSpc>
                <a:spcPts val="2600"/>
              </a:lnSpc>
              <a:spcBef>
                <a:spcPts val="600"/>
              </a:spcBef>
              <a:spcAft>
                <a:spcPts val="0"/>
              </a:spcAft>
              <a:buNone/>
            </a:pPr>
            <a:r>
              <a:rPr lang="zh-TW" altLang="en-US" sz="2400" dirty="0">
                <a:latin typeface="+mn-ea"/>
              </a:rPr>
              <a:t>清軍渡臺「七日之內克復臺灣</a:t>
            </a:r>
            <a:r>
              <a:rPr lang="zh-TW" altLang="en-US" sz="2400" dirty="0" smtClean="0">
                <a:latin typeface="+mn-ea"/>
              </a:rPr>
              <a:t>」（收復府城），餘黨</a:t>
            </a:r>
            <a:r>
              <a:rPr lang="zh-TW" altLang="en-US" sz="2400" dirty="0">
                <a:latin typeface="+mn-ea"/>
              </a:rPr>
              <a:t>的叛亂與</a:t>
            </a:r>
            <a:r>
              <a:rPr lang="zh-TW" altLang="en-US" sz="2400" dirty="0" smtClean="0">
                <a:latin typeface="+mn-ea"/>
              </a:rPr>
              <a:t>抗拒卻此起彼落延續長達兩年之久。但</a:t>
            </a:r>
            <a:r>
              <a:rPr lang="zh-TW" altLang="en-US" sz="2400" dirty="0">
                <a:latin typeface="+mn-ea"/>
              </a:rPr>
              <a:t>這並不是當時臺灣社會唯一存留的武力</a:t>
            </a:r>
            <a:r>
              <a:rPr lang="zh-TW" altLang="en-US" sz="2400" dirty="0" smtClean="0">
                <a:latin typeface="+mn-ea"/>
              </a:rPr>
              <a:t>衝突，戰亂</a:t>
            </a:r>
            <a:r>
              <a:rPr lang="zh-TW" altLang="en-US" sz="2400" dirty="0">
                <a:latin typeface="+mn-ea"/>
              </a:rPr>
              <a:t>時留下的分類仇殺也尚未終了</a:t>
            </a:r>
            <a:r>
              <a:rPr lang="zh-TW" altLang="en-US" sz="2400" dirty="0" smtClean="0">
                <a:latin typeface="+mn-ea"/>
              </a:rPr>
              <a:t>。</a:t>
            </a:r>
            <a:endParaRPr lang="en-US" altLang="zh-TW" sz="2400" dirty="0" smtClean="0">
              <a:latin typeface="+mn-ea"/>
            </a:endParaRPr>
          </a:p>
          <a:p>
            <a:pPr marL="0" indent="0">
              <a:lnSpc>
                <a:spcPts val="2600"/>
              </a:lnSpc>
              <a:spcBef>
                <a:spcPts val="600"/>
              </a:spcBef>
              <a:spcAft>
                <a:spcPts val="0"/>
              </a:spcAft>
              <a:buNone/>
            </a:pPr>
            <a:r>
              <a:rPr lang="zh-TW" altLang="en-US" sz="2400" dirty="0" smtClean="0">
                <a:latin typeface="+mn-ea"/>
              </a:rPr>
              <a:t>動亂</a:t>
            </a:r>
            <a:r>
              <a:rPr lang="zh-TW" altLang="en-US" sz="2400" dirty="0">
                <a:latin typeface="+mn-ea"/>
              </a:rPr>
              <a:t>時或有假藉義民身分犯下搶奪、殺人重罪者，官府事後均予特別寬容。然而，民間面對官方枉法偏袒義民的做法，人心不服，或不免訴諸私下報復</a:t>
            </a:r>
            <a:r>
              <a:rPr lang="zh-TW" altLang="en-US" sz="2400" dirty="0" smtClean="0">
                <a:latin typeface="+mn-ea"/>
              </a:rPr>
              <a:t>。</a:t>
            </a:r>
            <a:endParaRPr lang="en-US" altLang="zh-TW" sz="2400" dirty="0" smtClean="0">
              <a:latin typeface="+mn-ea"/>
            </a:endParaRPr>
          </a:p>
          <a:p>
            <a:pPr marL="0" indent="0">
              <a:lnSpc>
                <a:spcPts val="2600"/>
              </a:lnSpc>
              <a:spcBef>
                <a:spcPts val="600"/>
              </a:spcBef>
              <a:spcAft>
                <a:spcPts val="0"/>
              </a:spcAft>
              <a:buNone/>
            </a:pPr>
            <a:r>
              <a:rPr lang="zh-TW" altLang="en-US" sz="2400" dirty="0" smtClean="0">
                <a:latin typeface="+mn-ea"/>
              </a:rPr>
              <a:t>閩</a:t>
            </a:r>
            <a:r>
              <a:rPr lang="zh-TW" altLang="en-US" sz="2400" dirty="0">
                <a:latin typeface="+mn-ea"/>
              </a:rPr>
              <a:t>人鄭章的兄弟眷屬「被殺被辱」，他竟自行糾眾復仇，毆殺義民中營統領賴以槐及把守八社倉廒義民首賴君奏兄弟兩人</a:t>
            </a:r>
            <a:r>
              <a:rPr lang="zh-TW" altLang="en-US" sz="2400" dirty="0" smtClean="0">
                <a:latin typeface="+mn-ea"/>
              </a:rPr>
              <a:t>。</a:t>
            </a:r>
            <a:endParaRPr lang="en-US" altLang="zh-TW" sz="2400" dirty="0" smtClean="0">
              <a:latin typeface="+mn-ea"/>
            </a:endParaRPr>
          </a:p>
          <a:p>
            <a:pPr marL="0" indent="0">
              <a:lnSpc>
                <a:spcPts val="2600"/>
              </a:lnSpc>
              <a:spcBef>
                <a:spcPts val="600"/>
              </a:spcBef>
              <a:spcAft>
                <a:spcPts val="0"/>
              </a:spcAft>
              <a:buNone/>
            </a:pPr>
            <a:r>
              <a:rPr lang="zh-TW" altLang="en-US" sz="2400" dirty="0">
                <a:latin typeface="+mn-ea"/>
              </a:rPr>
              <a:t>閩籍征</a:t>
            </a:r>
            <a:r>
              <a:rPr lang="zh-TW" altLang="en-US" sz="2400" dirty="0" smtClean="0">
                <a:latin typeface="+mn-ea"/>
              </a:rPr>
              <a:t>台將領藍廷珍拘捕處死鄭章，並出示</a:t>
            </a:r>
            <a:r>
              <a:rPr lang="en-US" altLang="zh-TW" sz="2400" dirty="0">
                <a:latin typeface="+mn-ea"/>
              </a:rPr>
              <a:t>〈</a:t>
            </a:r>
            <a:r>
              <a:rPr lang="zh-TW" altLang="en-US" sz="2400" dirty="0">
                <a:latin typeface="+mn-ea"/>
              </a:rPr>
              <a:t>諭閩粵民人</a:t>
            </a:r>
            <a:r>
              <a:rPr lang="en-US" altLang="zh-TW" sz="2400" dirty="0">
                <a:latin typeface="+mn-ea"/>
              </a:rPr>
              <a:t>〉</a:t>
            </a:r>
            <a:r>
              <a:rPr lang="zh-TW" altLang="en-US" sz="2400" dirty="0" smtClean="0">
                <a:latin typeface="+mn-ea"/>
              </a:rPr>
              <a:t>安撫民心。</a:t>
            </a:r>
            <a:r>
              <a:rPr lang="en-US" altLang="zh-TW" sz="2400" dirty="0" smtClean="0">
                <a:latin typeface="+mn-ea"/>
              </a:rPr>
              <a:t>《</a:t>
            </a:r>
            <a:r>
              <a:rPr lang="zh-TW" altLang="en-US" sz="2400" dirty="0">
                <a:latin typeface="+mn-ea"/>
              </a:rPr>
              <a:t>重修鳳山縣志</a:t>
            </a:r>
            <a:r>
              <a:rPr lang="en-US" altLang="zh-TW" sz="2400" dirty="0">
                <a:latin typeface="+mn-ea"/>
              </a:rPr>
              <a:t>》</a:t>
            </a:r>
            <a:r>
              <a:rPr lang="zh-TW" altLang="en-US" sz="2400" dirty="0" smtClean="0">
                <a:latin typeface="+mn-ea"/>
              </a:rPr>
              <a:t>將藍廷珍告示標題</a:t>
            </a:r>
            <a:r>
              <a:rPr lang="zh-TW" altLang="en-US" sz="2400" dirty="0">
                <a:latin typeface="+mn-ea"/>
              </a:rPr>
              <a:t>改成</a:t>
            </a:r>
            <a:r>
              <a:rPr lang="en-US" altLang="zh-TW" sz="2400" dirty="0">
                <a:latin typeface="+mn-ea"/>
              </a:rPr>
              <a:t>〈</a:t>
            </a:r>
            <a:r>
              <a:rPr lang="zh-TW" altLang="en-US" sz="2400" dirty="0">
                <a:latin typeface="+mn-ea"/>
              </a:rPr>
              <a:t>閩粵相仇諭</a:t>
            </a:r>
            <a:r>
              <a:rPr lang="en-US" altLang="zh-TW" sz="2400" dirty="0">
                <a:latin typeface="+mn-ea"/>
              </a:rPr>
              <a:t>〉</a:t>
            </a:r>
            <a:r>
              <a:rPr lang="zh-TW" altLang="en-US" sz="2400" dirty="0">
                <a:latin typeface="+mn-ea"/>
              </a:rPr>
              <a:t>，用以彰顯其勸止分類仇殺之</a:t>
            </a:r>
            <a:r>
              <a:rPr lang="zh-TW" altLang="en-US" sz="2400" dirty="0" smtClean="0">
                <a:latin typeface="+mn-ea"/>
              </a:rPr>
              <a:t>意，並</a:t>
            </a:r>
            <a:r>
              <a:rPr lang="zh-TW" altLang="en-US" sz="2400" dirty="0">
                <a:latin typeface="+mn-ea"/>
              </a:rPr>
              <a:t>在文內加入一段</a:t>
            </a:r>
            <a:r>
              <a:rPr lang="zh-TW" altLang="en-US" sz="2400" dirty="0" smtClean="0">
                <a:latin typeface="+mn-ea"/>
              </a:rPr>
              <a:t>話：</a:t>
            </a:r>
            <a:endParaRPr lang="en-US" altLang="zh-TW" sz="2400" dirty="0" smtClean="0">
              <a:latin typeface="+mn-ea"/>
            </a:endParaRPr>
          </a:p>
          <a:p>
            <a:pPr marL="400050" lvl="1" indent="0">
              <a:lnSpc>
                <a:spcPts val="2600"/>
              </a:lnSpc>
              <a:spcBef>
                <a:spcPts val="600"/>
              </a:spcBef>
              <a:spcAft>
                <a:spcPts val="0"/>
              </a:spcAft>
              <a:buNone/>
            </a:pPr>
            <a:r>
              <a:rPr lang="zh-TW" altLang="en-US" sz="2400" dirty="0">
                <a:latin typeface="標楷體" panose="03000509000000000000" pitchFamily="65" charset="-120"/>
                <a:ea typeface="標楷體" panose="03000509000000000000" pitchFamily="65" charset="-120"/>
              </a:rPr>
              <a:t>今與汝民約：從前之事，盡付逝流，一概勿論。以後不許再分黨羽，再尋仇釁。</a:t>
            </a:r>
            <a:r>
              <a:rPr lang="zh-TW" altLang="en-US" sz="2400" dirty="0">
                <a:solidFill>
                  <a:srgbClr val="FF0000"/>
                </a:solidFill>
                <a:latin typeface="標楷體" panose="03000509000000000000" pitchFamily="65" charset="-120"/>
                <a:ea typeface="標楷體" panose="03000509000000000000" pitchFamily="65" charset="-120"/>
              </a:rPr>
              <a:t>漳、泉、海豐、三陽之人經過客莊，客</a:t>
            </a:r>
            <a:r>
              <a:rPr lang="zh-TW" altLang="en-US" sz="2400" dirty="0" smtClean="0">
                <a:solidFill>
                  <a:srgbClr val="FF0000"/>
                </a:solidFill>
                <a:latin typeface="標楷體" panose="03000509000000000000" pitchFamily="65" charset="-120"/>
                <a:ea typeface="標楷體" panose="03000509000000000000" pitchFamily="65" charset="-120"/>
              </a:rPr>
              <a:t>民經過</a:t>
            </a:r>
            <a:r>
              <a:rPr lang="zh-TW" altLang="en-US" sz="2400" dirty="0">
                <a:solidFill>
                  <a:srgbClr val="FF0000"/>
                </a:solidFill>
                <a:latin typeface="標楷體" panose="03000509000000000000" pitchFamily="65" charset="-120"/>
                <a:ea typeface="標楷體" panose="03000509000000000000" pitchFamily="65" charset="-120"/>
              </a:rPr>
              <a:t>漳、泉</a:t>
            </a:r>
            <a:r>
              <a:rPr lang="zh-TW" altLang="en-US" sz="2400" dirty="0" smtClean="0">
                <a:solidFill>
                  <a:srgbClr val="FF0000"/>
                </a:solidFill>
                <a:latin typeface="標楷體" panose="03000509000000000000" pitchFamily="65" charset="-120"/>
                <a:ea typeface="標楷體" panose="03000509000000000000" pitchFamily="65" charset="-120"/>
              </a:rPr>
              <a:t>村落</a:t>
            </a:r>
            <a:r>
              <a:rPr lang="zh-TW" altLang="en-US"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宜各息前怨、共敦新好</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pPr marL="0" indent="0">
              <a:lnSpc>
                <a:spcPts val="2600"/>
              </a:lnSpc>
              <a:spcBef>
                <a:spcPts val="600"/>
              </a:spcBef>
              <a:spcAft>
                <a:spcPts val="0"/>
              </a:spcAft>
              <a:buNone/>
            </a:pPr>
            <a:r>
              <a:rPr lang="zh-TW" altLang="en-US" sz="2400" dirty="0" smtClean="0">
                <a:latin typeface="+mn-ea"/>
              </a:rPr>
              <a:t>此段文字反過來顯示</a:t>
            </a:r>
            <a:r>
              <a:rPr lang="zh-TW" altLang="en-US" sz="2400" dirty="0">
                <a:latin typeface="+mn-ea"/>
              </a:rPr>
              <a:t>，當時</a:t>
            </a:r>
            <a:r>
              <a:rPr lang="zh-TW" altLang="en-US" sz="2400" dirty="0" smtClean="0">
                <a:latin typeface="+mn-ea"/>
              </a:rPr>
              <a:t>下淡水閩客語系間</a:t>
            </a:r>
            <a:r>
              <a:rPr lang="zh-TW" altLang="en-US" sz="2400" dirty="0">
                <a:latin typeface="+mn-ea"/>
              </a:rPr>
              <a:t>的分類</a:t>
            </a:r>
            <a:r>
              <a:rPr lang="zh-TW" altLang="en-US" sz="2400" dirty="0" smtClean="0">
                <a:latin typeface="+mn-ea"/>
              </a:rPr>
              <a:t>仇殺已經</a:t>
            </a:r>
            <a:r>
              <a:rPr lang="zh-TW" altLang="en-US" sz="2400" dirty="0">
                <a:latin typeface="+mn-ea"/>
              </a:rPr>
              <a:t>嚴重到甚至無法路過</a:t>
            </a:r>
            <a:r>
              <a:rPr lang="zh-TW" altLang="en-US" sz="2400" dirty="0" smtClean="0">
                <a:latin typeface="+mn-ea"/>
              </a:rPr>
              <a:t>不同語系村落的地步。</a:t>
            </a:r>
            <a:endParaRPr lang="en-US" altLang="zh-TW" sz="2400" dirty="0" smtClean="0">
              <a:latin typeface="+mn-ea"/>
            </a:endParaRPr>
          </a:p>
          <a:p>
            <a:pPr marL="0" indent="0">
              <a:lnSpc>
                <a:spcPts val="2600"/>
              </a:lnSpc>
              <a:spcBef>
                <a:spcPts val="600"/>
              </a:spcBef>
              <a:spcAft>
                <a:spcPts val="0"/>
              </a:spcAft>
              <a:buNone/>
            </a:pPr>
            <a:r>
              <a:rPr lang="zh-TW" altLang="en-US" sz="2400" dirty="0" smtClean="0">
                <a:solidFill>
                  <a:srgbClr val="FF0000"/>
                </a:solidFill>
                <a:latin typeface="+mn-ea"/>
              </a:rPr>
              <a:t>無法</a:t>
            </a:r>
            <a:r>
              <a:rPr lang="zh-TW" altLang="en-US" sz="2400" dirty="0">
                <a:solidFill>
                  <a:srgbClr val="FF0000"/>
                </a:solidFill>
                <a:latin typeface="+mn-ea"/>
              </a:rPr>
              <a:t>忘卻</a:t>
            </a:r>
            <a:r>
              <a:rPr lang="zh-TW" altLang="en-US" sz="2400" dirty="0" smtClean="0">
                <a:solidFill>
                  <a:srgbClr val="FF0000"/>
                </a:solidFill>
                <a:latin typeface="+mn-ea"/>
              </a:rPr>
              <a:t>仇恨與恐懼的下淡水閩客雙方，使用種種方法將之埋藏於各自集體</a:t>
            </a:r>
            <a:r>
              <a:rPr lang="zh-TW" altLang="en-US" sz="2400" dirty="0">
                <a:solidFill>
                  <a:srgbClr val="FF0000"/>
                </a:solidFill>
                <a:latin typeface="+mn-ea"/>
              </a:rPr>
              <a:t>記憶</a:t>
            </a:r>
            <a:r>
              <a:rPr lang="zh-TW" altLang="en-US" sz="2400" dirty="0" smtClean="0">
                <a:solidFill>
                  <a:srgbClr val="FF0000"/>
                </a:solidFill>
                <a:latin typeface="+mn-ea"/>
              </a:rPr>
              <a:t>的深處</a:t>
            </a:r>
            <a:r>
              <a:rPr lang="zh-TW" altLang="en-US" sz="2400" dirty="0" smtClean="0">
                <a:latin typeface="+mn-ea"/>
              </a:rPr>
              <a:t>，</a:t>
            </a:r>
            <a:r>
              <a:rPr lang="zh-TW" altLang="en-US" sz="2400" dirty="0" smtClean="0">
                <a:solidFill>
                  <a:srgbClr val="FF0000"/>
                </a:solidFill>
                <a:latin typeface="+mn-ea"/>
              </a:rPr>
              <a:t>或也因此固定了彼此間直至清末的分類地界</a:t>
            </a:r>
            <a:r>
              <a:rPr lang="zh-TW" altLang="en-US" sz="2400" dirty="0" smtClean="0">
                <a:latin typeface="+mn-ea"/>
              </a:rPr>
              <a:t>。</a:t>
            </a:r>
            <a:endParaRPr lang="en-US" altLang="zh-TW" sz="2400" dirty="0">
              <a:latin typeface="+mn-ea"/>
            </a:endParaRPr>
          </a:p>
        </p:txBody>
      </p:sp>
    </p:spTree>
    <p:extLst>
      <p:ext uri="{BB962C8B-B14F-4D97-AF65-F5344CB8AC3E}">
        <p14:creationId xmlns:p14="http://schemas.microsoft.com/office/powerpoint/2010/main" val="24509819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4624"/>
            <a:ext cx="8424936" cy="6768752"/>
          </a:xfrm>
        </p:spPr>
        <p:txBody>
          <a:bodyPr/>
          <a:lstStyle/>
          <a:p>
            <a:pPr marL="0" indent="0">
              <a:lnSpc>
                <a:spcPts val="3000"/>
              </a:lnSpc>
              <a:spcBef>
                <a:spcPts val="600"/>
              </a:spcBef>
              <a:spcAft>
                <a:spcPts val="0"/>
              </a:spcAft>
              <a:buNone/>
            </a:pPr>
            <a:r>
              <a:rPr lang="zh-TW" altLang="en-US" sz="2800" dirty="0">
                <a:latin typeface="+mn-ea"/>
              </a:rPr>
              <a:t>義民的獎賞、錄用與</a:t>
            </a:r>
            <a:r>
              <a:rPr lang="zh-TW" altLang="en-US" sz="2800" dirty="0" smtClean="0">
                <a:latin typeface="+mn-ea"/>
              </a:rPr>
              <a:t>安插</a:t>
            </a:r>
            <a:endParaRPr lang="en-US" altLang="zh-TW" sz="2800" dirty="0" smtClean="0">
              <a:latin typeface="+mn-ea"/>
            </a:endParaRPr>
          </a:p>
          <a:p>
            <a:pPr marL="0" indent="0">
              <a:lnSpc>
                <a:spcPts val="3000"/>
              </a:lnSpc>
              <a:spcBef>
                <a:spcPts val="600"/>
              </a:spcBef>
              <a:spcAft>
                <a:spcPts val="600"/>
              </a:spcAft>
              <a:buNone/>
            </a:pPr>
            <a:r>
              <a:rPr lang="zh-TW" altLang="en-US" sz="2400" dirty="0">
                <a:latin typeface="+mn-ea"/>
              </a:rPr>
              <a:t>南路鳳山縣下淡水粵東客語系未入籍的義民，李直三等</a:t>
            </a:r>
            <a:r>
              <a:rPr lang="en-US" altLang="zh-TW" sz="2400" dirty="0">
                <a:latin typeface="Times New Roman" panose="02020603050405020304" pitchFamily="18" charset="0"/>
                <a:cs typeface="Times New Roman" panose="02020603050405020304" pitchFamily="18" charset="0"/>
              </a:rPr>
              <a:t>116</a:t>
            </a:r>
            <a:r>
              <a:rPr lang="zh-TW" altLang="en-US" sz="2400" dirty="0">
                <a:latin typeface="+mn-ea"/>
              </a:rPr>
              <a:t>名為首，帶領鄉壯一萬二千餘名，「捐給重賞，為首義民委銜錄用，餘眾安插歸農，各使得所」（覺羅滿保</a:t>
            </a:r>
            <a:r>
              <a:rPr lang="zh-TW" altLang="en-US" sz="2400" dirty="0" smtClean="0">
                <a:latin typeface="+mn-ea"/>
              </a:rPr>
              <a:t>奏疏）</a:t>
            </a:r>
            <a:endParaRPr lang="en-US" altLang="zh-TW" sz="2400" dirty="0" smtClean="0">
              <a:latin typeface="+mn-ea"/>
            </a:endParaRPr>
          </a:p>
          <a:p>
            <a:pPr marL="0" indent="0">
              <a:lnSpc>
                <a:spcPts val="3000"/>
              </a:lnSpc>
              <a:spcBef>
                <a:spcPts val="600"/>
              </a:spcBef>
              <a:spcAft>
                <a:spcPts val="600"/>
              </a:spcAft>
              <a:buNone/>
            </a:pPr>
            <a:r>
              <a:rPr lang="zh-TW" altLang="en-US" sz="2400" dirty="0">
                <a:latin typeface="+mn-ea"/>
              </a:rPr>
              <a:t>滿保指令地方官核發「</a:t>
            </a:r>
            <a:r>
              <a:rPr lang="zh-TW" altLang="en-US" sz="2400" dirty="0">
                <a:solidFill>
                  <a:srgbClr val="FF0000"/>
                </a:solidFill>
                <a:latin typeface="+mn-ea"/>
              </a:rPr>
              <a:t>義民照</a:t>
            </a:r>
            <a:r>
              <a:rPr lang="zh-TW" altLang="en-US" sz="2400" dirty="0">
                <a:latin typeface="+mn-ea"/>
              </a:rPr>
              <a:t>」，幫忙解決出入境證照申請的問題，方便下淡水義民往返</a:t>
            </a:r>
            <a:r>
              <a:rPr lang="zh-TW" altLang="en-US" sz="2400" dirty="0" smtClean="0">
                <a:latin typeface="+mn-ea"/>
              </a:rPr>
              <a:t>內地。</a:t>
            </a:r>
            <a:endParaRPr lang="en-US" altLang="zh-TW" sz="2400" dirty="0" smtClean="0">
              <a:latin typeface="+mn-ea"/>
            </a:endParaRPr>
          </a:p>
          <a:p>
            <a:pPr marL="0" indent="0">
              <a:lnSpc>
                <a:spcPts val="3000"/>
              </a:lnSpc>
              <a:spcBef>
                <a:spcPts val="600"/>
              </a:spcBef>
              <a:spcAft>
                <a:spcPts val="600"/>
              </a:spcAft>
              <a:buNone/>
            </a:pPr>
            <a:r>
              <a:rPr lang="zh-TW" altLang="en-US" sz="2400" dirty="0" smtClean="0">
                <a:latin typeface="+mn-ea"/>
              </a:rPr>
              <a:t>滿保還</a:t>
            </a:r>
            <a:r>
              <a:rPr lang="zh-TW" altLang="en-US" sz="2400" dirty="0">
                <a:latin typeface="+mn-ea"/>
              </a:rPr>
              <a:t>幫忙排除先前阻撓移民入籍取得合法居留身分的最大的障礙：保甲勞役負擔，透過免除差徭</a:t>
            </a:r>
            <a:r>
              <a:rPr lang="zh-TW" altLang="en-US" sz="2400" dirty="0" smtClean="0">
                <a:latin typeface="+mn-ea"/>
              </a:rPr>
              <a:t>鼓勵下淡水客語系義</a:t>
            </a:r>
            <a:r>
              <a:rPr lang="zh-TW" altLang="en-US" sz="2400" dirty="0">
                <a:latin typeface="+mn-ea"/>
              </a:rPr>
              <a:t>民申請</a:t>
            </a:r>
            <a:r>
              <a:rPr lang="zh-TW" altLang="en-US" sz="2400" dirty="0">
                <a:solidFill>
                  <a:srgbClr val="FF0000"/>
                </a:solidFill>
                <a:latin typeface="+mn-ea"/>
              </a:rPr>
              <a:t>入籍編</a:t>
            </a:r>
            <a:r>
              <a:rPr lang="zh-TW" altLang="en-US" sz="2400" dirty="0" smtClean="0">
                <a:solidFill>
                  <a:srgbClr val="FF0000"/>
                </a:solidFill>
                <a:latin typeface="+mn-ea"/>
              </a:rPr>
              <a:t>甲，</a:t>
            </a:r>
            <a:r>
              <a:rPr lang="zh-TW" altLang="en-US" sz="2400" dirty="0" smtClean="0">
                <a:latin typeface="+mn-ea"/>
              </a:rPr>
              <a:t>取得</a:t>
            </a:r>
            <a:r>
              <a:rPr lang="zh-TW" altLang="en-US" sz="2400" dirty="0">
                <a:latin typeface="+mn-ea"/>
              </a:rPr>
              <a:t>長期合法居留身分（「寄籍」）</a:t>
            </a:r>
            <a:r>
              <a:rPr lang="zh-TW" altLang="en-US" sz="2400" dirty="0" smtClean="0">
                <a:latin typeface="+mn-ea"/>
              </a:rPr>
              <a:t>，及伴隨而來的在臺置產資格。</a:t>
            </a:r>
            <a:endParaRPr lang="en-US" altLang="zh-TW" sz="2400" dirty="0">
              <a:latin typeface="+mn-ea"/>
            </a:endParaRPr>
          </a:p>
          <a:p>
            <a:pPr marL="0" indent="0">
              <a:lnSpc>
                <a:spcPts val="3000"/>
              </a:lnSpc>
              <a:spcBef>
                <a:spcPts val="600"/>
              </a:spcBef>
              <a:spcAft>
                <a:spcPts val="600"/>
              </a:spcAft>
              <a:buNone/>
            </a:pPr>
            <a:r>
              <a:rPr lang="zh-TW" altLang="en-US" sz="2400" dirty="0">
                <a:latin typeface="+mn-ea"/>
              </a:rPr>
              <a:t>對義民的獎賞與安置，在</a:t>
            </a:r>
            <a:r>
              <a:rPr lang="zh-TW" altLang="en-US" sz="2400" dirty="0" smtClean="0">
                <a:latin typeface="+mn-ea"/>
              </a:rPr>
              <a:t>出入境</a:t>
            </a:r>
            <a:r>
              <a:rPr lang="zh-TW" altLang="en-US" sz="2400" dirty="0">
                <a:latin typeface="+mn-ea"/>
              </a:rPr>
              <a:t>、</a:t>
            </a:r>
            <a:r>
              <a:rPr lang="zh-TW" altLang="en-US" sz="2400" dirty="0" smtClean="0">
                <a:latin typeface="+mn-ea"/>
              </a:rPr>
              <a:t>入籍</a:t>
            </a:r>
            <a:r>
              <a:rPr lang="zh-TW" altLang="en-US" sz="2400" dirty="0">
                <a:latin typeface="+mn-ea"/>
              </a:rPr>
              <a:t>編甲居留</a:t>
            </a:r>
            <a:r>
              <a:rPr lang="zh-TW" altLang="en-US" sz="2400" dirty="0" smtClean="0">
                <a:latin typeface="+mn-ea"/>
              </a:rPr>
              <a:t>身分及置產問題</a:t>
            </a:r>
            <a:r>
              <a:rPr lang="zh-TW" altLang="en-US" sz="2400" dirty="0">
                <a:latin typeface="+mn-ea"/>
              </a:rPr>
              <a:t>都獲得解決之後，取得</a:t>
            </a:r>
            <a:r>
              <a:rPr lang="zh-TW" altLang="en-US" sz="2400" dirty="0" smtClean="0">
                <a:latin typeface="+mn-ea"/>
              </a:rPr>
              <a:t>可以「力農」的</a:t>
            </a:r>
            <a:r>
              <a:rPr lang="zh-TW" altLang="en-US" sz="2400" dirty="0">
                <a:latin typeface="+mn-ea"/>
              </a:rPr>
              <a:t>土地變得更為重要</a:t>
            </a:r>
            <a:r>
              <a:rPr lang="zh-TW" altLang="en-US" sz="2400" dirty="0" smtClean="0">
                <a:latin typeface="+mn-ea"/>
              </a:rPr>
              <a:t>。從</a:t>
            </a:r>
            <a:r>
              <a:rPr lang="zh-TW" altLang="en-US" sz="2400" dirty="0">
                <a:latin typeface="+mn-ea"/>
              </a:rPr>
              <a:t>地方存留的開墾事例，不難見證到地方官在取得土地上給予義民的特別待遇</a:t>
            </a:r>
            <a:r>
              <a:rPr lang="zh-TW" altLang="en-US" sz="2400" dirty="0" smtClean="0">
                <a:latin typeface="+mn-ea"/>
              </a:rPr>
              <a:t>。</a:t>
            </a:r>
            <a:endParaRPr lang="en-US" altLang="zh-TW" sz="2400" dirty="0" smtClean="0">
              <a:latin typeface="+mn-ea"/>
            </a:endParaRPr>
          </a:p>
        </p:txBody>
      </p:sp>
    </p:spTree>
    <p:extLst>
      <p:ext uri="{BB962C8B-B14F-4D97-AF65-F5344CB8AC3E}">
        <p14:creationId xmlns:p14="http://schemas.microsoft.com/office/powerpoint/2010/main" val="4209274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8201" y="0"/>
            <a:ext cx="5012002" cy="6858000"/>
          </a:xfrm>
          <a:prstGeom prst="rect">
            <a:avLst/>
          </a:prstGeom>
        </p:spPr>
      </p:pic>
      <p:sp>
        <p:nvSpPr>
          <p:cNvPr id="2" name="文字方塊 1"/>
          <p:cNvSpPr txBox="1"/>
          <p:nvPr/>
        </p:nvSpPr>
        <p:spPr>
          <a:xfrm>
            <a:off x="8344270" y="1096909"/>
            <a:ext cx="492443" cy="1152128"/>
          </a:xfrm>
          <a:prstGeom prst="rect">
            <a:avLst/>
          </a:prstGeom>
          <a:noFill/>
          <a:ln>
            <a:noFill/>
          </a:ln>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1" i="0" u="none" strike="noStrike" kern="1200" cap="none" spc="0" normalizeH="0" baseline="0" noProof="0" dirty="0" smtClean="0">
                <a:ln>
                  <a:noFill/>
                </a:ln>
                <a:solidFill>
                  <a:srgbClr val="008000"/>
                </a:solidFill>
                <a:effectLst/>
                <a:uLnTx/>
                <a:uFillTx/>
                <a:latin typeface="Arial" charset="0"/>
                <a:ea typeface="新細明體" pitchFamily="18" charset="-120"/>
                <a:cs typeface="+mn-cs"/>
              </a:rPr>
              <a:t>右堆美濃</a:t>
            </a:r>
            <a:endParaRPr kumimoji="1" lang="zh-TW" altLang="en-US" sz="2000" b="1" i="0" u="none" strike="noStrike" kern="1200" cap="none" spc="0" normalizeH="0" baseline="0" noProof="0" dirty="0">
              <a:ln>
                <a:noFill/>
              </a:ln>
              <a:solidFill>
                <a:srgbClr val="9900FF"/>
              </a:solidFill>
              <a:effectLst/>
              <a:uLnTx/>
              <a:uFillTx/>
              <a:latin typeface="Arial" charset="0"/>
              <a:ea typeface="新細明體" pitchFamily="18" charset="-120"/>
              <a:cs typeface="+mn-cs"/>
            </a:endParaRPr>
          </a:p>
        </p:txBody>
      </p:sp>
      <p:cxnSp>
        <p:nvCxnSpPr>
          <p:cNvPr id="5" name="直線單箭頭接點 4"/>
          <p:cNvCxnSpPr/>
          <p:nvPr/>
        </p:nvCxnSpPr>
        <p:spPr>
          <a:xfrm flipH="1" flipV="1">
            <a:off x="7668344" y="1124744"/>
            <a:ext cx="656728" cy="391394"/>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4" name="文字方塊 3"/>
          <p:cNvSpPr txBox="1"/>
          <p:nvPr/>
        </p:nvSpPr>
        <p:spPr>
          <a:xfrm>
            <a:off x="529099" y="188640"/>
            <a:ext cx="2339102" cy="6480720"/>
          </a:xfrm>
          <a:prstGeom prst="rect">
            <a:avLst/>
          </a:prstGeom>
          <a:noFill/>
        </p:spPr>
        <p:txBody>
          <a:bodyPr vert="eaVert" wrap="square" rtlCol="0">
            <a:spAutoFit/>
          </a:bodyPr>
          <a:lstStyle/>
          <a:p>
            <a:pPr>
              <a:lnSpc>
                <a:spcPts val="2400"/>
              </a:lnSpc>
            </a:pPr>
            <a:r>
              <a:rPr lang="zh-TW" altLang="en-US" dirty="0" smtClean="0"/>
              <a:t>朱一貴事件當時</a:t>
            </a:r>
            <a:r>
              <a:rPr lang="zh-TW" altLang="en-US" dirty="0"/>
              <a:t>下淡水客民拓墾</a:t>
            </a:r>
            <a:r>
              <a:rPr lang="zh-TW" altLang="en-US" dirty="0" smtClean="0"/>
              <a:t>範圍，</a:t>
            </a:r>
            <a:r>
              <a:rPr lang="zh-TW" altLang="en-US" dirty="0"/>
              <a:t>尚未越過荖濃</a:t>
            </a:r>
            <a:r>
              <a:rPr lang="zh-TW" altLang="en-US" dirty="0" smtClean="0"/>
              <a:t>溪。</a:t>
            </a:r>
            <a:endParaRPr lang="en-US" altLang="zh-TW" dirty="0" smtClean="0"/>
          </a:p>
          <a:p>
            <a:pPr>
              <a:lnSpc>
                <a:spcPts val="2400"/>
              </a:lnSpc>
            </a:pPr>
            <a:r>
              <a:rPr lang="zh-TW" altLang="en-US" dirty="0" smtClean="0"/>
              <a:t>因</a:t>
            </a:r>
            <a:r>
              <a:rPr lang="zh-TW" altLang="en-US" dirty="0"/>
              <a:t>吳福生事件立功的武洛右營統領林豐山、林桂山兄弟，於</a:t>
            </a:r>
            <a:r>
              <a:rPr lang="zh-TW" altLang="en-US" dirty="0">
                <a:solidFill>
                  <a:srgbClr val="FF0000"/>
                </a:solidFill>
              </a:rPr>
              <a:t>乾隆元年</a:t>
            </a:r>
            <a:r>
              <a:rPr lang="zh-TW" altLang="en-US" dirty="0"/>
              <a:t>挾</a:t>
            </a:r>
            <a:r>
              <a:rPr lang="zh-TW" altLang="en-US" dirty="0" smtClean="0"/>
              <a:t>軍功向地方官呈請</a:t>
            </a:r>
            <a:r>
              <a:rPr lang="zh-TW" altLang="en-US" dirty="0"/>
              <a:t>，獲准率領原居武洛庄的嘉應州</a:t>
            </a:r>
            <a:r>
              <a:rPr lang="zh-TW" altLang="en-US" dirty="0" smtClean="0"/>
              <a:t>同鄉越過荖</a:t>
            </a:r>
            <a:r>
              <a:rPr lang="zh-TW" altLang="en-US" dirty="0"/>
              <a:t>濃</a:t>
            </a:r>
            <a:r>
              <a:rPr lang="zh-TW" altLang="en-US" dirty="0" smtClean="0"/>
              <a:t>溪北</a:t>
            </a:r>
            <a:r>
              <a:rPr lang="zh-TW" altLang="en-US" dirty="0"/>
              <a:t>篤家閩語區，進入亂黨出入的阿猴林地區</a:t>
            </a:r>
            <a:r>
              <a:rPr lang="zh-TW" altLang="en-US" dirty="0" smtClean="0"/>
              <a:t>至</a:t>
            </a:r>
            <a:r>
              <a:rPr lang="zh-TW" altLang="en-US" dirty="0" smtClean="0">
                <a:solidFill>
                  <a:srgbClr val="FF0000"/>
                </a:solidFill>
              </a:rPr>
              <a:t>界外的美濃</a:t>
            </a:r>
            <a:r>
              <a:rPr lang="zh-TW" altLang="en-US" dirty="0" smtClean="0"/>
              <a:t>（也就是</a:t>
            </a:r>
            <a:r>
              <a:rPr lang="zh-TW" altLang="en-US" dirty="0"/>
              <a:t>後來六堆的</a:t>
            </a:r>
            <a:r>
              <a:rPr lang="zh-TW" altLang="en-US" dirty="0">
                <a:solidFill>
                  <a:srgbClr val="FF0000"/>
                </a:solidFill>
              </a:rPr>
              <a:t>右堆</a:t>
            </a:r>
            <a:r>
              <a:rPr lang="zh-TW" altLang="en-US" dirty="0"/>
              <a:t>所在）開墾</a:t>
            </a:r>
            <a:r>
              <a:rPr lang="zh-TW" altLang="en-US" dirty="0" smtClean="0"/>
              <a:t>。</a:t>
            </a:r>
            <a:endParaRPr lang="en-US" altLang="zh-TW" dirty="0" smtClean="0"/>
          </a:p>
          <a:p>
            <a:pPr>
              <a:lnSpc>
                <a:spcPts val="2400"/>
              </a:lnSpc>
            </a:pPr>
            <a:r>
              <a:rPr lang="zh-TW" altLang="en-US" dirty="0" smtClean="0"/>
              <a:t>乾隆元年確立的</a:t>
            </a:r>
            <a:r>
              <a:rPr lang="zh-TW" altLang="en-US" dirty="0" smtClean="0">
                <a:solidFill>
                  <a:srgbClr val="008000"/>
                </a:solidFill>
              </a:rPr>
              <a:t>客語區</a:t>
            </a:r>
            <a:r>
              <a:rPr lang="zh-TW" altLang="en-US" dirty="0" smtClean="0"/>
              <a:t>後來在林爽文事件時稱作</a:t>
            </a:r>
            <a:r>
              <a:rPr lang="zh-TW" altLang="en-US" dirty="0" smtClean="0">
                <a:solidFill>
                  <a:srgbClr val="008000"/>
                </a:solidFill>
              </a:rPr>
              <a:t>六堆</a:t>
            </a:r>
            <a:r>
              <a:rPr lang="zh-TW" altLang="en-US" dirty="0" smtClean="0"/>
              <a:t>，下淡水</a:t>
            </a:r>
            <a:r>
              <a:rPr lang="zh-TW" altLang="en-US" dirty="0" smtClean="0">
                <a:solidFill>
                  <a:srgbClr val="FF0000"/>
                </a:solidFill>
              </a:rPr>
              <a:t>閩客分類地界</a:t>
            </a:r>
            <a:r>
              <a:rPr lang="zh-TW" altLang="en-US" dirty="0" smtClean="0"/>
              <a:t>就此固定，延續一百五十二年直至清末。</a:t>
            </a:r>
            <a:endParaRPr lang="zh-TW" altLang="en-US" dirty="0"/>
          </a:p>
        </p:txBody>
      </p:sp>
      <p:sp>
        <p:nvSpPr>
          <p:cNvPr id="6" name="矩形 5"/>
          <p:cNvSpPr/>
          <p:nvPr/>
        </p:nvSpPr>
        <p:spPr>
          <a:xfrm>
            <a:off x="6588224" y="1404000"/>
            <a:ext cx="432048" cy="10269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6"/>
          <p:cNvSpPr/>
          <p:nvPr/>
        </p:nvSpPr>
        <p:spPr>
          <a:xfrm rot="175509">
            <a:off x="5752136" y="1943591"/>
            <a:ext cx="1672177" cy="3962463"/>
          </a:xfrm>
          <a:prstGeom prst="round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345165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548680"/>
            <a:ext cx="8424936" cy="6165304"/>
          </a:xfrm>
        </p:spPr>
        <p:txBody>
          <a:bodyPr/>
          <a:lstStyle/>
          <a:p>
            <a:pPr marL="0" indent="0" algn="ctr">
              <a:lnSpc>
                <a:spcPts val="3000"/>
              </a:lnSpc>
              <a:spcBef>
                <a:spcPts val="600"/>
              </a:spcBef>
              <a:spcAft>
                <a:spcPts val="0"/>
              </a:spcAft>
              <a:buNone/>
            </a:pPr>
            <a:r>
              <a:rPr lang="zh-TW" altLang="en-US" sz="2800" dirty="0" smtClean="0">
                <a:latin typeface="+mn-ea"/>
              </a:rPr>
              <a:t>劃界遷民原議</a:t>
            </a:r>
            <a:endParaRPr lang="en-US" altLang="zh-TW" sz="2800" dirty="0" smtClean="0">
              <a:latin typeface="+mn-ea"/>
            </a:endParaRPr>
          </a:p>
          <a:p>
            <a:pPr marL="0" indent="0">
              <a:lnSpc>
                <a:spcPts val="3000"/>
              </a:lnSpc>
              <a:spcBef>
                <a:spcPts val="600"/>
              </a:spcBef>
              <a:spcAft>
                <a:spcPts val="0"/>
              </a:spcAft>
              <a:buNone/>
            </a:pPr>
            <a:r>
              <a:rPr lang="zh-TW" altLang="en-US" sz="2400" dirty="0" smtClean="0">
                <a:latin typeface="+mn-ea"/>
              </a:rPr>
              <a:t>在</a:t>
            </a:r>
            <a:r>
              <a:rPr lang="zh-TW" altLang="en-US" sz="2400" dirty="0">
                <a:latin typeface="+mn-ea"/>
              </a:rPr>
              <a:t>康熙六十一年朱一貴反清民變平定後曾有立界之議。時任閩浙總督的覺羅滿保以叛亂事件起於界外，為清除亂源起見，計畫</a:t>
            </a:r>
            <a:r>
              <a:rPr lang="zh-TW" altLang="en-US" sz="2400" dirty="0">
                <a:solidFill>
                  <a:srgbClr val="FF0000"/>
                </a:solidFill>
                <a:latin typeface="+mn-ea"/>
              </a:rPr>
              <a:t>劃界遷民</a:t>
            </a:r>
            <a:r>
              <a:rPr lang="zh-TW" altLang="en-US" sz="2400" dirty="0">
                <a:latin typeface="+mn-ea"/>
              </a:rPr>
              <a:t>。他檄令征臺將領藍廷珍：</a:t>
            </a:r>
          </a:p>
          <a:p>
            <a:pPr marL="400050" lvl="1" indent="0">
              <a:lnSpc>
                <a:spcPts val="3000"/>
              </a:lnSpc>
              <a:spcBef>
                <a:spcPts val="600"/>
              </a:spcBef>
              <a:spcAft>
                <a:spcPts val="0"/>
              </a:spcAft>
              <a:buNone/>
            </a:pPr>
            <a:r>
              <a:rPr lang="zh-TW" altLang="en-US" sz="2400" dirty="0">
                <a:latin typeface="標楷體" panose="03000509000000000000" pitchFamily="65" charset="-120"/>
                <a:ea typeface="標楷體" panose="03000509000000000000" pitchFamily="65" charset="-120"/>
              </a:rPr>
              <a:t>臺、鳳、諸三縣山中居民，盡行驅逐，房舍盡行拆毀，各山口俱用巨木塞斷，不許一人出入。山外以十里為界，凡</a:t>
            </a:r>
            <a:r>
              <a:rPr lang="zh-TW" altLang="en-US" sz="2400" dirty="0">
                <a:solidFill>
                  <a:srgbClr val="FF0000"/>
                </a:solidFill>
                <a:latin typeface="標楷體" panose="03000509000000000000" pitchFamily="65" charset="-120"/>
                <a:ea typeface="標楷體" panose="03000509000000000000" pitchFamily="65" charset="-120"/>
              </a:rPr>
              <a:t>附山十里</a:t>
            </a:r>
            <a:r>
              <a:rPr lang="zh-TW" altLang="en-US" sz="2400" dirty="0">
                <a:latin typeface="標楷體" panose="03000509000000000000" pitchFamily="65" charset="-120"/>
                <a:ea typeface="標楷體" panose="03000509000000000000" pitchFamily="65" charset="-120"/>
              </a:rPr>
              <a:t>內民家，</a:t>
            </a:r>
            <a:r>
              <a:rPr lang="zh-TW" altLang="en-US" sz="2400" dirty="0">
                <a:solidFill>
                  <a:srgbClr val="FF0000"/>
                </a:solidFill>
                <a:latin typeface="標楷體" panose="03000509000000000000" pitchFamily="65" charset="-120"/>
                <a:ea typeface="標楷體" panose="03000509000000000000" pitchFamily="65" charset="-120"/>
              </a:rPr>
              <a:t>俱令遷移他處，田地俱荒蕪</a:t>
            </a:r>
            <a:r>
              <a:rPr lang="zh-TW" altLang="en-US" sz="2400" dirty="0">
                <a:latin typeface="標楷體" panose="03000509000000000000" pitchFamily="65" charset="-120"/>
                <a:ea typeface="標楷體" panose="03000509000000000000" pitchFamily="65" charset="-120"/>
              </a:rPr>
              <a:t>。自北路起，至南路止，</a:t>
            </a:r>
            <a:r>
              <a:rPr lang="zh-TW" altLang="en-US" sz="2400" dirty="0">
                <a:solidFill>
                  <a:srgbClr val="FF0000"/>
                </a:solidFill>
                <a:latin typeface="標楷體" panose="03000509000000000000" pitchFamily="65" charset="-120"/>
                <a:ea typeface="標楷體" panose="03000509000000000000" pitchFamily="65" charset="-120"/>
              </a:rPr>
              <a:t>築土牆高五、六尺，深挖濠塹，永為定界，越者以盜賊論</a:t>
            </a:r>
            <a:r>
              <a:rPr lang="zh-TW" altLang="en-US" sz="2400" dirty="0">
                <a:latin typeface="標楷體" panose="03000509000000000000" pitchFamily="65" charset="-120"/>
                <a:ea typeface="標楷體" panose="03000509000000000000" pitchFamily="65" charset="-120"/>
              </a:rPr>
              <a:t>。如此則</a:t>
            </a:r>
            <a:r>
              <a:rPr lang="zh-TW" altLang="en-US" sz="2400" dirty="0">
                <a:solidFill>
                  <a:srgbClr val="FF0000"/>
                </a:solidFill>
                <a:latin typeface="標楷體" panose="03000509000000000000" pitchFamily="65" charset="-120"/>
                <a:ea typeface="標楷體" panose="03000509000000000000" pitchFamily="65" charset="-120"/>
              </a:rPr>
              <a:t>奸民無窩頓之處，而野番不能出為害</a:t>
            </a:r>
            <a:r>
              <a:rPr lang="zh-TW" altLang="en-US" sz="2400" dirty="0">
                <a:latin typeface="標楷體" panose="03000509000000000000" pitchFamily="65" charset="-120"/>
                <a:ea typeface="標楷體" panose="03000509000000000000" pitchFamily="65" charset="-120"/>
              </a:rPr>
              <a:t>矣。</a:t>
            </a:r>
          </a:p>
          <a:p>
            <a:pPr marL="0" indent="0">
              <a:lnSpc>
                <a:spcPts val="3600"/>
              </a:lnSpc>
              <a:spcBef>
                <a:spcPts val="1200"/>
              </a:spcBef>
              <a:buNone/>
            </a:pPr>
            <a:endParaRPr lang="en-US" altLang="zh-TW"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2277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568" y="476672"/>
            <a:ext cx="8229600" cy="6237312"/>
          </a:xfrm>
        </p:spPr>
        <p:txBody>
          <a:bodyPr/>
          <a:lstStyle/>
          <a:p>
            <a:pPr marL="0" indent="0">
              <a:lnSpc>
                <a:spcPts val="3600"/>
              </a:lnSpc>
              <a:spcBef>
                <a:spcPts val="1200"/>
              </a:spcBef>
              <a:buNone/>
            </a:pPr>
            <a:r>
              <a:rPr lang="zh-TW" altLang="en-US" sz="2400" dirty="0">
                <a:latin typeface="+mn-ea"/>
              </a:rPr>
              <a:t>此</a:t>
            </a:r>
            <a:r>
              <a:rPr lang="zh-TW" altLang="en-US" sz="2400" dirty="0">
                <a:solidFill>
                  <a:srgbClr val="FF0000"/>
                </a:solidFill>
                <a:latin typeface="+mn-ea"/>
              </a:rPr>
              <a:t>劃界遷民、挖溝築牆</a:t>
            </a:r>
            <a:r>
              <a:rPr lang="zh-TW" altLang="en-US" sz="2400" dirty="0">
                <a:latin typeface="+mn-ea"/>
              </a:rPr>
              <a:t>之議經藍廷珍等（實為藍鼎元手筆）以擾民費工，恐怕反會激起變亂力爭，方才打消，僅只令地方官立石為界，不准人民越界私墾。</a:t>
            </a:r>
            <a:endParaRPr lang="en-US" altLang="zh-TW" sz="2400" dirty="0">
              <a:latin typeface="+mn-ea"/>
            </a:endParaRPr>
          </a:p>
          <a:p>
            <a:pPr marL="0" indent="0">
              <a:lnSpc>
                <a:spcPts val="3600"/>
              </a:lnSpc>
              <a:spcBef>
                <a:spcPts val="1200"/>
              </a:spcBef>
              <a:buNone/>
            </a:pPr>
            <a:r>
              <a:rPr lang="zh-TW" altLang="en-US" sz="2400" dirty="0">
                <a:latin typeface="+mn-ea"/>
              </a:rPr>
              <a:t>其劃界的原則依當時巡臺御史黃叔璥的紀錄是：「</a:t>
            </a:r>
            <a:r>
              <a:rPr lang="zh-TW" altLang="en-US" sz="2400" dirty="0">
                <a:latin typeface="標楷體" panose="03000509000000000000" pitchFamily="65" charset="-120"/>
                <a:ea typeface="標楷體" panose="03000509000000000000" pitchFamily="65" charset="-120"/>
              </a:rPr>
              <a:t>康熙六十一年，官斯土者議，凡逼近生番處所，相去數十里或十餘里</a:t>
            </a:r>
            <a:r>
              <a:rPr lang="zh-TW" altLang="en-US" sz="2400" dirty="0">
                <a:solidFill>
                  <a:srgbClr val="FF0000"/>
                </a:solidFill>
                <a:latin typeface="標楷體" panose="03000509000000000000" pitchFamily="65" charset="-120"/>
                <a:ea typeface="標楷體" panose="03000509000000000000" pitchFamily="65" charset="-120"/>
              </a:rPr>
              <a:t>豎石以限之，越入者有禁</a:t>
            </a:r>
            <a:r>
              <a:rPr lang="zh-TW" altLang="en-US" sz="2400" dirty="0">
                <a:latin typeface="+mn-ea"/>
              </a:rPr>
              <a:t>」。黃叔璥</a:t>
            </a:r>
            <a:r>
              <a:rPr lang="en-US" altLang="zh-TW" sz="2400" dirty="0">
                <a:latin typeface="+mn-ea"/>
              </a:rPr>
              <a:t>《</a:t>
            </a:r>
            <a:r>
              <a:rPr lang="zh-TW" altLang="en-US" sz="2400" dirty="0">
                <a:latin typeface="+mn-ea"/>
              </a:rPr>
              <a:t>臺海使槎錄</a:t>
            </a:r>
            <a:r>
              <a:rPr lang="en-US" altLang="zh-TW" sz="2400" dirty="0">
                <a:latin typeface="+mn-ea"/>
              </a:rPr>
              <a:t>》</a:t>
            </a:r>
            <a:r>
              <a:rPr lang="zh-TW" altLang="en-US" sz="2400" dirty="0">
                <a:latin typeface="+mn-ea"/>
              </a:rPr>
              <a:t>內共記錄</a:t>
            </a:r>
            <a:r>
              <a:rPr lang="en-US" altLang="zh-TW" sz="2400" dirty="0">
                <a:solidFill>
                  <a:srgbClr val="FF0000"/>
                </a:solidFill>
              </a:rPr>
              <a:t>53 </a:t>
            </a:r>
            <a:r>
              <a:rPr lang="zh-TW" altLang="en-US" sz="2400" dirty="0">
                <a:solidFill>
                  <a:srgbClr val="FF0000"/>
                </a:solidFill>
                <a:latin typeface="+mn-ea"/>
              </a:rPr>
              <a:t>處界碑</a:t>
            </a:r>
            <a:r>
              <a:rPr lang="zh-TW" altLang="en-US" sz="2400" dirty="0">
                <a:latin typeface="+mn-ea"/>
              </a:rPr>
              <a:t>。</a:t>
            </a:r>
            <a:endParaRPr lang="en-US" altLang="zh-TW" sz="2400" dirty="0">
              <a:latin typeface="+mn-ea"/>
            </a:endParaRPr>
          </a:p>
        </p:txBody>
      </p:sp>
    </p:spTree>
    <p:extLst>
      <p:ext uri="{BB962C8B-B14F-4D97-AF65-F5344CB8AC3E}">
        <p14:creationId xmlns:p14="http://schemas.microsoft.com/office/powerpoint/2010/main" val="377438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844" y="2132856"/>
            <a:ext cx="492443" cy="2592288"/>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康熙六十一年界碑</a:t>
            </a:r>
          </a:p>
        </p:txBody>
      </p:sp>
      <p:sp>
        <p:nvSpPr>
          <p:cNvPr id="4" name="矩形 3"/>
          <p:cNvSpPr/>
          <p:nvPr/>
        </p:nvSpPr>
        <p:spPr>
          <a:xfrm>
            <a:off x="4067944" y="4878000"/>
            <a:ext cx="360040" cy="72008"/>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0155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568" y="332656"/>
            <a:ext cx="8229600" cy="6381328"/>
          </a:xfrm>
        </p:spPr>
        <p:txBody>
          <a:bodyPr/>
          <a:lstStyle/>
          <a:p>
            <a:pPr marL="0" indent="0">
              <a:lnSpc>
                <a:spcPts val="3600"/>
              </a:lnSpc>
              <a:spcBef>
                <a:spcPts val="600"/>
              </a:spcBef>
              <a:spcAft>
                <a:spcPts val="600"/>
              </a:spcAft>
              <a:buNone/>
            </a:pPr>
            <a:r>
              <a:rPr lang="zh-TW" altLang="en-US" sz="2800" dirty="0"/>
              <a:t>雍正朝的立界</a:t>
            </a:r>
            <a:r>
              <a:rPr lang="zh-TW" altLang="zh-TW" sz="2800" dirty="0"/>
              <a:t>指導原則</a:t>
            </a:r>
            <a:r>
              <a:rPr lang="zh-TW" altLang="en-US" sz="2800" dirty="0"/>
              <a:t>：</a:t>
            </a:r>
            <a:endParaRPr lang="en-US" altLang="zh-TW" dirty="0">
              <a:latin typeface="華康標楷體" panose="03000509000000000000" pitchFamily="65" charset="-120"/>
              <a:ea typeface="華康標楷體" panose="03000509000000000000" pitchFamily="65" charset="-120"/>
            </a:endParaRPr>
          </a:p>
          <a:p>
            <a:pPr marL="457200" lvl="1" indent="0">
              <a:lnSpc>
                <a:spcPts val="3600"/>
              </a:lnSpc>
              <a:spcBef>
                <a:spcPts val="600"/>
              </a:spcBef>
              <a:spcAft>
                <a:spcPts val="600"/>
              </a:spcAft>
              <a:buNone/>
            </a:pPr>
            <a:r>
              <a:rPr lang="zh-TW" altLang="zh-TW" dirty="0">
                <a:latin typeface="華康標楷體" panose="03000509000000000000" pitchFamily="65" charset="-120"/>
                <a:ea typeface="華康標楷體" panose="03000509000000000000" pitchFamily="65" charset="-120"/>
              </a:rPr>
              <a:t>此事只分百姓、熟番、生番，總各務生理，不容混雜為上策，少不清，諸事生矣</a:t>
            </a:r>
            <a:r>
              <a:rPr lang="zh-TW" altLang="en-US" dirty="0">
                <a:latin typeface="華康標楷體" panose="03000509000000000000" pitchFamily="65" charset="-120"/>
                <a:ea typeface="華康標楷體" panose="03000509000000000000" pitchFamily="65" charset="-120"/>
              </a:rPr>
              <a:t>。</a:t>
            </a:r>
            <a:endParaRPr lang="en-US" altLang="zh-TW" dirty="0">
              <a:latin typeface="華康標楷體" panose="03000509000000000000" pitchFamily="65" charset="-120"/>
              <a:ea typeface="華康標楷體" panose="03000509000000000000" pitchFamily="65" charset="-120"/>
            </a:endParaRPr>
          </a:p>
          <a:p>
            <a:pPr marL="457200" lvl="1" indent="0">
              <a:lnSpc>
                <a:spcPts val="3600"/>
              </a:lnSpc>
              <a:spcBef>
                <a:spcPts val="600"/>
              </a:spcBef>
              <a:spcAft>
                <a:spcPts val="600"/>
              </a:spcAft>
              <a:buNone/>
            </a:pPr>
            <a:r>
              <a:rPr lang="zh-TW" altLang="zh-TW" dirty="0">
                <a:latin typeface="華康標楷體" panose="03000509000000000000" pitchFamily="65" charset="-120"/>
                <a:ea typeface="華康標楷體" panose="03000509000000000000" pitchFamily="65" charset="-120"/>
              </a:rPr>
              <a:t>在臺責任，番民之殺劫小事，而防察內地姦民匪類乃要物（務）</a:t>
            </a:r>
            <a:endParaRPr lang="en-US" altLang="zh-TW" dirty="0">
              <a:latin typeface="華康標楷體" panose="03000509000000000000" pitchFamily="65" charset="-120"/>
              <a:ea typeface="華康標楷體" panose="03000509000000000000" pitchFamily="65" charset="-120"/>
            </a:endParaRPr>
          </a:p>
          <a:p>
            <a:pPr marL="57150" indent="0">
              <a:lnSpc>
                <a:spcPts val="3600"/>
              </a:lnSpc>
              <a:spcBef>
                <a:spcPts val="600"/>
              </a:spcBef>
              <a:spcAft>
                <a:spcPts val="600"/>
              </a:spcAft>
              <a:buNone/>
            </a:pPr>
            <a:r>
              <a:rPr lang="zh-TW" altLang="en-US" sz="2800" dirty="0">
                <a:latin typeface="+mn-ea"/>
              </a:rPr>
              <a:t>雍正朝清理康熙朝的爛攤子，清查流民、隱田以及設置淡水廳和增兵、搬眷，讓劃清界線、限制開墾的旨意難以進行。</a:t>
            </a:r>
            <a:endParaRPr lang="en-US" altLang="zh-TW" sz="2800" dirty="0">
              <a:latin typeface="+mn-ea"/>
            </a:endParaRPr>
          </a:p>
          <a:p>
            <a:pPr marL="57150" indent="0">
              <a:lnSpc>
                <a:spcPts val="3600"/>
              </a:lnSpc>
              <a:spcBef>
                <a:spcPts val="600"/>
              </a:spcBef>
              <a:spcAft>
                <a:spcPts val="600"/>
              </a:spcAft>
              <a:buNone/>
            </a:pPr>
            <a:r>
              <a:rPr lang="zh-TW" altLang="en-US" sz="2800" dirty="0"/>
              <a:t>進入乾隆朝以後，用</a:t>
            </a:r>
            <a:r>
              <a:rPr lang="zh-TW" altLang="zh-TW" sz="2800" dirty="0"/>
              <a:t>施添福的話來說：</a:t>
            </a:r>
            <a:endParaRPr lang="en-US" altLang="zh-TW" sz="2800" dirty="0"/>
          </a:p>
          <a:p>
            <a:pPr marL="457200" lvl="1" indent="0">
              <a:lnSpc>
                <a:spcPts val="3600"/>
              </a:lnSpc>
              <a:spcBef>
                <a:spcPts val="600"/>
              </a:spcBef>
              <a:spcAft>
                <a:spcPts val="600"/>
              </a:spcAft>
              <a:buNone/>
            </a:pPr>
            <a:r>
              <a:rPr lang="zh-TW" altLang="zh-TW" dirty="0" smtClean="0">
                <a:latin typeface="標楷體" panose="03000509000000000000" pitchFamily="65" charset="-120"/>
                <a:ea typeface="標楷體" panose="03000509000000000000" pitchFamily="65" charset="-120"/>
              </a:rPr>
              <a:t>官府</a:t>
            </a:r>
            <a:r>
              <a:rPr lang="zh-TW" altLang="zh-TW" dirty="0">
                <a:latin typeface="標楷體" panose="03000509000000000000" pitchFamily="65" charset="-120"/>
                <a:ea typeface="標楷體" panose="03000509000000000000" pitchFamily="65" charset="-120"/>
              </a:rPr>
              <a:t>對於漢移民開墾熟番草地的態度，有了明顯的改變，即由雍正朝的鼓勵開墾轉為厲行禁墾護番</a:t>
            </a:r>
            <a:r>
              <a:rPr lang="zh-TW" altLang="en-US" dirty="0">
                <a:latin typeface="標楷體" panose="03000509000000000000" pitchFamily="65" charset="-120"/>
                <a:ea typeface="標楷體" panose="03000509000000000000" pitchFamily="65" charset="-120"/>
              </a:rPr>
              <a:t>。</a:t>
            </a:r>
            <a:endParaRPr lang="en-US"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2170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88640"/>
            <a:ext cx="8496944" cy="6552728"/>
          </a:xfrm>
        </p:spPr>
        <p:txBody>
          <a:bodyPr/>
          <a:lstStyle/>
          <a:p>
            <a:pPr marL="0" indent="0">
              <a:lnSpc>
                <a:spcPts val="3600"/>
              </a:lnSpc>
              <a:spcBef>
                <a:spcPts val="1200"/>
              </a:spcBef>
              <a:buNone/>
            </a:pPr>
            <a:r>
              <a:rPr lang="zh-TW" altLang="zh-TW" dirty="0"/>
              <a:t>清代臺灣社會</a:t>
            </a:r>
            <a:endParaRPr lang="en-US" altLang="zh-TW" dirty="0"/>
          </a:p>
          <a:p>
            <a:pPr marL="0" indent="0">
              <a:lnSpc>
                <a:spcPts val="3600"/>
              </a:lnSpc>
              <a:spcBef>
                <a:spcPts val="1200"/>
              </a:spcBef>
              <a:buNone/>
            </a:pPr>
            <a:r>
              <a:rPr lang="zh-TW" altLang="zh-TW" sz="2800" dirty="0" smtClean="0"/>
              <a:t>以</a:t>
            </a:r>
            <a:r>
              <a:rPr lang="zh-TW" altLang="zh-TW" sz="2800" dirty="0">
                <a:solidFill>
                  <a:srgbClr val="FF0000"/>
                </a:solidFill>
              </a:rPr>
              <a:t>多元</a:t>
            </a:r>
            <a:r>
              <a:rPr lang="zh-TW" altLang="en-US" sz="2800" dirty="0">
                <a:solidFill>
                  <a:srgbClr val="FF0000"/>
                </a:solidFill>
              </a:rPr>
              <a:t>人群</a:t>
            </a:r>
            <a:r>
              <a:rPr lang="zh-TW" altLang="en-US" sz="2800" dirty="0"/>
              <a:t>（</a:t>
            </a:r>
            <a:r>
              <a:rPr lang="zh-TW" altLang="zh-TW" sz="2800" dirty="0"/>
              <a:t>族群／社群</a:t>
            </a:r>
            <a:r>
              <a:rPr lang="zh-TW" altLang="en-US" sz="2800" dirty="0"/>
              <a:t>）</a:t>
            </a:r>
            <a:r>
              <a:rPr lang="zh-TW" altLang="zh-TW" sz="2800" dirty="0"/>
              <a:t>和</a:t>
            </a:r>
            <a:r>
              <a:rPr lang="zh-TW" altLang="zh-TW" sz="2800" dirty="0">
                <a:solidFill>
                  <a:srgbClr val="FF0000"/>
                </a:solidFill>
              </a:rPr>
              <a:t>外來</a:t>
            </a:r>
            <a:r>
              <a:rPr lang="zh-TW" altLang="zh-TW" sz="2800" dirty="0" smtClean="0">
                <a:solidFill>
                  <a:srgbClr val="FF0000"/>
                </a:solidFill>
              </a:rPr>
              <a:t>政權</a:t>
            </a:r>
            <a:r>
              <a:rPr lang="zh-TW" altLang="zh-TW" sz="2800" dirty="0" smtClean="0"/>
              <a:t>作為</a:t>
            </a:r>
            <a:r>
              <a:rPr lang="zh-TW" altLang="zh-TW" sz="2800" dirty="0"/>
              <a:t>基本</a:t>
            </a:r>
            <a:r>
              <a:rPr lang="zh-TW" altLang="zh-TW" sz="2800" dirty="0" smtClean="0"/>
              <a:t>特</a:t>
            </a:r>
            <a:r>
              <a:rPr lang="zh-TW" altLang="en-US" sz="2800" dirty="0" smtClean="0"/>
              <a:t>質</a:t>
            </a:r>
            <a:endParaRPr lang="en-US" altLang="zh-TW" sz="2800" dirty="0" smtClean="0"/>
          </a:p>
          <a:p>
            <a:pPr marL="0" indent="0">
              <a:lnSpc>
                <a:spcPts val="3600"/>
              </a:lnSpc>
              <a:spcBef>
                <a:spcPts val="1200"/>
              </a:spcBef>
              <a:buNone/>
            </a:pPr>
            <a:r>
              <a:rPr lang="zh-TW" altLang="en-US" sz="2800" dirty="0" smtClean="0"/>
              <a:t>最為</a:t>
            </a:r>
            <a:r>
              <a:rPr lang="zh-TW" altLang="en-US" sz="2800" dirty="0"/>
              <a:t>特出重要</a:t>
            </a:r>
            <a:r>
              <a:rPr lang="zh-TW" altLang="en-US" sz="2800" dirty="0" smtClean="0"/>
              <a:t>的現象與既存的分析觀點如下：</a:t>
            </a:r>
            <a:endParaRPr lang="en-US" altLang="zh-TW" sz="2800" dirty="0" smtClean="0"/>
          </a:p>
          <a:p>
            <a:pPr marL="0" indent="0">
              <a:lnSpc>
                <a:spcPts val="3600"/>
              </a:lnSpc>
              <a:spcBef>
                <a:spcPts val="1200"/>
              </a:spcBef>
              <a:buNone/>
            </a:pPr>
            <a:r>
              <a:rPr lang="zh-TW" altLang="en-US" sz="2800" dirty="0" smtClean="0"/>
              <a:t>一、</a:t>
            </a:r>
            <a:r>
              <a:rPr lang="zh-TW" altLang="en-US" sz="2800" dirty="0">
                <a:solidFill>
                  <a:srgbClr val="FF0000"/>
                </a:solidFill>
              </a:rPr>
              <a:t>生番／熟番／漢人族群分帶區隔</a:t>
            </a:r>
            <a:r>
              <a:rPr lang="zh-TW" altLang="en-US" sz="2800" dirty="0"/>
              <a:t>的現象</a:t>
            </a:r>
            <a:endParaRPr lang="en-US" altLang="zh-TW" sz="2800" dirty="0"/>
          </a:p>
          <a:p>
            <a:pPr marL="400050" lvl="1" indent="0">
              <a:lnSpc>
                <a:spcPts val="3600"/>
              </a:lnSpc>
              <a:spcBef>
                <a:spcPts val="600"/>
              </a:spcBef>
              <a:spcAft>
                <a:spcPts val="600"/>
              </a:spcAft>
              <a:buNone/>
            </a:pPr>
            <a:r>
              <a:rPr lang="zh-TW" altLang="en-US" sz="2400" strike="sngStrike" dirty="0"/>
              <a:t>族群安定</a:t>
            </a:r>
            <a:r>
              <a:rPr lang="zh-TW" altLang="en-US" sz="2400" strike="sngStrike" dirty="0" smtClean="0"/>
              <a:t>現狀／</a:t>
            </a:r>
            <a:r>
              <a:rPr lang="zh-TW" altLang="en-US" sz="2400" strike="sngStrike" dirty="0"/>
              <a:t>留住原居地</a:t>
            </a:r>
            <a:r>
              <a:rPr lang="zh-TW" altLang="en-US" sz="2400" strike="sngStrike" dirty="0" smtClean="0"/>
              <a:t>：</a:t>
            </a:r>
            <a:r>
              <a:rPr lang="zh-TW" altLang="en-US" sz="2400" strike="sngStrike" dirty="0"/>
              <a:t>國家治理技藝─邵式柏</a:t>
            </a:r>
            <a:endParaRPr lang="en-US" altLang="zh-TW" sz="2400" strike="sngStrike" dirty="0"/>
          </a:p>
          <a:p>
            <a:pPr marL="400050" lvl="1" indent="0">
              <a:lnSpc>
                <a:spcPts val="3600"/>
              </a:lnSpc>
              <a:spcBef>
                <a:spcPts val="600"/>
              </a:spcBef>
              <a:spcAft>
                <a:spcPts val="600"/>
              </a:spcAft>
              <a:buNone/>
            </a:pPr>
            <a:r>
              <a:rPr lang="zh-TW" altLang="en-US" sz="2400" dirty="0" smtClean="0"/>
              <a:t>三</a:t>
            </a:r>
            <a:r>
              <a:rPr lang="zh-TW" altLang="en-US" sz="2400" dirty="0"/>
              <a:t>個人文地理</a:t>
            </a:r>
            <a:r>
              <a:rPr lang="zh-TW" altLang="en-US" sz="2400" dirty="0" smtClean="0"/>
              <a:t>區／</a:t>
            </a:r>
            <a:r>
              <a:rPr lang="zh-TW" altLang="en-US" sz="2400" dirty="0"/>
              <a:t>流離失所</a:t>
            </a:r>
            <a:r>
              <a:rPr lang="zh-TW" altLang="en-US" sz="2400" dirty="0" smtClean="0"/>
              <a:t>：</a:t>
            </a:r>
            <a:r>
              <a:rPr lang="zh-TW" altLang="en-US" sz="2400" dirty="0"/>
              <a:t>國家剝削─施添福</a:t>
            </a:r>
            <a:endParaRPr lang="en-US" altLang="zh-TW" sz="2400" dirty="0"/>
          </a:p>
          <a:p>
            <a:pPr marL="400050" lvl="1" indent="0">
              <a:lnSpc>
                <a:spcPts val="3600"/>
              </a:lnSpc>
              <a:spcBef>
                <a:spcPts val="600"/>
              </a:spcBef>
              <a:spcAft>
                <a:spcPts val="600"/>
              </a:spcAft>
              <a:buNone/>
            </a:pPr>
            <a:r>
              <a:rPr lang="zh-TW" altLang="en-US" sz="2400" dirty="0"/>
              <a:t>三層式族群空間</a:t>
            </a:r>
            <a:r>
              <a:rPr lang="zh-TW" altLang="en-US" sz="2400" dirty="0" smtClean="0"/>
              <a:t>體制／</a:t>
            </a:r>
            <a:r>
              <a:rPr lang="zh-TW" altLang="en-US" sz="2400" dirty="0"/>
              <a:t>重新配置：</a:t>
            </a:r>
            <a:r>
              <a:rPr lang="zh-TW" altLang="en-US" sz="2400" dirty="0">
                <a:latin typeface="Times New Roman" panose="02020603050405020304" pitchFamily="18" charset="0"/>
                <a:cs typeface="Times New Roman" panose="02020603050405020304" pitchFamily="18" charset="0"/>
              </a:rPr>
              <a:t>治理實作體制 </a:t>
            </a:r>
            <a:r>
              <a:rPr lang="zh-TW" altLang="en-US" sz="2400" dirty="0"/>
              <a:t>─柯志明</a:t>
            </a:r>
            <a:endParaRPr lang="en-US" altLang="zh-TW" sz="2400" dirty="0"/>
          </a:p>
          <a:p>
            <a:pPr marL="0" indent="0">
              <a:lnSpc>
                <a:spcPts val="3600"/>
              </a:lnSpc>
              <a:spcBef>
                <a:spcPts val="1200"/>
              </a:spcBef>
              <a:buNone/>
            </a:pPr>
            <a:r>
              <a:rPr lang="zh-TW" altLang="en-US" sz="2800" dirty="0" smtClean="0"/>
              <a:t>二、</a:t>
            </a:r>
            <a:r>
              <a:rPr lang="zh-TW" altLang="en-US" sz="2800" dirty="0">
                <a:solidFill>
                  <a:srgbClr val="FF0000"/>
                </a:solidFill>
              </a:rPr>
              <a:t>漳／泉／客社群分類械鬥</a:t>
            </a:r>
            <a:r>
              <a:rPr lang="zh-TW" altLang="en-US" sz="2800" dirty="0"/>
              <a:t>的現象</a:t>
            </a:r>
            <a:endParaRPr lang="en-US" altLang="zh-TW" sz="2800" dirty="0"/>
          </a:p>
          <a:p>
            <a:pPr marL="400050" lvl="1" indent="0">
              <a:lnSpc>
                <a:spcPts val="3600"/>
              </a:lnSpc>
              <a:spcBef>
                <a:spcPts val="600"/>
              </a:spcBef>
              <a:spcAft>
                <a:spcPts val="600"/>
              </a:spcAft>
              <a:buNone/>
            </a:pPr>
            <a:r>
              <a:rPr lang="zh-TW" altLang="en-US" sz="2400" strike="sngStrike" dirty="0"/>
              <a:t>土著化與分類</a:t>
            </a:r>
            <a:r>
              <a:rPr lang="zh-TW" altLang="en-US" sz="2400" strike="sngStrike" dirty="0" smtClean="0"/>
              <a:t>械鬥：</a:t>
            </a:r>
            <a:r>
              <a:rPr lang="zh-TW" altLang="en-US" sz="2400" strike="sngStrike" dirty="0"/>
              <a:t>「去國家」的分析觀點</a:t>
            </a:r>
            <a:endParaRPr lang="en-US" altLang="zh-TW" sz="2400" strike="sngStrike" dirty="0" smtClean="0"/>
          </a:p>
          <a:p>
            <a:pPr marL="400050" lvl="1" indent="0">
              <a:lnSpc>
                <a:spcPts val="3600"/>
              </a:lnSpc>
              <a:spcBef>
                <a:spcPts val="600"/>
              </a:spcBef>
              <a:spcAft>
                <a:spcPts val="600"/>
              </a:spcAft>
              <a:buNone/>
            </a:pPr>
            <a:r>
              <a:rPr lang="zh-TW" altLang="en-US" sz="2400" dirty="0" smtClean="0"/>
              <a:t>治理</a:t>
            </a:r>
            <a:r>
              <a:rPr lang="zh-TW" altLang="en-US" sz="2400" dirty="0"/>
              <a:t>部署與分類</a:t>
            </a:r>
            <a:r>
              <a:rPr lang="zh-TW" altLang="en-US" sz="2400" dirty="0" smtClean="0"/>
              <a:t>械鬥</a:t>
            </a:r>
            <a:endParaRPr lang="en-US" altLang="zh-TW" dirty="0"/>
          </a:p>
        </p:txBody>
      </p:sp>
    </p:spTree>
    <p:extLst>
      <p:ext uri="{BB962C8B-B14F-4D97-AF65-F5344CB8AC3E}">
        <p14:creationId xmlns:p14="http://schemas.microsoft.com/office/powerpoint/2010/main" val="37840477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260648"/>
            <a:ext cx="8424936" cy="6480720"/>
          </a:xfrm>
        </p:spPr>
        <p:txBody>
          <a:bodyPr/>
          <a:lstStyle/>
          <a:p>
            <a:pPr marL="0" indent="0">
              <a:lnSpc>
                <a:spcPts val="3600"/>
              </a:lnSpc>
              <a:spcBef>
                <a:spcPts val="600"/>
              </a:spcBef>
              <a:spcAft>
                <a:spcPts val="600"/>
              </a:spcAft>
              <a:buNone/>
            </a:pPr>
            <a:r>
              <a:rPr lang="zh-TW" altLang="en-US" sz="2400" dirty="0" smtClean="0">
                <a:latin typeface="+mn-ea"/>
              </a:rPr>
              <a:t>乾隆</a:t>
            </a:r>
            <a:r>
              <a:rPr lang="zh-TW" altLang="en-US" sz="2400" dirty="0">
                <a:latin typeface="+mn-ea"/>
              </a:rPr>
              <a:t>九年臺灣道莊年向福建巡撫周學健呈請：「</a:t>
            </a:r>
            <a:r>
              <a:rPr lang="zh-TW" altLang="en-US" sz="2400" dirty="0">
                <a:solidFill>
                  <a:srgbClr val="FF0000"/>
                </a:solidFill>
                <a:latin typeface="+mn-ea"/>
              </a:rPr>
              <a:t>更定民番界限，開墾荒土</a:t>
            </a:r>
            <a:r>
              <a:rPr lang="zh-TW" altLang="en-US" sz="2400" dirty="0">
                <a:latin typeface="+mn-ea"/>
              </a:rPr>
              <a:t>」，即將卸任的滿人閩浙總督那蘇圖當即向高宗揭報此事，並重申過去（聖祖、世宗）既定的封禁原則：</a:t>
            </a:r>
          </a:p>
          <a:p>
            <a:pPr marL="400050" lvl="1" indent="0">
              <a:lnSpc>
                <a:spcPts val="3600"/>
              </a:lnSpc>
              <a:spcBef>
                <a:spcPts val="600"/>
              </a:spcBef>
              <a:spcAft>
                <a:spcPts val="600"/>
              </a:spcAft>
              <a:buNone/>
            </a:pPr>
            <a:r>
              <a:rPr lang="zh-TW" altLang="en-US" sz="2400" dirty="0">
                <a:latin typeface="標楷體" panose="03000509000000000000" pitchFamily="65" charset="-120"/>
                <a:ea typeface="標楷體" panose="03000509000000000000" pitchFamily="65" charset="-120"/>
              </a:rPr>
              <a:t>所當防維（微）者不在生、熟各番，專在各處游手媮惰之輩。從前逆匪朱一貴、吳福生倡亂滋事，皆其明驗。</a:t>
            </a:r>
            <a:r>
              <a:rPr lang="zh-TW" altLang="en-US" sz="2400" dirty="0">
                <a:solidFill>
                  <a:srgbClr val="FF0000"/>
                </a:solidFill>
                <a:latin typeface="標楷體" panose="03000509000000000000" pitchFamily="65" charset="-120"/>
                <a:ea typeface="標楷體" panose="03000509000000000000" pitchFamily="65" charset="-120"/>
              </a:rPr>
              <a:t>雖有曠土可以耕種，而封禁已久，萬難開闢。</a:t>
            </a:r>
            <a:r>
              <a:rPr lang="zh-TW" altLang="en-US" sz="2400" dirty="0">
                <a:latin typeface="標楷體" panose="03000509000000000000" pitchFamily="65" charset="-120"/>
                <a:ea typeface="標楷體" panose="03000509000000000000" pitchFamily="65" charset="-120"/>
              </a:rPr>
              <a:t>若信奸民浮議，遽行召墾，正恐無藉遊棍偷渡日多，奸匪蜂聚。目下之利甚小，而將來有事，辦理甚費周章。</a:t>
            </a:r>
          </a:p>
          <a:p>
            <a:pPr marL="0" indent="0">
              <a:lnSpc>
                <a:spcPts val="3600"/>
              </a:lnSpc>
              <a:spcBef>
                <a:spcPts val="600"/>
              </a:spcBef>
              <a:spcAft>
                <a:spcPts val="600"/>
              </a:spcAft>
              <a:buNone/>
            </a:pPr>
            <a:r>
              <a:rPr lang="zh-TW" altLang="en-US" sz="2400" dirty="0">
                <a:latin typeface="+mn-ea"/>
              </a:rPr>
              <a:t>高宗硃批：「此奏甚是」，馬上直接諭令周學健：「朕意亦是如此」，要他「不應聽奸匪之浮言，圖目前之微利，遽議召墾，或致將來別生事端」。就「更定民番界限，開墾荒土」之議，皇帝親自定調：「</a:t>
            </a:r>
            <a:r>
              <a:rPr lang="zh-TW" altLang="en-US" sz="2400" dirty="0">
                <a:solidFill>
                  <a:srgbClr val="FF0000"/>
                </a:solidFill>
                <a:latin typeface="+mn-ea"/>
              </a:rPr>
              <a:t>此事必不可行</a:t>
            </a:r>
            <a:r>
              <a:rPr lang="zh-TW" altLang="en-US" sz="2400" dirty="0">
                <a:latin typeface="+mn-ea"/>
              </a:rPr>
              <a:t>」。</a:t>
            </a:r>
          </a:p>
        </p:txBody>
      </p:sp>
    </p:spTree>
    <p:extLst>
      <p:ext uri="{BB962C8B-B14F-4D97-AF65-F5344CB8AC3E}">
        <p14:creationId xmlns:p14="http://schemas.microsoft.com/office/powerpoint/2010/main" val="82180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8640"/>
            <a:ext cx="8424936" cy="6561784"/>
          </a:xfrm>
        </p:spPr>
        <p:txBody>
          <a:bodyPr/>
          <a:lstStyle/>
          <a:p>
            <a:pPr marL="0" indent="0">
              <a:lnSpc>
                <a:spcPts val="3000"/>
              </a:lnSpc>
              <a:spcBef>
                <a:spcPts val="600"/>
              </a:spcBef>
              <a:spcAft>
                <a:spcPts val="600"/>
              </a:spcAft>
              <a:buNone/>
            </a:pPr>
            <a:r>
              <a:rPr lang="zh-TW" altLang="en-US" sz="2800" dirty="0">
                <a:latin typeface="+mn-ea"/>
              </a:rPr>
              <a:t>福建布政使</a:t>
            </a:r>
            <a:r>
              <a:rPr lang="zh-TW" altLang="en-US" sz="2800" dirty="0" smtClean="0">
                <a:latin typeface="+mn-ea"/>
              </a:rPr>
              <a:t>高山乾隆九年奉旨來臺調查後，提出三層</a:t>
            </a:r>
            <a:r>
              <a:rPr lang="zh-TW" altLang="en-US" sz="2800" dirty="0">
                <a:latin typeface="+mn-ea"/>
              </a:rPr>
              <a:t>式空間治理</a:t>
            </a:r>
            <a:r>
              <a:rPr lang="zh-TW" altLang="en-US" sz="2800" dirty="0" smtClean="0">
                <a:latin typeface="+mn-ea"/>
              </a:rPr>
              <a:t>部署兩</a:t>
            </a:r>
            <a:r>
              <a:rPr lang="zh-TW" altLang="en-US" sz="2800" dirty="0">
                <a:latin typeface="+mn-ea"/>
              </a:rPr>
              <a:t>種原初</a:t>
            </a:r>
            <a:r>
              <a:rPr lang="zh-TW" altLang="en-US" sz="2800" dirty="0" smtClean="0">
                <a:latin typeface="+mn-ea"/>
              </a:rPr>
              <a:t>構想。</a:t>
            </a:r>
            <a:endParaRPr lang="en-US" altLang="zh-TW" sz="2800" dirty="0" smtClean="0">
              <a:latin typeface="+mn-ea"/>
            </a:endParaRPr>
          </a:p>
          <a:p>
            <a:pPr marL="0" indent="0">
              <a:lnSpc>
                <a:spcPts val="2800"/>
              </a:lnSpc>
              <a:spcBef>
                <a:spcPts val="600"/>
              </a:spcBef>
              <a:spcAft>
                <a:spcPts val="600"/>
              </a:spcAft>
              <a:buNone/>
            </a:pPr>
            <a:r>
              <a:rPr lang="zh-TW" altLang="en-US" sz="2400" dirty="0" smtClean="0">
                <a:latin typeface="+mn-ea"/>
              </a:rPr>
              <a:t>三層</a:t>
            </a:r>
            <a:r>
              <a:rPr lang="zh-TW" altLang="en-US" sz="2400" dirty="0">
                <a:latin typeface="+mn-ea"/>
              </a:rPr>
              <a:t>制的擘劃</a:t>
            </a:r>
            <a:r>
              <a:rPr lang="zh-TW" altLang="en-US" sz="2400" dirty="0" smtClean="0">
                <a:latin typeface="+mn-ea"/>
              </a:rPr>
              <a:t>者</a:t>
            </a:r>
            <a:r>
              <a:rPr lang="zh-TW" altLang="en-US" sz="2400" dirty="0">
                <a:latin typeface="+mn-ea"/>
              </a:rPr>
              <a:t>高山與下淡水義民的淵源頗深，深受義民信賴並倚為恩庇者</a:t>
            </a:r>
            <a:r>
              <a:rPr lang="zh-TW" altLang="en-US" sz="2400" dirty="0" smtClean="0">
                <a:latin typeface="+mn-ea"/>
              </a:rPr>
              <a:t>。</a:t>
            </a:r>
            <a:endParaRPr lang="en-US" altLang="zh-TW" sz="2400" dirty="0" smtClean="0">
              <a:latin typeface="+mn-ea"/>
            </a:endParaRPr>
          </a:p>
          <a:p>
            <a:pPr marL="0" indent="0">
              <a:lnSpc>
                <a:spcPts val="2800"/>
              </a:lnSpc>
              <a:spcBef>
                <a:spcPts val="600"/>
              </a:spcBef>
              <a:spcAft>
                <a:spcPts val="600"/>
              </a:spcAft>
              <a:buNone/>
            </a:pPr>
            <a:r>
              <a:rPr lang="zh-TW" altLang="en-US" sz="2400" dirty="0" smtClean="0">
                <a:latin typeface="+mn-ea"/>
              </a:rPr>
              <a:t>高山在</a:t>
            </a:r>
            <a:r>
              <a:rPr lang="zh-TW" altLang="en-US" sz="2400" dirty="0">
                <a:latin typeface="+mn-ea"/>
              </a:rPr>
              <a:t>臺擔任巡臺御史時（雍正九至十年），身歷吳福生案及北路番變</a:t>
            </a:r>
            <a:r>
              <a:rPr lang="zh-TW" altLang="en-US" sz="2400" dirty="0" smtClean="0">
                <a:latin typeface="+mn-ea"/>
              </a:rPr>
              <a:t>，於</a:t>
            </a:r>
            <a:r>
              <a:rPr lang="zh-TW" altLang="en-US" sz="2400" dirty="0">
                <a:latin typeface="+mn-ea"/>
              </a:rPr>
              <a:t>事件當時</a:t>
            </a:r>
            <a:r>
              <a:rPr lang="zh-TW" altLang="en-US" sz="2400" dirty="0" smtClean="0">
                <a:latin typeface="+mn-ea"/>
              </a:rPr>
              <a:t>徵召下</a:t>
            </a:r>
            <a:r>
              <a:rPr lang="zh-TW" altLang="en-US" sz="2400" dirty="0">
                <a:latin typeface="+mn-ea"/>
              </a:rPr>
              <a:t>淡水</a:t>
            </a:r>
            <a:r>
              <a:rPr lang="zh-TW" altLang="en-US" sz="2400" dirty="0" smtClean="0">
                <a:latin typeface="+mn-ea"/>
              </a:rPr>
              <a:t>客庄</a:t>
            </a:r>
            <a:r>
              <a:rPr lang="zh-TW" altLang="en-US" sz="2400" dirty="0">
                <a:latin typeface="+mn-ea"/>
              </a:rPr>
              <a:t>義民從征</a:t>
            </a:r>
            <a:r>
              <a:rPr lang="zh-TW" altLang="en-US" sz="2400" dirty="0" smtClean="0">
                <a:latin typeface="+mn-ea"/>
              </a:rPr>
              <a:t>，並親</a:t>
            </a:r>
            <a:r>
              <a:rPr lang="zh-TW" altLang="en-US" sz="2400" dirty="0">
                <a:latin typeface="+mn-ea"/>
              </a:rPr>
              <a:t>赴南路巡查安撫，捐俸</a:t>
            </a:r>
            <a:r>
              <a:rPr lang="zh-TW" altLang="en-US" sz="2400" dirty="0" smtClean="0">
                <a:latin typeface="+mn-ea"/>
              </a:rPr>
              <a:t>整修港西</a:t>
            </a:r>
            <a:r>
              <a:rPr lang="zh-TW" altLang="en-US" sz="2400" dirty="0">
                <a:latin typeface="+mn-ea"/>
              </a:rPr>
              <a:t>里</a:t>
            </a:r>
            <a:r>
              <a:rPr lang="zh-TW" altLang="en-US" sz="2400" dirty="0" smtClean="0">
                <a:latin typeface="+mn-ea"/>
              </a:rPr>
              <a:t>西勢莊（今竹田鄉西勢村）滿保總督捐</a:t>
            </a:r>
            <a:r>
              <a:rPr lang="zh-TW" altLang="en-US" sz="2400" dirty="0">
                <a:latin typeface="+mn-ea"/>
              </a:rPr>
              <a:t>建的</a:t>
            </a:r>
            <a:r>
              <a:rPr lang="zh-TW" altLang="en-US" sz="2400" dirty="0">
                <a:solidFill>
                  <a:srgbClr val="FF0000"/>
                </a:solidFill>
                <a:latin typeface="+mn-ea"/>
              </a:rPr>
              <a:t>忠義亭</a:t>
            </a:r>
            <a:r>
              <a:rPr lang="zh-TW" altLang="en-US" sz="2400" dirty="0">
                <a:latin typeface="+mn-ea"/>
              </a:rPr>
              <a:t>，並增建「忠義可風」</a:t>
            </a:r>
            <a:r>
              <a:rPr lang="zh-TW" altLang="en-US" sz="2400" dirty="0" smtClean="0">
                <a:latin typeface="+mn-ea"/>
              </a:rPr>
              <a:t>牌坊。</a:t>
            </a:r>
            <a:endParaRPr lang="en-US" altLang="zh-TW" sz="2400" dirty="0" smtClean="0">
              <a:latin typeface="+mn-ea"/>
            </a:endParaRPr>
          </a:p>
          <a:p>
            <a:pPr marL="0" indent="0">
              <a:lnSpc>
                <a:spcPts val="2800"/>
              </a:lnSpc>
              <a:spcBef>
                <a:spcPts val="600"/>
              </a:spcBef>
              <a:spcAft>
                <a:spcPts val="600"/>
              </a:spcAft>
              <a:buNone/>
            </a:pPr>
            <a:r>
              <a:rPr lang="zh-TW" altLang="en-US" sz="2400" dirty="0" smtClean="0">
                <a:latin typeface="+mn-ea"/>
              </a:rPr>
              <a:t>經歷</a:t>
            </a:r>
            <a:r>
              <a:rPr lang="zh-TW" altLang="en-US" sz="2400" dirty="0">
                <a:latin typeface="+mn-ea"/>
              </a:rPr>
              <a:t>十多年後，高山於乾隆九年任職福建布政使，</a:t>
            </a:r>
            <a:r>
              <a:rPr lang="zh-TW" altLang="en-US" sz="2400" dirty="0" smtClean="0">
                <a:latin typeface="+mn-ea"/>
              </a:rPr>
              <a:t>舊日一千餘</a:t>
            </a:r>
            <a:r>
              <a:rPr lang="zh-TW" altLang="en-US" sz="2400" dirty="0">
                <a:latin typeface="+mn-ea"/>
              </a:rPr>
              <a:t>名持劄義民又紛紛向他</a:t>
            </a:r>
            <a:r>
              <a:rPr lang="zh-TW" altLang="en-US" sz="2400" dirty="0" smtClean="0">
                <a:latin typeface="+mn-ea"/>
              </a:rPr>
              <a:t>陳情請求獎敘。他責成</a:t>
            </a:r>
            <a:r>
              <a:rPr lang="zh-TW" altLang="en-US" sz="2400" dirty="0">
                <a:latin typeface="+mn-ea"/>
              </a:rPr>
              <a:t>臺灣府、縣「查詳」未持有「部劄」的「張毓良等七百九十餘名」，試圖幫忙他們報部，敗部復活予以重敘，或另行善加</a:t>
            </a:r>
            <a:r>
              <a:rPr lang="zh-TW" altLang="en-US" sz="2400" dirty="0" smtClean="0">
                <a:latin typeface="+mn-ea"/>
              </a:rPr>
              <a:t>安插。</a:t>
            </a:r>
            <a:endParaRPr lang="en-US" altLang="zh-TW" sz="2400" dirty="0" smtClean="0">
              <a:latin typeface="+mn-ea"/>
            </a:endParaRPr>
          </a:p>
          <a:p>
            <a:pPr marL="0" indent="0">
              <a:lnSpc>
                <a:spcPts val="2800"/>
              </a:lnSpc>
              <a:spcBef>
                <a:spcPts val="600"/>
              </a:spcBef>
              <a:spcAft>
                <a:spcPts val="600"/>
              </a:spcAft>
              <a:buNone/>
            </a:pPr>
            <a:r>
              <a:rPr lang="zh-TW" altLang="en-US" sz="2400" dirty="0" smtClean="0">
                <a:latin typeface="+mn-ea"/>
              </a:rPr>
              <a:t>高山</a:t>
            </a:r>
            <a:r>
              <a:rPr lang="zh-TW" altLang="en-US" sz="2400" dirty="0">
                <a:latin typeface="+mn-ea"/>
              </a:rPr>
              <a:t>於乾隆九年底來臺完成調查，上奏提出三層制規畫時</a:t>
            </a:r>
            <a:r>
              <a:rPr lang="zh-TW" altLang="en-US" sz="2400" dirty="0" smtClean="0">
                <a:latin typeface="+mn-ea"/>
              </a:rPr>
              <a:t>，另外密奏</a:t>
            </a:r>
            <a:r>
              <a:rPr lang="en-US" altLang="zh-TW" sz="2400" dirty="0" smtClean="0">
                <a:latin typeface="+mn-ea"/>
              </a:rPr>
              <a:t>〈</a:t>
            </a:r>
            <a:r>
              <a:rPr lang="zh-TW" altLang="en-US" sz="2400" dirty="0">
                <a:solidFill>
                  <a:srgbClr val="FF0000"/>
                </a:solidFill>
                <a:latin typeface="+mn-ea"/>
              </a:rPr>
              <a:t>密籌安插臺郡義民之法</a:t>
            </a:r>
            <a:r>
              <a:rPr lang="en-US" altLang="zh-TW" sz="2400" dirty="0" smtClean="0">
                <a:latin typeface="+mn-ea"/>
              </a:rPr>
              <a:t>〉</a:t>
            </a:r>
            <a:r>
              <a:rPr lang="zh-TW" altLang="en-US" sz="2400" dirty="0">
                <a:latin typeface="+mn-ea"/>
              </a:rPr>
              <a:t>一摺為義民未獲妥善安置抱屈，並藉機向高宗建議將義民納入他所規劃的三層制</a:t>
            </a:r>
            <a:r>
              <a:rPr lang="zh-TW" altLang="en-US" sz="2400" dirty="0" smtClean="0">
                <a:latin typeface="+mn-ea"/>
              </a:rPr>
              <a:t>內，作為替代性的選擇。</a:t>
            </a:r>
            <a:endParaRPr lang="en-US" altLang="zh-TW" sz="2400" dirty="0">
              <a:latin typeface="+mn-ea"/>
            </a:endParaRPr>
          </a:p>
        </p:txBody>
      </p:sp>
    </p:spTree>
    <p:extLst>
      <p:ext uri="{BB962C8B-B14F-4D97-AF65-F5344CB8AC3E}">
        <p14:creationId xmlns:p14="http://schemas.microsoft.com/office/powerpoint/2010/main" val="19697409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260648"/>
            <a:ext cx="8532440" cy="6408712"/>
          </a:xfrm>
        </p:spPr>
        <p:txBody>
          <a:bodyPr/>
          <a:lstStyle/>
          <a:p>
            <a:pPr marL="0" indent="0">
              <a:lnSpc>
                <a:spcPts val="3600"/>
              </a:lnSpc>
              <a:spcBef>
                <a:spcPts val="1200"/>
              </a:spcBef>
              <a:buNone/>
            </a:pPr>
            <a:r>
              <a:rPr lang="zh-TW" altLang="en-US" dirty="0"/>
              <a:t>乾隆</a:t>
            </a:r>
            <a:r>
              <a:rPr lang="zh-TW" altLang="en-US" dirty="0" smtClean="0"/>
              <a:t>九年底欽差</a:t>
            </a:r>
            <a:r>
              <a:rPr lang="zh-TW" altLang="en-US" dirty="0"/>
              <a:t>特使福建布政使</a:t>
            </a:r>
            <a:r>
              <a:rPr lang="zh-TW" altLang="zh-TW" dirty="0" smtClean="0"/>
              <a:t>高山</a:t>
            </a:r>
            <a:r>
              <a:rPr lang="zh-TW" altLang="en-US" dirty="0" smtClean="0"/>
              <a:t>三層</a:t>
            </a:r>
            <a:r>
              <a:rPr lang="zh-TW" altLang="en-US" dirty="0"/>
              <a:t>式空間</a:t>
            </a:r>
            <a:r>
              <a:rPr lang="zh-TW" altLang="zh-TW" dirty="0"/>
              <a:t>治理部署的</a:t>
            </a:r>
            <a:r>
              <a:rPr lang="zh-TW" altLang="en-US" dirty="0">
                <a:solidFill>
                  <a:srgbClr val="FF0000"/>
                </a:solidFill>
              </a:rPr>
              <a:t>兩種原初構想</a:t>
            </a:r>
            <a:endParaRPr lang="en-US" altLang="zh-TW" dirty="0"/>
          </a:p>
          <a:p>
            <a:pPr marL="400050" lvl="1" indent="0">
              <a:lnSpc>
                <a:spcPts val="3600"/>
              </a:lnSpc>
              <a:spcBef>
                <a:spcPts val="1200"/>
              </a:spcBef>
              <a:buNone/>
            </a:pPr>
            <a:r>
              <a:rPr lang="zh-TW" altLang="en-US" dirty="0">
                <a:solidFill>
                  <a:srgbClr val="FF0000"/>
                </a:solidFill>
                <a:latin typeface="標楷體" panose="03000509000000000000" pitchFamily="65" charset="-120"/>
                <a:ea typeface="標楷體" panose="03000509000000000000" pitchFamily="65" charset="-120"/>
              </a:rPr>
              <a:t>熟番夾心層</a:t>
            </a:r>
            <a:r>
              <a:rPr lang="zh-TW" altLang="en-US" dirty="0">
                <a:latin typeface="標楷體" panose="03000509000000000000" pitchFamily="65" charset="-120"/>
                <a:ea typeface="標楷體" panose="03000509000000000000" pitchFamily="65" charset="-120"/>
              </a:rPr>
              <a:t>：利用</a:t>
            </a:r>
            <a:r>
              <a:rPr lang="zh-TW" altLang="zh-TW" dirty="0">
                <a:latin typeface="標楷體" panose="03000509000000000000" pitchFamily="65" charset="-120"/>
                <a:ea typeface="標楷體" panose="03000509000000000000" pitchFamily="65" charset="-120"/>
              </a:rPr>
              <a:t>生番／熟番／漢民族群</a:t>
            </a:r>
            <a:r>
              <a:rPr lang="zh-TW" altLang="en-US" dirty="0">
                <a:latin typeface="標楷體" panose="03000509000000000000" pitchFamily="65" charset="-120"/>
                <a:ea typeface="標楷體" panose="03000509000000000000" pitchFamily="65" charset="-120"/>
              </a:rPr>
              <a:t>差異的空間區隔</a:t>
            </a:r>
            <a:endParaRPr lang="en-US" altLang="zh-TW" dirty="0">
              <a:latin typeface="標楷體" panose="03000509000000000000" pitchFamily="65" charset="-120"/>
              <a:ea typeface="標楷體" panose="03000509000000000000" pitchFamily="65" charset="-120"/>
            </a:endParaRPr>
          </a:p>
          <a:p>
            <a:pPr marL="400050" lvl="1" indent="0">
              <a:lnSpc>
                <a:spcPts val="3600"/>
              </a:lnSpc>
              <a:spcBef>
                <a:spcPts val="1200"/>
              </a:spcBef>
              <a:buNone/>
            </a:pPr>
            <a:r>
              <a:rPr lang="zh-TW" altLang="en-US" dirty="0">
                <a:solidFill>
                  <a:srgbClr val="FF0000"/>
                </a:solidFill>
                <a:latin typeface="標楷體" panose="03000509000000000000" pitchFamily="65" charset="-120"/>
                <a:ea typeface="標楷體" panose="03000509000000000000" pitchFamily="65" charset="-120"/>
              </a:rPr>
              <a:t>客民夾心層</a:t>
            </a:r>
            <a:r>
              <a:rPr lang="zh-TW" altLang="en-US" dirty="0">
                <a:latin typeface="標楷體" panose="03000509000000000000" pitchFamily="65" charset="-120"/>
                <a:ea typeface="標楷體" panose="03000509000000000000" pitchFamily="65" charset="-120"/>
              </a:rPr>
              <a:t>：利用</a:t>
            </a:r>
            <a:r>
              <a:rPr lang="zh-TW" altLang="zh-TW" dirty="0">
                <a:latin typeface="標楷體" panose="03000509000000000000" pitchFamily="65" charset="-120"/>
                <a:ea typeface="標楷體" panose="03000509000000000000" pitchFamily="65" charset="-120"/>
              </a:rPr>
              <a:t>閩／客社群</a:t>
            </a:r>
            <a:r>
              <a:rPr lang="zh-TW" altLang="en-US" dirty="0">
                <a:latin typeface="標楷體" panose="03000509000000000000" pitchFamily="65" charset="-120"/>
                <a:ea typeface="標楷體" panose="03000509000000000000" pitchFamily="65" charset="-120"/>
              </a:rPr>
              <a:t>差異的空間區隔</a:t>
            </a:r>
            <a:endParaRPr lang="zh-TW" altLang="zh-TW" dirty="0">
              <a:latin typeface="標楷體" panose="03000509000000000000" pitchFamily="65" charset="-120"/>
              <a:ea typeface="標楷體" panose="03000509000000000000" pitchFamily="65" charset="-120"/>
            </a:endParaRPr>
          </a:p>
          <a:p>
            <a:pPr marL="0" indent="0">
              <a:lnSpc>
                <a:spcPts val="3600"/>
              </a:lnSpc>
              <a:spcBef>
                <a:spcPts val="1800"/>
              </a:spcBef>
              <a:buNone/>
            </a:pPr>
            <a:r>
              <a:rPr lang="zh-TW" altLang="en-US" dirty="0"/>
              <a:t>乾隆十年奏准的兩種治理部署</a:t>
            </a:r>
            <a:endParaRPr lang="en-US" altLang="zh-TW" dirty="0"/>
          </a:p>
          <a:p>
            <a:pPr marL="400050" lvl="1" indent="0">
              <a:lnSpc>
                <a:spcPts val="3600"/>
              </a:lnSpc>
              <a:spcBef>
                <a:spcPts val="600"/>
              </a:spcBef>
              <a:buNone/>
            </a:pPr>
            <a:r>
              <a:rPr lang="zh-TW" altLang="zh-TW" dirty="0">
                <a:solidFill>
                  <a:srgbClr val="FF0000"/>
                </a:solidFill>
                <a:latin typeface="標楷體" panose="03000509000000000000" pitchFamily="65" charset="-120"/>
                <a:ea typeface="標楷體" panose="03000509000000000000" pitchFamily="65" charset="-120"/>
              </a:rPr>
              <a:t>常態體制</a:t>
            </a:r>
            <a:r>
              <a:rPr lang="zh-TW" altLang="zh-TW" dirty="0">
                <a:latin typeface="標楷體" panose="03000509000000000000" pitchFamily="65" charset="-120"/>
                <a:ea typeface="標楷體" panose="03000509000000000000" pitchFamily="65" charset="-120"/>
              </a:rPr>
              <a:t>的治理</a:t>
            </a:r>
            <a:r>
              <a:rPr lang="zh-TW" altLang="en-US" dirty="0">
                <a:latin typeface="標楷體" panose="03000509000000000000" pitchFamily="65" charset="-120"/>
                <a:ea typeface="標楷體" panose="03000509000000000000" pitchFamily="65" charset="-120"/>
              </a:rPr>
              <a:t>部署：</a:t>
            </a:r>
            <a:r>
              <a:rPr lang="zh-TW" altLang="zh-TW" dirty="0">
                <a:latin typeface="標楷體" panose="03000509000000000000" pitchFamily="65" charset="-120"/>
                <a:ea typeface="標楷體" panose="03000509000000000000" pitchFamily="65" charset="-120"/>
              </a:rPr>
              <a:t>生番／熟番／漢</a:t>
            </a:r>
            <a:r>
              <a:rPr lang="zh-TW" altLang="en-US" dirty="0">
                <a:latin typeface="標楷體" panose="03000509000000000000" pitchFamily="65" charset="-120"/>
                <a:ea typeface="標楷體" panose="03000509000000000000" pitchFamily="65" charset="-120"/>
              </a:rPr>
              <a:t>民</a:t>
            </a:r>
            <a:r>
              <a:rPr lang="zh-TW" altLang="zh-TW" dirty="0">
                <a:latin typeface="標楷體" panose="03000509000000000000" pitchFamily="65" charset="-120"/>
                <a:ea typeface="標楷體" panose="03000509000000000000" pitchFamily="65" charset="-120"/>
              </a:rPr>
              <a:t>族群分類</a:t>
            </a:r>
            <a:endParaRPr lang="en-US" altLang="zh-TW" dirty="0">
              <a:latin typeface="標楷體" panose="03000509000000000000" pitchFamily="65" charset="-120"/>
              <a:ea typeface="標楷體" panose="03000509000000000000" pitchFamily="65" charset="-120"/>
            </a:endParaRPr>
          </a:p>
          <a:p>
            <a:pPr marL="400050" lvl="1" indent="0">
              <a:lnSpc>
                <a:spcPts val="3600"/>
              </a:lnSpc>
              <a:spcBef>
                <a:spcPts val="600"/>
              </a:spcBef>
              <a:buNone/>
            </a:pPr>
            <a:r>
              <a:rPr lang="zh-TW" altLang="zh-TW" dirty="0">
                <a:solidFill>
                  <a:srgbClr val="FF0000"/>
                </a:solidFill>
                <a:latin typeface="標楷體" panose="03000509000000000000" pitchFamily="65" charset="-120"/>
                <a:ea typeface="標楷體" panose="03000509000000000000" pitchFamily="65" charset="-120"/>
              </a:rPr>
              <a:t>備而不用</a:t>
            </a:r>
            <a:r>
              <a:rPr lang="zh-TW" altLang="zh-TW" dirty="0">
                <a:latin typeface="標楷體" panose="03000509000000000000" pitchFamily="65" charset="-120"/>
                <a:ea typeface="標楷體" panose="03000509000000000000" pitchFamily="65" charset="-120"/>
              </a:rPr>
              <a:t>的</a:t>
            </a:r>
            <a:r>
              <a:rPr lang="zh-TW" altLang="en-US" dirty="0">
                <a:latin typeface="標楷體" panose="03000509000000000000" pitchFamily="65" charset="-120"/>
                <a:ea typeface="標楷體" panose="03000509000000000000" pitchFamily="65" charset="-120"/>
              </a:rPr>
              <a:t>治理部署：</a:t>
            </a:r>
            <a:r>
              <a:rPr lang="zh-TW" altLang="zh-TW" dirty="0">
                <a:latin typeface="標楷體" panose="03000509000000000000" pitchFamily="65" charset="-120"/>
                <a:ea typeface="標楷體" panose="03000509000000000000" pitchFamily="65" charset="-120"/>
              </a:rPr>
              <a:t>閩／客社群分類</a:t>
            </a:r>
            <a:endParaRPr lang="en-US" altLang="zh-TW" dirty="0">
              <a:latin typeface="標楷體" panose="03000509000000000000" pitchFamily="65" charset="-120"/>
              <a:ea typeface="標楷體" panose="03000509000000000000" pitchFamily="65" charset="-120"/>
            </a:endParaRPr>
          </a:p>
          <a:p>
            <a:pPr marL="400050" lvl="1" indent="0">
              <a:lnSpc>
                <a:spcPts val="3600"/>
              </a:lnSpc>
              <a:spcBef>
                <a:spcPts val="1800"/>
              </a:spcBef>
              <a:buNone/>
            </a:pPr>
            <a:r>
              <a:rPr lang="zh-TW" altLang="zh-TW" dirty="0"/>
              <a:t>兩手策略</a:t>
            </a:r>
            <a:r>
              <a:rPr lang="zh-TW" altLang="en-US" dirty="0"/>
              <a:t>：</a:t>
            </a:r>
            <a:r>
              <a:rPr lang="zh-TW" altLang="zh-TW" dirty="0"/>
              <a:t>枱面上與枱面下、一明一暗、一陽一陰</a:t>
            </a:r>
            <a:endParaRPr lang="en-US" altLang="zh-TW" dirty="0"/>
          </a:p>
          <a:p>
            <a:pPr marL="0" indent="0" algn="ctr">
              <a:lnSpc>
                <a:spcPts val="3600"/>
              </a:lnSpc>
              <a:spcBef>
                <a:spcPts val="600"/>
              </a:spcBef>
              <a:buNone/>
            </a:pPr>
            <a:r>
              <a:rPr lang="zh-TW" altLang="zh-TW" dirty="0">
                <a:solidFill>
                  <a:srgbClr val="FF0000"/>
                </a:solidFill>
                <a:latin typeface="標楷體" panose="03000509000000000000" pitchFamily="65" charset="-120"/>
                <a:ea typeface="標楷體" panose="03000509000000000000" pitchFamily="65" charset="-120"/>
              </a:rPr>
              <a:t>一經一</a:t>
            </a:r>
            <a:r>
              <a:rPr lang="zh-TW" altLang="zh-TW" dirty="0" smtClean="0">
                <a:solidFill>
                  <a:srgbClr val="FF0000"/>
                </a:solidFill>
                <a:latin typeface="標楷體" panose="03000509000000000000" pitchFamily="65" charset="-120"/>
                <a:ea typeface="標楷體" panose="03000509000000000000" pitchFamily="65" charset="-120"/>
              </a:rPr>
              <a:t>權</a:t>
            </a:r>
            <a:endParaRPr lang="en-US" altLang="zh-TW"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71995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620688"/>
            <a:ext cx="8424936" cy="5361459"/>
          </a:xfrm>
        </p:spPr>
        <p:txBody>
          <a:bodyPr/>
          <a:lstStyle/>
          <a:p>
            <a:pPr marL="0" indent="0" algn="ctr">
              <a:lnSpc>
                <a:spcPts val="3600"/>
              </a:lnSpc>
              <a:spcBef>
                <a:spcPts val="600"/>
              </a:spcBef>
              <a:buNone/>
            </a:pPr>
            <a:r>
              <a:rPr lang="zh-TW" altLang="zh-TW" sz="3600" dirty="0" smtClean="0"/>
              <a:t>經</a:t>
            </a:r>
            <a:endParaRPr lang="en-US" altLang="zh-TW" sz="3600" dirty="0" smtClean="0"/>
          </a:p>
          <a:p>
            <a:pPr marL="0" indent="0" algn="ctr">
              <a:lnSpc>
                <a:spcPts val="3600"/>
              </a:lnSpc>
              <a:spcBef>
                <a:spcPts val="600"/>
              </a:spcBef>
              <a:buNone/>
            </a:pPr>
            <a:r>
              <a:rPr lang="zh-TW" altLang="zh-TW" sz="3600" dirty="0" smtClean="0"/>
              <a:t>常態</a:t>
            </a:r>
            <a:r>
              <a:rPr lang="zh-TW" altLang="zh-TW" sz="3600" dirty="0"/>
              <a:t>體制</a:t>
            </a:r>
            <a:endParaRPr lang="zh-TW" altLang="en-US" sz="3600" dirty="0"/>
          </a:p>
          <a:p>
            <a:pPr marL="0" indent="0">
              <a:buNone/>
            </a:pPr>
            <a:r>
              <a:rPr lang="zh-TW" altLang="zh-TW" dirty="0" smtClean="0"/>
              <a:t>三層</a:t>
            </a:r>
            <a:r>
              <a:rPr lang="zh-TW" altLang="zh-TW" dirty="0"/>
              <a:t>式族群空間體制（三層制）：</a:t>
            </a:r>
            <a:endParaRPr lang="en-US" altLang="zh-TW" dirty="0"/>
          </a:p>
          <a:p>
            <a:pPr marL="400050" lvl="1" indent="0">
              <a:lnSpc>
                <a:spcPts val="3600"/>
              </a:lnSpc>
              <a:spcBef>
                <a:spcPts val="600"/>
              </a:spcBef>
              <a:spcAft>
                <a:spcPts val="600"/>
              </a:spcAft>
              <a:buNone/>
            </a:pPr>
            <a:r>
              <a:rPr lang="zh-TW" altLang="en-US" sz="3200" dirty="0"/>
              <a:t>以界外平埔作為熟番族群的專屬空間，形成「</a:t>
            </a:r>
            <a:r>
              <a:rPr lang="zh-TW" altLang="en-US" sz="3200" dirty="0">
                <a:solidFill>
                  <a:srgbClr val="FF0000"/>
                </a:solidFill>
              </a:rPr>
              <a:t>生番在內、漢民在外，熟番間隔於其中</a:t>
            </a:r>
            <a:r>
              <a:rPr lang="zh-TW" altLang="en-US" sz="3200" dirty="0" smtClean="0"/>
              <a:t>」（高山奏文）的三層式</a:t>
            </a:r>
            <a:r>
              <a:rPr lang="zh-TW" altLang="en-US" sz="3200" dirty="0"/>
              <a:t>族群空間</a:t>
            </a:r>
            <a:r>
              <a:rPr lang="zh-TW" altLang="en-US" sz="3200" dirty="0" smtClean="0"/>
              <a:t>分布</a:t>
            </a:r>
            <a:endParaRPr lang="en-US" altLang="zh-TW" sz="3200" dirty="0" smtClean="0"/>
          </a:p>
          <a:p>
            <a:pPr marL="400050" lvl="1" indent="0">
              <a:lnSpc>
                <a:spcPts val="3600"/>
              </a:lnSpc>
              <a:spcBef>
                <a:spcPts val="600"/>
              </a:spcBef>
              <a:spcAft>
                <a:spcPts val="600"/>
              </a:spcAft>
              <a:buNone/>
            </a:pPr>
            <a:r>
              <a:rPr lang="zh-TW" altLang="zh-TW" sz="3200" dirty="0" smtClean="0"/>
              <a:t>多元</a:t>
            </a:r>
            <a:r>
              <a:rPr lang="zh-TW" altLang="zh-TW" sz="3200" dirty="0"/>
              <a:t>族群</a:t>
            </a:r>
            <a:r>
              <a:rPr lang="zh-TW" altLang="zh-TW" sz="3200" dirty="0" smtClean="0"/>
              <a:t>（生番／熟番／漢民）</a:t>
            </a:r>
            <a:r>
              <a:rPr lang="zh-TW" altLang="zh-TW" sz="3200" dirty="0"/>
              <a:t>的</a:t>
            </a:r>
            <a:r>
              <a:rPr lang="zh-TW" altLang="zh-TW" sz="3200" dirty="0" smtClean="0"/>
              <a:t>空間</a:t>
            </a:r>
            <a:r>
              <a:rPr lang="zh-TW" altLang="en-US" sz="3200" dirty="0" smtClean="0"/>
              <a:t>治理</a:t>
            </a:r>
            <a:r>
              <a:rPr lang="zh-TW" altLang="zh-TW" sz="3200" dirty="0" smtClean="0"/>
              <a:t>部署</a:t>
            </a:r>
            <a:endParaRPr lang="zh-TW" altLang="en-US" sz="3200" dirty="0"/>
          </a:p>
        </p:txBody>
      </p:sp>
    </p:spTree>
    <p:extLst>
      <p:ext uri="{BB962C8B-B14F-4D97-AF65-F5344CB8AC3E}">
        <p14:creationId xmlns:p14="http://schemas.microsoft.com/office/powerpoint/2010/main" val="33659407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 name="內容版面配置區 4"/>
          <p:cNvSpPr>
            <a:spLocks noGrp="1"/>
          </p:cNvSpPr>
          <p:nvPr>
            <p:ph idx="1"/>
          </p:nvPr>
        </p:nvSpPr>
        <p:spPr>
          <a:xfrm>
            <a:off x="1403648" y="188640"/>
            <a:ext cx="6408712" cy="6525344"/>
          </a:xfrm>
        </p:spPr>
        <p:txBody>
          <a:bodyPr vert="eaVert"/>
          <a:lstStyle/>
          <a:p>
            <a:pPr marL="0" indent="0">
              <a:lnSpc>
                <a:spcPct val="150000"/>
              </a:lnSpc>
              <a:buNone/>
            </a:pPr>
            <a:r>
              <a:rPr lang="zh-TW" altLang="zh-TW" sz="2400" dirty="0">
                <a:latin typeface="標楷體" panose="03000509000000000000" pitchFamily="65" charset="-120"/>
                <a:ea typeface="標楷體" panose="03000509000000000000" pitchFamily="65" charset="-120"/>
              </a:rPr>
              <a:t>臺陽近山地廣，民多越墾，往往深入內地，生端滋事。雖曾</a:t>
            </a:r>
            <a:r>
              <a:rPr lang="zh-TW" altLang="zh-TW" sz="2400" dirty="0">
                <a:solidFill>
                  <a:srgbClr val="FF0000"/>
                </a:solidFill>
                <a:latin typeface="標楷體" panose="03000509000000000000" pitchFamily="65" charset="-120"/>
                <a:ea typeface="標楷體" panose="03000509000000000000" pitchFamily="65" charset="-120"/>
              </a:rPr>
              <a:t>於乾隆十五年、二十五年兩次立碑，併於淡、彰二處挑築溝土，以分界限</a:t>
            </a:r>
            <a:r>
              <a:rPr lang="zh-TW" altLang="zh-TW" sz="2400" dirty="0">
                <a:latin typeface="標楷體" panose="03000509000000000000" pitchFamily="65" charset="-120"/>
                <a:ea typeface="標楷體" panose="03000509000000000000" pitchFamily="65" charset="-120"/>
              </a:rPr>
              <a:t>，但日久漸廢，旋遭匪亂〔按：林爽文事件〕，其未築者固屬空談，其已築者亦為頹毀。……應請以此次清查屯地，</a:t>
            </a:r>
            <a:r>
              <a:rPr lang="zh-TW" altLang="zh-TW" sz="2400" dirty="0">
                <a:solidFill>
                  <a:srgbClr val="008000"/>
                </a:solidFill>
                <a:latin typeface="標楷體" panose="03000509000000000000" pitchFamily="65" charset="-120"/>
                <a:ea typeface="標楷體" panose="03000509000000000000" pitchFamily="65" charset="-120"/>
              </a:rPr>
              <a:t>歸屯為界</a:t>
            </a:r>
            <a:r>
              <a:rPr lang="zh-TW" altLang="zh-TW" sz="2400" dirty="0">
                <a:latin typeface="標楷體" panose="03000509000000000000" pitchFamily="65" charset="-120"/>
                <a:ea typeface="標楷體" panose="03000509000000000000" pitchFamily="65" charset="-120"/>
              </a:rPr>
              <a:t>。……從前以</a:t>
            </a:r>
            <a:r>
              <a:rPr lang="zh-TW" altLang="zh-TW" sz="2400" dirty="0">
                <a:solidFill>
                  <a:srgbClr val="FF0000"/>
                </a:solidFill>
                <a:latin typeface="標楷體" panose="03000509000000000000" pitchFamily="65" charset="-120"/>
                <a:ea typeface="標楷體" panose="03000509000000000000" pitchFamily="65" charset="-120"/>
              </a:rPr>
              <a:t>紅</a:t>
            </a:r>
            <a:r>
              <a:rPr lang="zh-TW" altLang="zh-TW" sz="2400" dirty="0">
                <a:latin typeface="標楷體" panose="03000509000000000000" pitchFamily="65" charset="-120"/>
                <a:ea typeface="標楷體" panose="03000509000000000000" pitchFamily="65" charset="-120"/>
              </a:rPr>
              <a:t>、</a:t>
            </a:r>
            <a:r>
              <a:rPr lang="zh-TW" altLang="zh-TW" sz="2400" dirty="0">
                <a:solidFill>
                  <a:srgbClr val="0070C0"/>
                </a:solidFill>
                <a:latin typeface="標楷體" panose="03000509000000000000" pitchFamily="65" charset="-120"/>
                <a:ea typeface="標楷體" panose="03000509000000000000" pitchFamily="65" charset="-120"/>
              </a:rPr>
              <a:t>藍</a:t>
            </a:r>
            <a:r>
              <a:rPr lang="zh-TW" altLang="zh-TW" sz="2400" dirty="0">
                <a:latin typeface="標楷體" panose="03000509000000000000" pitchFamily="65" charset="-120"/>
                <a:ea typeface="標楷體" panose="03000509000000000000" pitchFamily="65" charset="-120"/>
              </a:rPr>
              <a:t>、</a:t>
            </a:r>
            <a:r>
              <a:rPr lang="zh-TW" altLang="zh-TW" sz="2400" dirty="0">
                <a:solidFill>
                  <a:srgbClr val="9900FF"/>
                </a:solidFill>
                <a:latin typeface="標楷體" panose="03000509000000000000" pitchFamily="65" charset="-120"/>
                <a:ea typeface="標楷體" panose="03000509000000000000" pitchFamily="65" charset="-120"/>
              </a:rPr>
              <a:t>紫</a:t>
            </a:r>
            <a:r>
              <a:rPr lang="zh-TW" altLang="zh-TW" sz="2400" dirty="0">
                <a:latin typeface="標楷體" panose="03000509000000000000" pitchFamily="65" charset="-120"/>
                <a:ea typeface="標楷體" panose="03000509000000000000" pitchFamily="65" charset="-120"/>
              </a:rPr>
              <a:t>色畫線為界，今則添繪</a:t>
            </a:r>
            <a:r>
              <a:rPr lang="zh-TW" altLang="zh-TW" sz="2400" dirty="0">
                <a:solidFill>
                  <a:srgbClr val="008000"/>
                </a:solidFill>
                <a:latin typeface="標楷體" panose="03000509000000000000" pitchFamily="65" charset="-120"/>
                <a:ea typeface="標楷體" panose="03000509000000000000" pitchFamily="65" charset="-120"/>
              </a:rPr>
              <a:t>綠</a:t>
            </a:r>
            <a:r>
              <a:rPr lang="zh-TW" altLang="zh-TW" sz="2400" dirty="0">
                <a:latin typeface="標楷體" panose="03000509000000000000" pitchFamily="65" charset="-120"/>
                <a:ea typeface="標楷體" panose="03000509000000000000" pitchFamily="65" charset="-120"/>
              </a:rPr>
              <a:t>線，以別新舊。（臺案彙錄甲集：</a:t>
            </a:r>
            <a:r>
              <a:rPr lang="en-US" altLang="zh-TW" sz="2400" dirty="0">
                <a:latin typeface="標楷體" panose="03000509000000000000" pitchFamily="65" charset="-120"/>
                <a:ea typeface="標楷體" panose="03000509000000000000" pitchFamily="65" charset="-120"/>
              </a:rPr>
              <a:t>46</a:t>
            </a:r>
            <a:r>
              <a:rPr lang="zh-TW" altLang="zh-TW" sz="2400" dirty="0">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val="39877978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9219"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4849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4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5699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1267"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109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2291"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4831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3315"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210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11955" y="188640"/>
            <a:ext cx="8632045" cy="6552728"/>
          </a:xfrm>
        </p:spPr>
        <p:txBody>
          <a:bodyPr/>
          <a:lstStyle/>
          <a:p>
            <a:pPr marL="0" indent="0" algn="ctr">
              <a:lnSpc>
                <a:spcPts val="32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既</a:t>
            </a:r>
            <a:r>
              <a:rPr lang="zh-TW" altLang="en-US" sz="2800" dirty="0" smtClean="0">
                <a:latin typeface="Times New Roman" panose="02020603050405020304" pitchFamily="18" charset="0"/>
                <a:cs typeface="Times New Roman" panose="02020603050405020304" pitchFamily="18" charset="0"/>
              </a:rPr>
              <a:t>存「社會中心」取向的清代臺灣分類械鬥理論</a:t>
            </a:r>
            <a:endParaRPr lang="en-US" altLang="zh-TW" sz="2800" dirty="0" smtClean="0">
              <a:latin typeface="Times New Roman" panose="02020603050405020304" pitchFamily="18" charset="0"/>
              <a:cs typeface="Times New Roman" panose="02020603050405020304" pitchFamily="18" charset="0"/>
            </a:endParaRPr>
          </a:p>
          <a:p>
            <a:pPr marL="0" indent="0">
              <a:lnSpc>
                <a:spcPts val="3600"/>
              </a:lnSpc>
              <a:spcBef>
                <a:spcPts val="600"/>
              </a:spcBef>
              <a:spcAft>
                <a:spcPts val="600"/>
              </a:spcAft>
              <a:buNone/>
            </a:pPr>
            <a:r>
              <a:rPr lang="zh-TW" altLang="en-US" sz="2800" dirty="0"/>
              <a:t>漢人社會人群分類的基本範疇與分類</a:t>
            </a:r>
            <a:r>
              <a:rPr lang="zh-TW" altLang="en-US" sz="2800" dirty="0" smtClean="0"/>
              <a:t>械鬥</a:t>
            </a:r>
            <a:endParaRPr lang="en-US" altLang="zh-TW" sz="2800" dirty="0" smtClean="0"/>
          </a:p>
          <a:p>
            <a:pPr marL="400050" lvl="1" indent="0">
              <a:lnSpc>
                <a:spcPts val="3600"/>
              </a:lnSpc>
              <a:spcBef>
                <a:spcPts val="600"/>
              </a:spcBef>
              <a:spcAft>
                <a:spcPts val="600"/>
              </a:spcAft>
              <a:buNone/>
            </a:pPr>
            <a:r>
              <a:rPr lang="zh-TW" altLang="en-US" dirty="0" smtClean="0">
                <a:latin typeface="Times New Roman" panose="02020603050405020304" pitchFamily="18" charset="0"/>
                <a:cs typeface="Times New Roman" panose="02020603050405020304" pitchFamily="18" charset="0"/>
              </a:rPr>
              <a:t>臺灣社會凝聚</a:t>
            </a:r>
            <a:r>
              <a:rPr lang="zh-TW" altLang="en-US" dirty="0">
                <a:latin typeface="Times New Roman" panose="02020603050405020304" pitchFamily="18" charset="0"/>
                <a:cs typeface="Times New Roman" panose="02020603050405020304" pitchFamily="18" charset="0"/>
              </a:rPr>
              <a:t>（整合）</a:t>
            </a:r>
            <a:r>
              <a:rPr lang="zh-TW" altLang="en-US" dirty="0" smtClean="0">
                <a:latin typeface="Times New Roman" panose="02020603050405020304" pitchFamily="18" charset="0"/>
                <a:cs typeface="Times New Roman" panose="02020603050405020304" pitchFamily="18" charset="0"/>
              </a:rPr>
              <a:t>基本原則的</a:t>
            </a:r>
            <a:r>
              <a:rPr lang="zh-TW" altLang="en-US" dirty="0">
                <a:latin typeface="Times New Roman" panose="02020603050405020304" pitchFamily="18" charset="0"/>
                <a:cs typeface="Times New Roman" panose="02020603050405020304" pitchFamily="18" charset="0"/>
              </a:rPr>
              <a:t>三種</a:t>
            </a:r>
            <a:r>
              <a:rPr lang="zh-TW" altLang="en-US" dirty="0" smtClean="0">
                <a:latin typeface="Times New Roman" panose="02020603050405020304" pitchFamily="18" charset="0"/>
                <a:cs typeface="Times New Roman" panose="02020603050405020304" pitchFamily="18" charset="0"/>
              </a:rPr>
              <a:t>類型：</a:t>
            </a:r>
            <a:r>
              <a:rPr lang="zh-TW" altLang="en-US" dirty="0"/>
              <a:t>地緣、血緣、業</a:t>
            </a:r>
            <a:r>
              <a:rPr lang="zh-TW" altLang="en-US" dirty="0" smtClean="0"/>
              <a:t>緣（陳紹馨）</a:t>
            </a:r>
            <a:endParaRPr lang="en-US" altLang="zh-TW" dirty="0">
              <a:latin typeface="Times New Roman" panose="02020603050405020304" pitchFamily="18" charset="0"/>
              <a:cs typeface="Times New Roman" panose="02020603050405020304" pitchFamily="18" charset="0"/>
            </a:endParaRPr>
          </a:p>
          <a:p>
            <a:pPr marL="800100" lvl="2" indent="0">
              <a:lnSpc>
                <a:spcPts val="3000"/>
              </a:lnSpc>
              <a:spcBef>
                <a:spcPts val="600"/>
              </a:spcBef>
              <a:spcAft>
                <a:spcPts val="0"/>
              </a:spcAft>
              <a:buNone/>
            </a:pPr>
            <a:r>
              <a:rPr lang="zh-TW" altLang="en-US" sz="2800" dirty="0" smtClean="0">
                <a:solidFill>
                  <a:srgbClr val="FF0000"/>
                </a:solidFill>
              </a:rPr>
              <a:t>地緣、血緣、業</a:t>
            </a:r>
            <a:r>
              <a:rPr lang="zh-TW" altLang="en-US" sz="2800" dirty="0">
                <a:solidFill>
                  <a:srgbClr val="FF0000"/>
                </a:solidFill>
              </a:rPr>
              <a:t>緣作為漢人社會人群分類的基本</a:t>
            </a:r>
            <a:r>
              <a:rPr lang="zh-TW" altLang="en-US" sz="2800" dirty="0" smtClean="0">
                <a:solidFill>
                  <a:srgbClr val="FF0000"/>
                </a:solidFill>
              </a:rPr>
              <a:t>範疇</a:t>
            </a:r>
            <a:endParaRPr lang="en-US" altLang="zh-TW" sz="2800" dirty="0" smtClean="0">
              <a:solidFill>
                <a:srgbClr val="FF0000"/>
              </a:solidFill>
            </a:endParaRPr>
          </a:p>
          <a:p>
            <a:pPr marL="400050" lvl="1" indent="0">
              <a:lnSpc>
                <a:spcPts val="3600"/>
              </a:lnSpc>
              <a:spcBef>
                <a:spcPts val="1200"/>
              </a:spcBef>
              <a:spcAft>
                <a:spcPts val="600"/>
              </a:spcAft>
              <a:buNone/>
            </a:pPr>
            <a:r>
              <a:rPr lang="zh-TW" altLang="en-US" dirty="0"/>
              <a:t>臺灣社會凝聚的基本</a:t>
            </a:r>
            <a:r>
              <a:rPr lang="zh-TW" altLang="en-US" dirty="0" smtClean="0"/>
              <a:t>原則＝生死與共</a:t>
            </a:r>
            <a:r>
              <a:rPr lang="zh-TW" altLang="en-US" dirty="0"/>
              <a:t>的群體歸屬</a:t>
            </a:r>
            <a:r>
              <a:rPr lang="zh-TW" altLang="en-US" dirty="0" smtClean="0"/>
              <a:t>原則</a:t>
            </a:r>
            <a:endParaRPr lang="en-US" altLang="zh-TW" dirty="0"/>
          </a:p>
          <a:p>
            <a:pPr marL="800100" lvl="2" indent="0">
              <a:lnSpc>
                <a:spcPts val="3000"/>
              </a:lnSpc>
              <a:spcBef>
                <a:spcPts val="600"/>
              </a:spcBef>
              <a:spcAft>
                <a:spcPts val="600"/>
              </a:spcAft>
              <a:buNone/>
            </a:pPr>
            <a:r>
              <a:rPr lang="zh-TW" altLang="en-US" sz="2800" dirty="0"/>
              <a:t>在可以「與之生，與之死，而不畏危」的社會衝突──分類械鬥──裡，你願意和誰站在一起。</a:t>
            </a:r>
            <a:endParaRPr lang="en-US" altLang="zh-TW" sz="2800" dirty="0"/>
          </a:p>
          <a:p>
            <a:pPr marL="800100" lvl="2" indent="0">
              <a:lnSpc>
                <a:spcPts val="3000"/>
              </a:lnSpc>
              <a:spcBef>
                <a:spcPts val="600"/>
              </a:spcBef>
              <a:spcAft>
                <a:spcPts val="600"/>
              </a:spcAft>
              <a:buNone/>
            </a:pPr>
            <a:r>
              <a:rPr lang="zh-TW" altLang="en-US" sz="2800" dirty="0" smtClean="0">
                <a:solidFill>
                  <a:srgbClr val="FF0000"/>
                </a:solidFill>
                <a:latin typeface="Times New Roman" panose="02020603050405020304" pitchFamily="18" charset="0"/>
                <a:cs typeface="Times New Roman" panose="02020603050405020304" pitchFamily="18" charset="0"/>
              </a:rPr>
              <a:t>從</a:t>
            </a:r>
            <a:r>
              <a:rPr lang="zh-TW" altLang="en-US" sz="2800" dirty="0">
                <a:solidFill>
                  <a:srgbClr val="FF0000"/>
                </a:solidFill>
                <a:latin typeface="Times New Roman" panose="02020603050405020304" pitchFamily="18" charset="0"/>
                <a:cs typeface="Times New Roman" panose="02020603050405020304" pitchFamily="18" charset="0"/>
              </a:rPr>
              <a:t>分類械鬥者的群體</a:t>
            </a:r>
            <a:r>
              <a:rPr lang="zh-TW" altLang="en-US" sz="2800" dirty="0" smtClean="0">
                <a:solidFill>
                  <a:srgbClr val="FF0000"/>
                </a:solidFill>
                <a:latin typeface="Times New Roman" panose="02020603050405020304" pitchFamily="18" charset="0"/>
                <a:cs typeface="Times New Roman" panose="02020603050405020304" pitchFamily="18" charset="0"/>
              </a:rPr>
              <a:t>性質看出</a:t>
            </a:r>
            <a:r>
              <a:rPr lang="zh-TW" altLang="en-US" sz="2800" dirty="0">
                <a:solidFill>
                  <a:srgbClr val="FF0000"/>
                </a:solidFill>
                <a:latin typeface="Times New Roman" panose="02020603050405020304" pitchFamily="18" charset="0"/>
                <a:cs typeface="Times New Roman" panose="02020603050405020304" pitchFamily="18" charset="0"/>
              </a:rPr>
              <a:t>分類的原則</a:t>
            </a:r>
            <a:r>
              <a:rPr lang="zh-TW" altLang="en-US" sz="2800" dirty="0" smtClean="0">
                <a:solidFill>
                  <a:srgbClr val="FF0000"/>
                </a:solidFill>
                <a:latin typeface="Times New Roman" panose="02020603050405020304" pitchFamily="18" charset="0"/>
                <a:cs typeface="Times New Roman" panose="02020603050405020304" pitchFamily="18" charset="0"/>
              </a:rPr>
              <a:t>及演變</a:t>
            </a:r>
            <a:endParaRPr lang="en-US" altLang="zh-TW" sz="2800" dirty="0" smtClean="0">
              <a:solidFill>
                <a:srgbClr val="FF0000"/>
              </a:solidFill>
              <a:latin typeface="Times New Roman" panose="02020603050405020304" pitchFamily="18" charset="0"/>
              <a:cs typeface="Times New Roman" panose="02020603050405020304" pitchFamily="18" charset="0"/>
            </a:endParaRPr>
          </a:p>
          <a:p>
            <a:pPr marL="800100" lvl="2" indent="0">
              <a:lnSpc>
                <a:spcPts val="3000"/>
              </a:lnSpc>
              <a:spcBef>
                <a:spcPts val="600"/>
              </a:spcBef>
              <a:spcAft>
                <a:spcPts val="600"/>
              </a:spcAft>
              <a:buNone/>
            </a:pPr>
            <a:r>
              <a:rPr lang="zh-TW" altLang="en-US" dirty="0" smtClean="0">
                <a:latin typeface="Times New Roman" panose="02020603050405020304" pitchFamily="18" charset="0"/>
                <a:cs typeface="Times New Roman" panose="02020603050405020304" pitchFamily="18" charset="0"/>
              </a:rPr>
              <a:t>歷史人類學者陳其南有別於傳統人類學社區田野研究、文化基模取向的</a:t>
            </a:r>
            <a:r>
              <a:rPr lang="zh-TW" altLang="en-US" dirty="0">
                <a:latin typeface="Times New Roman" panose="02020603050405020304" pitchFamily="18" charset="0"/>
                <a:cs typeface="Times New Roman" panose="02020603050405020304" pitchFamily="18" charset="0"/>
              </a:rPr>
              <a:t>精闢</a:t>
            </a:r>
            <a:r>
              <a:rPr lang="zh-TW" altLang="en-US" dirty="0" smtClean="0">
                <a:latin typeface="Times New Roman" panose="02020603050405020304" pitchFamily="18" charset="0"/>
                <a:cs typeface="Times New Roman" panose="02020603050405020304" pitchFamily="18" charset="0"/>
              </a:rPr>
              <a:t>創見。</a:t>
            </a:r>
            <a:endParaRPr lang="en-US"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994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4339"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8597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536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63197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6387"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4750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7411"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6513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8435"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346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9459"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35359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0483" name="圖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8800" y="1771650"/>
            <a:ext cx="80264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2412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844" y="2132856"/>
            <a:ext cx="492443" cy="2592288"/>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康熙六十一年界碑</a:t>
            </a:r>
          </a:p>
        </p:txBody>
      </p:sp>
    </p:spTree>
    <p:extLst>
      <p:ext uri="{BB962C8B-B14F-4D97-AF65-F5344CB8AC3E}">
        <p14:creationId xmlns:p14="http://schemas.microsoft.com/office/powerpoint/2010/main" val="17310066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37" y="2132856"/>
            <a:ext cx="492443" cy="216024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乾隆十五年</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32515363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48"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乾隆二十五年</a:t>
            </a:r>
            <a:r>
              <a:rPr kumimoji="1" lang="zh-TW" altLang="en-US" sz="2000" b="0" i="0" u="none" strike="noStrike" kern="1200" cap="none" spc="0" normalizeH="0" baseline="0" noProof="0" dirty="0">
                <a:ln>
                  <a:noFill/>
                </a:ln>
                <a:solidFill>
                  <a:srgbClr val="0070C0"/>
                </a:solidFill>
                <a:effectLst/>
                <a:uLnTx/>
                <a:uFillTx/>
                <a:latin typeface="Arial" charset="0"/>
                <a:ea typeface="新細明體" pitchFamily="18" charset="-120"/>
                <a:cs typeface="+mn-cs"/>
              </a:rPr>
              <a:t>藍線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924333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30368"/>
            <a:ext cx="8496944" cy="6783008"/>
          </a:xfrm>
        </p:spPr>
        <p:txBody>
          <a:bodyPr/>
          <a:lstStyle/>
          <a:p>
            <a:pPr marL="0" indent="0">
              <a:lnSpc>
                <a:spcPts val="2600"/>
              </a:lnSpc>
              <a:spcBef>
                <a:spcPts val="600"/>
              </a:spcBef>
              <a:spcAft>
                <a:spcPts val="0"/>
              </a:spcAft>
              <a:buNone/>
            </a:pPr>
            <a:r>
              <a:rPr lang="zh-TW" altLang="en-US" sz="2000" dirty="0">
                <a:latin typeface="Times New Roman" panose="02020603050405020304" pitchFamily="18" charset="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一八六〇年代以後，幾乎再也沒有聽說過有大規模的、以祖籍人群為分類單位的械鬥事件</a:t>
            </a:r>
            <a:r>
              <a:rPr lang="zh-TW" altLang="en-US" sz="2000" dirty="0">
                <a:latin typeface="Times New Roman" panose="02020603050405020304" pitchFamily="18" charset="0"/>
                <a:cs typeface="Times New Roman" panose="02020603050405020304" pitchFamily="18" charset="0"/>
              </a:rPr>
              <a:t>」（陳其南</a:t>
            </a:r>
            <a:r>
              <a:rPr lang="en-US" altLang="zh-TW" sz="2000" dirty="0">
                <a:latin typeface="Times New Roman" panose="02020603050405020304" pitchFamily="18" charset="0"/>
                <a:cs typeface="Times New Roman" panose="02020603050405020304" pitchFamily="18" charset="0"/>
              </a:rPr>
              <a:t>1987</a:t>
            </a:r>
            <a:r>
              <a:rPr lang="zh-TW" altLang="en-US" sz="2000" dirty="0">
                <a:latin typeface="Times New Roman" panose="02020603050405020304" pitchFamily="18" charset="0"/>
                <a:cs typeface="Times New Roman" panose="02020603050405020304" pitchFamily="18" charset="0"/>
              </a:rPr>
              <a:t>）。</a:t>
            </a:r>
            <a:endParaRPr lang="en-US" altLang="zh-TW" sz="2000" dirty="0">
              <a:latin typeface="Times New Roman" panose="02020603050405020304" pitchFamily="18" charset="0"/>
              <a:cs typeface="Times New Roman" panose="02020603050405020304" pitchFamily="18" charset="0"/>
            </a:endParaRPr>
          </a:p>
          <a:p>
            <a:pPr marL="0" indent="0">
              <a:lnSpc>
                <a:spcPts val="2600"/>
              </a:lnSpc>
              <a:spcBef>
                <a:spcPts val="600"/>
              </a:spcBef>
              <a:spcAft>
                <a:spcPts val="0"/>
              </a:spcAft>
              <a:buNone/>
            </a:pPr>
            <a:r>
              <a:rPr lang="zh-TW" altLang="en-US" sz="2000" dirty="0">
                <a:latin typeface="Times New Roman" panose="02020603050405020304" pitchFamily="18" charset="0"/>
                <a:cs typeface="Times New Roman" panose="02020603050405020304" pitchFamily="18" charset="0"/>
              </a:rPr>
              <a:t>十九世紀中葉後臺灣的分類械鬥大為減輕，以之作為祖籍（漳泉客）分類在</a:t>
            </a:r>
            <a:r>
              <a:rPr lang="zh-TW" altLang="en-US" sz="2000" dirty="0">
                <a:solidFill>
                  <a:srgbClr val="FF0000"/>
                </a:solidFill>
                <a:latin typeface="Times New Roman" panose="02020603050405020304" pitchFamily="18" charset="0"/>
                <a:cs typeface="Times New Roman" panose="02020603050405020304" pitchFamily="18" charset="0"/>
              </a:rPr>
              <a:t>土著化</a:t>
            </a:r>
            <a:r>
              <a:rPr lang="zh-TW" altLang="en-US" sz="2000" dirty="0">
                <a:latin typeface="Times New Roman" panose="02020603050405020304" pitchFamily="18" charset="0"/>
                <a:cs typeface="Times New Roman" panose="02020603050405020304" pitchFamily="18" charset="0"/>
              </a:rPr>
              <a:t>過程裡逐漸為其他社群分類原則（如</a:t>
            </a:r>
            <a:r>
              <a:rPr lang="zh-TW" altLang="en-US" sz="2000" dirty="0" smtClean="0">
                <a:latin typeface="Times New Roman" panose="02020603050405020304" pitchFamily="18" charset="0"/>
                <a:cs typeface="Times New Roman" panose="02020603050405020304" pitchFamily="18" charset="0"/>
              </a:rPr>
              <a:t>宗族、職業等</a:t>
            </a:r>
            <a:r>
              <a:rPr lang="zh-TW" altLang="en-US" sz="2000" dirty="0">
                <a:latin typeface="Times New Roman" panose="02020603050405020304" pitchFamily="18" charset="0"/>
                <a:cs typeface="Times New Roman" panose="02020603050405020304" pitchFamily="18" charset="0"/>
              </a:rPr>
              <a:t>）所取代的結果（許達然</a:t>
            </a:r>
            <a:r>
              <a:rPr lang="en-US" altLang="zh-TW" sz="2000" dirty="0">
                <a:latin typeface="Times New Roman" panose="02020603050405020304" pitchFamily="18" charset="0"/>
                <a:cs typeface="Times New Roman" panose="02020603050405020304" pitchFamily="18" charset="0"/>
              </a:rPr>
              <a:t>1996</a:t>
            </a:r>
            <a:r>
              <a:rPr lang="zh-TW" altLang="en-US" sz="2000" dirty="0">
                <a:latin typeface="Times New Roman" panose="02020603050405020304" pitchFamily="18" charset="0"/>
                <a:cs typeface="Times New Roman" panose="02020603050405020304" pitchFamily="18" charset="0"/>
              </a:rPr>
              <a:t>）。</a:t>
            </a:r>
            <a:endParaRPr lang="en-US" altLang="zh-TW" sz="2000" dirty="0">
              <a:latin typeface="Times New Roman" panose="02020603050405020304" pitchFamily="18" charset="0"/>
              <a:cs typeface="Times New Roman" panose="02020603050405020304" pitchFamily="18" charset="0"/>
            </a:endParaRPr>
          </a:p>
          <a:p>
            <a:pPr marL="0" indent="0">
              <a:lnSpc>
                <a:spcPts val="2600"/>
              </a:lnSpc>
              <a:spcBef>
                <a:spcPts val="600"/>
              </a:spcBef>
              <a:spcAft>
                <a:spcPts val="0"/>
              </a:spcAft>
              <a:buNone/>
            </a:pPr>
            <a:r>
              <a:rPr lang="zh-TW" altLang="en-US" sz="2000" dirty="0">
                <a:latin typeface="Times New Roman" panose="02020603050405020304" pitchFamily="18" charset="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十九世紀中葉後，臺灣家鄉意識超過大陸原鄉的返祖性（</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atavism</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）也可能是族群械鬥結束，姓氏團體械鬥卻增加的一個原因。他們不再為地緣關係而爭，他們要爭的是在台灣的家族、宗族、甚至同姓的利益</a:t>
            </a:r>
            <a:r>
              <a:rPr lang="zh-TW" altLang="en-US" sz="2000" dirty="0">
                <a:latin typeface="Times New Roman" panose="02020603050405020304" pitchFamily="18" charset="0"/>
                <a:cs typeface="Times New Roman" panose="02020603050405020304" pitchFamily="18" charset="0"/>
              </a:rPr>
              <a:t>」，以及「</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清代臺灣的</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內戰</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族群械鬥在</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1860</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年代休止，臺灣人重建家園、族群意識不再嚴重構成社會分歧</a:t>
            </a:r>
            <a:r>
              <a:rPr lang="zh-TW" altLang="en-US" sz="2000" dirty="0">
                <a:latin typeface="Times New Roman" panose="02020603050405020304" pitchFamily="18" charset="0"/>
                <a:cs typeface="Times New Roman" panose="02020603050405020304" pitchFamily="18" charset="0"/>
              </a:rPr>
              <a:t>」。（許達然</a:t>
            </a:r>
            <a:r>
              <a:rPr lang="en-US" altLang="zh-TW" sz="2000" dirty="0">
                <a:latin typeface="Times New Roman" panose="02020603050405020304" pitchFamily="18" charset="0"/>
                <a:cs typeface="Times New Roman" panose="02020603050405020304" pitchFamily="18" charset="0"/>
              </a:rPr>
              <a:t>1996</a:t>
            </a:r>
            <a:r>
              <a:rPr lang="zh-TW" altLang="en-US" sz="2000" dirty="0" smtClean="0">
                <a:latin typeface="Times New Roman" panose="02020603050405020304" pitchFamily="18" charset="0"/>
                <a:cs typeface="Times New Roman" panose="02020603050405020304" pitchFamily="18" charset="0"/>
              </a:rPr>
              <a:t>）</a:t>
            </a:r>
            <a:endParaRPr lang="en-US" altLang="zh-TW" sz="2000" dirty="0" smtClean="0">
              <a:latin typeface="Times New Roman" panose="02020603050405020304" pitchFamily="18" charset="0"/>
              <a:cs typeface="Times New Roman" panose="02020603050405020304" pitchFamily="18" charset="0"/>
            </a:endParaRPr>
          </a:p>
          <a:p>
            <a:pPr marL="0" indent="0">
              <a:lnSpc>
                <a:spcPts val="2600"/>
              </a:lnSpc>
              <a:spcBef>
                <a:spcPts val="600"/>
              </a:spcBef>
              <a:spcAft>
                <a:spcPts val="0"/>
              </a:spcAft>
              <a:buNone/>
            </a:pPr>
            <a:r>
              <a:rPr lang="zh-TW" altLang="en-US" sz="2000" dirty="0" smtClean="0">
                <a:latin typeface="Times New Roman" panose="02020603050405020304" pitchFamily="18" charset="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至少械鬥了一百五十年後，台灣人在十九世紀中葉願意在他們的祖先所開墾的島上和平共存</a:t>
            </a:r>
            <a:r>
              <a:rPr lang="zh-TW" altLang="en-US" sz="2000" dirty="0" smtClean="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許達然</a:t>
            </a:r>
            <a:r>
              <a:rPr lang="en-US" altLang="zh-TW" sz="2000" dirty="0" smtClean="0">
                <a:latin typeface="Times New Roman" panose="02020603050405020304" pitchFamily="18" charset="0"/>
                <a:cs typeface="Times New Roman" panose="02020603050405020304" pitchFamily="18" charset="0"/>
              </a:rPr>
              <a:t>1996</a:t>
            </a:r>
            <a:r>
              <a:rPr lang="zh-TW" altLang="en-US" sz="2000" dirty="0" smtClean="0">
                <a:latin typeface="Times New Roman" panose="02020603050405020304" pitchFamily="18" charset="0"/>
                <a:cs typeface="Times New Roman" panose="02020603050405020304" pitchFamily="18" charset="0"/>
              </a:rPr>
              <a:t>）。</a:t>
            </a:r>
            <a:endParaRPr lang="en-US" altLang="zh-TW" sz="2000" dirty="0" smtClean="0">
              <a:latin typeface="Times New Roman" panose="02020603050405020304" pitchFamily="18" charset="0"/>
              <a:cs typeface="Times New Roman" panose="02020603050405020304" pitchFamily="18" charset="0"/>
            </a:endParaRPr>
          </a:p>
          <a:p>
            <a:pPr marL="0" indent="0">
              <a:lnSpc>
                <a:spcPts val="2600"/>
              </a:lnSpc>
              <a:spcBef>
                <a:spcPts val="600"/>
              </a:spcBef>
              <a:spcAft>
                <a:spcPts val="0"/>
              </a:spcAft>
              <a:buNone/>
            </a:pPr>
            <a:r>
              <a:rPr lang="zh-TW" altLang="en-US" sz="2000" dirty="0">
                <a:latin typeface="Times New Roman" panose="02020603050405020304" pitchFamily="18" charset="0"/>
                <a:cs typeface="Times New Roman" panose="02020603050405020304" pitchFamily="18" charset="0"/>
              </a:rPr>
              <a:t>分類械鬥的慘重傷亡本身促成「</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和平共存</a:t>
            </a:r>
            <a:r>
              <a:rPr lang="zh-TW" altLang="en-US" sz="2000" dirty="0">
                <a:latin typeface="Times New Roman" panose="02020603050405020304" pitchFamily="18" charset="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械鬥確定了族群的分布，雖未達到社會整合（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social integration</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），卻促成了和平共存</a:t>
            </a:r>
            <a:r>
              <a:rPr lang="zh-TW" altLang="en-US" sz="2000" dirty="0">
                <a:latin typeface="Times New Roman" panose="02020603050405020304" pitchFamily="18" charset="0"/>
                <a:cs typeface="Times New Roman" panose="02020603050405020304" pitchFamily="18" charset="0"/>
              </a:rPr>
              <a:t>」；「</a:t>
            </a:r>
            <a:r>
              <a:rPr lang="zh-TW" altLang="en-US"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械鬥迫使族群和平共存</a:t>
            </a:r>
            <a:r>
              <a:rPr lang="zh-TW" altLang="en-US" sz="2000" dirty="0">
                <a:latin typeface="Times New Roman" panose="02020603050405020304" pitchFamily="18" charset="0"/>
                <a:cs typeface="Times New Roman" panose="02020603050405020304" pitchFamily="18" charset="0"/>
              </a:rPr>
              <a:t>」（許達然</a:t>
            </a:r>
            <a:r>
              <a:rPr lang="en-US" altLang="zh-TW" sz="2000" dirty="0" smtClean="0">
                <a:latin typeface="Times New Roman" panose="02020603050405020304" pitchFamily="18" charset="0"/>
                <a:cs typeface="Times New Roman" panose="02020603050405020304" pitchFamily="18" charset="0"/>
              </a:rPr>
              <a:t>1996</a:t>
            </a:r>
            <a:r>
              <a:rPr lang="zh-TW" altLang="en-US" sz="2000" dirty="0" smtClean="0">
                <a:latin typeface="Times New Roman" panose="02020603050405020304" pitchFamily="18" charset="0"/>
                <a:cs typeface="Times New Roman" panose="02020603050405020304" pitchFamily="18" charset="0"/>
              </a:rPr>
              <a:t>）。</a:t>
            </a:r>
            <a:endParaRPr lang="en-US" altLang="zh-TW" sz="2000" dirty="0" smtClean="0">
              <a:latin typeface="Times New Roman" panose="02020603050405020304" pitchFamily="18" charset="0"/>
              <a:cs typeface="Times New Roman" panose="02020603050405020304" pitchFamily="18" charset="0"/>
            </a:endParaRPr>
          </a:p>
          <a:p>
            <a:pPr marL="0" indent="0">
              <a:lnSpc>
                <a:spcPts val="2600"/>
              </a:lnSpc>
              <a:spcBef>
                <a:spcPts val="600"/>
              </a:spcBef>
              <a:spcAft>
                <a:spcPts val="0"/>
              </a:spcAft>
              <a:buNone/>
            </a:pPr>
            <a:r>
              <a:rPr lang="zh-TW" altLang="en-US" sz="2000" dirty="0">
                <a:latin typeface="Times New Roman" panose="02020603050405020304" pitchFamily="18" charset="0"/>
                <a:cs typeface="Times New Roman" panose="02020603050405020304" pitchFamily="18" charset="0"/>
              </a:rPr>
              <a:t>王甫昌（</a:t>
            </a:r>
            <a:r>
              <a:rPr lang="en-US" altLang="zh-TW" sz="2000" dirty="0" smtClean="0">
                <a:latin typeface="Times New Roman" panose="02020603050405020304" pitchFamily="18" charset="0"/>
                <a:cs typeface="Times New Roman" panose="02020603050405020304" pitchFamily="18" charset="0"/>
              </a:rPr>
              <a:t>2019</a:t>
            </a:r>
            <a:r>
              <a:rPr lang="zh-TW" altLang="en-US" sz="2000" dirty="0" smtClean="0">
                <a:latin typeface="Times New Roman" panose="02020603050405020304" pitchFamily="18" charset="0"/>
                <a:cs typeface="Times New Roman" panose="02020603050405020304" pitchFamily="18" charset="0"/>
              </a:rPr>
              <a:t>）</a:t>
            </a:r>
            <a:r>
              <a:rPr lang="zh-TW" altLang="en-US" sz="2000" dirty="0">
                <a:latin typeface="Times New Roman" panose="02020603050405020304" pitchFamily="18" charset="0"/>
                <a:cs typeface="Times New Roman" panose="02020603050405020304" pitchFamily="18" charset="0"/>
              </a:rPr>
              <a:t>引述陳其南土著化</a:t>
            </a:r>
            <a:r>
              <a:rPr lang="zh-TW" altLang="en-US" sz="2000" dirty="0" smtClean="0">
                <a:latin typeface="Times New Roman" panose="02020603050405020304" pitchFamily="18" charset="0"/>
                <a:cs typeface="Times New Roman" panose="02020603050405020304" pitchFamily="18" charset="0"/>
              </a:rPr>
              <a:t>理論以及許達然分類械鬥後</a:t>
            </a:r>
            <a:r>
              <a:rPr lang="zh-TW" altLang="en-US" sz="2000" dirty="0">
                <a:latin typeface="Times New Roman" panose="02020603050405020304" pitchFamily="18" charset="0"/>
                <a:cs typeface="Times New Roman" panose="02020603050405020304" pitchFamily="18" charset="0"/>
              </a:rPr>
              <a:t>「族群」重分布造成「閩粵分類」逐漸</a:t>
            </a:r>
            <a:r>
              <a:rPr lang="zh-TW" altLang="en-US" sz="2000" dirty="0" smtClean="0">
                <a:latin typeface="Times New Roman" panose="02020603050405020304" pitchFamily="18" charset="0"/>
                <a:cs typeface="Times New Roman" panose="02020603050405020304" pitchFamily="18" charset="0"/>
              </a:rPr>
              <a:t>平息的說法，歸結：</a:t>
            </a:r>
            <a:r>
              <a:rPr lang="zh-TW" altLang="en-US" sz="2000" dirty="0">
                <a:latin typeface="Times New Roman" panose="02020603050405020304" pitchFamily="18" charset="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長期間閩粵分類械鬥所導致的不同祖籍人口遷移，造成漢人祖籍同質居的分布型態的發展，其實正是讓清代閩粵分類逐漸平息的重要原因</a:t>
            </a:r>
            <a:r>
              <a:rPr lang="zh-TW" altLang="en-US" sz="2000" dirty="0" smtClean="0">
                <a:latin typeface="Times New Roman" panose="02020603050405020304" pitchFamily="18" charset="0"/>
                <a:cs typeface="Times New Roman" panose="02020603050405020304" pitchFamily="18" charset="0"/>
              </a:rPr>
              <a:t>」。</a:t>
            </a:r>
            <a:endParaRPr lang="en-US" altLang="zh-TW" sz="2000" dirty="0" smtClean="0">
              <a:latin typeface="Times New Roman" panose="02020603050405020304" pitchFamily="18" charset="0"/>
              <a:cs typeface="Times New Roman" panose="02020603050405020304" pitchFamily="18" charset="0"/>
            </a:endParaRPr>
          </a:p>
          <a:p>
            <a:pPr marL="0" indent="0">
              <a:lnSpc>
                <a:spcPts val="2800"/>
              </a:lnSpc>
              <a:spcBef>
                <a:spcPts val="600"/>
              </a:spcBef>
              <a:spcAft>
                <a:spcPts val="0"/>
              </a:spcAft>
              <a:buNone/>
            </a:pPr>
            <a:endParaRPr lang="en-US" altLang="zh-TW"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19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97" y="2132856"/>
            <a:ext cx="492443" cy="273630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乾隆二十六年</a:t>
            </a:r>
            <a:r>
              <a:rPr kumimoji="1" lang="zh-TW" altLang="en-US" sz="2000" b="0" i="0" u="none" strike="noStrike" kern="1200" cap="none" spc="0" normalizeH="0" baseline="0" noProof="0" dirty="0">
                <a:ln>
                  <a:noFill/>
                </a:ln>
                <a:solidFill>
                  <a:srgbClr val="0070C0"/>
                </a:solidFill>
                <a:effectLst/>
                <a:uLnTx/>
                <a:uFillTx/>
                <a:latin typeface="Arial" charset="0"/>
                <a:ea typeface="新細明體" pitchFamily="18" charset="-120"/>
                <a:cs typeface="+mn-cs"/>
              </a:rPr>
              <a:t>挑溝築牛</a:t>
            </a:r>
          </a:p>
        </p:txBody>
      </p:sp>
    </p:spTree>
    <p:extLst>
      <p:ext uri="{BB962C8B-B14F-4D97-AF65-F5344CB8AC3E}">
        <p14:creationId xmlns:p14="http://schemas.microsoft.com/office/powerpoint/2010/main" val="178770868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4" name="文字方塊 3"/>
          <p:cNvSpPr txBox="1"/>
          <p:nvPr/>
        </p:nvSpPr>
        <p:spPr>
          <a:xfrm>
            <a:off x="7225994"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乾隆四十九年</a:t>
            </a:r>
            <a:r>
              <a:rPr kumimoji="1" lang="zh-TW" altLang="en-US" sz="20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38663976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6005"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熟番各社原居地</a:t>
            </a:r>
          </a:p>
        </p:txBody>
      </p:sp>
    </p:spTree>
    <p:extLst>
      <p:ext uri="{BB962C8B-B14F-4D97-AF65-F5344CB8AC3E}">
        <p14:creationId xmlns:p14="http://schemas.microsoft.com/office/powerpoint/2010/main" val="116486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36359" y="670384"/>
            <a:ext cx="492443" cy="551723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乾隆五十五年配置屯番養贍埔地（平埔族保留區）</a:t>
            </a:r>
          </a:p>
        </p:txBody>
      </p:sp>
    </p:spTree>
    <p:extLst>
      <p:ext uri="{BB962C8B-B14F-4D97-AF65-F5344CB8AC3E}">
        <p14:creationId xmlns:p14="http://schemas.microsoft.com/office/powerpoint/2010/main" val="40782943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332656"/>
            <a:ext cx="8424936" cy="5976664"/>
          </a:xfrm>
        </p:spPr>
        <p:txBody>
          <a:bodyPr/>
          <a:lstStyle/>
          <a:p>
            <a:pPr marL="0" indent="0">
              <a:lnSpc>
                <a:spcPts val="3200"/>
              </a:lnSpc>
              <a:spcBef>
                <a:spcPts val="600"/>
              </a:spcBef>
              <a:spcAft>
                <a:spcPts val="600"/>
              </a:spcAft>
              <a:buNone/>
            </a:pP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乾隆中葉以後的</a:t>
            </a:r>
            <a:r>
              <a:rPr lang="zh-TW" altLang="en-US"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紅</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2400" dirty="0">
                <a:solidFill>
                  <a:srgbClr val="0070C0"/>
                </a:solidFill>
                <a:latin typeface="Times New Roman" panose="02020603050405020304" pitchFamily="18" charset="0"/>
                <a:ea typeface="新細明體" panose="02020500000000000000" pitchFamily="18" charset="-120"/>
                <a:cs typeface="Times New Roman" panose="02020603050405020304" pitchFamily="18" charset="0"/>
              </a:rPr>
              <a:t>藍</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a:t>
            </a:r>
            <a:r>
              <a:rPr lang="zh-TW" altLang="en-US" sz="2400" dirty="0">
                <a:solidFill>
                  <a:srgbClr val="9900FF"/>
                </a:solidFill>
                <a:latin typeface="Times New Roman" panose="02020603050405020304" pitchFamily="18" charset="0"/>
                <a:ea typeface="新細明體" panose="02020500000000000000" pitchFamily="18" charset="-120"/>
                <a:cs typeface="Times New Roman" panose="02020603050405020304" pitchFamily="18" charset="0"/>
              </a:rPr>
              <a:t>紫</a:t>
            </a:r>
            <a:r>
              <a:rPr lang="zh-TW" altLang="en-US" sz="2400" dirty="0">
                <a:latin typeface="Times New Roman" panose="02020603050405020304" pitchFamily="18" charset="0"/>
                <a:ea typeface="新細明體" panose="02020500000000000000" pitchFamily="18" charset="-120"/>
                <a:cs typeface="Times New Roman" panose="02020603050405020304" pitchFamily="18" charset="0"/>
              </a:rPr>
              <a:t>線</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番界圖與現代地圖相較，雖相當不精確，但已足以提供一個因番界的漸次推移而形成多層族群地帶的治理圖像。</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200"/>
              </a:lnSpc>
              <a:spcBef>
                <a:spcPts val="600"/>
              </a:spcBef>
              <a:spcAft>
                <a:spcPts val="600"/>
              </a:spcAft>
              <a:buNone/>
            </a:pP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番界圖就是國家權力從上而下的「族群空間部署藍圖」，用現代意象做比擬，即相當於中央戰情室使用的地理空間資訊圖。</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200"/>
              </a:lnSpc>
              <a:spcBef>
                <a:spcPts val="600"/>
              </a:spcBef>
              <a:spcAft>
                <a:spcPts val="600"/>
              </a:spcAft>
              <a:buNone/>
            </a:pPr>
            <a:r>
              <a:rPr lang="zh-TW" altLang="zh-TW"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紅</a:t>
            </a:r>
            <a:r>
              <a:rPr lang="zh-TW" altLang="zh-TW" sz="2400" dirty="0">
                <a:solidFill>
                  <a:srgbClr val="0070C0"/>
                </a:solidFill>
                <a:latin typeface="Times New Roman" panose="02020603050405020304" pitchFamily="18" charset="0"/>
                <a:ea typeface="新細明體" panose="02020500000000000000" pitchFamily="18" charset="-120"/>
                <a:cs typeface="Times New Roman" panose="02020603050405020304" pitchFamily="18" charset="0"/>
              </a:rPr>
              <a:t>藍</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線、</a:t>
            </a:r>
            <a:r>
              <a:rPr lang="zh-TW" altLang="zh-TW" sz="2400" dirty="0">
                <a:solidFill>
                  <a:srgbClr val="9900FF"/>
                </a:solidFill>
                <a:latin typeface="Times New Roman" panose="02020603050405020304" pitchFamily="18" charset="0"/>
                <a:ea typeface="新細明體" panose="02020500000000000000" pitchFamily="18" charset="-120"/>
                <a:cs typeface="Times New Roman" panose="02020603050405020304" pitchFamily="18" charset="0"/>
              </a:rPr>
              <a:t>紫</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線不是貌似山水畫的番界圖裡無關痛癢的虛構假象，而是指涉耗費巨大人力、物力完成的人口和土地調查，以及邊界設置和社會改造的軟硬體工程，既關係到人民生命、財產的重大利益，也關係到國家權力治理的成敗。</a:t>
            </a:r>
            <a:endParaRPr lang="en-US" altLang="zh-TW" sz="2400" dirty="0">
              <a:latin typeface="Times New Roman" panose="02020603050405020304" pitchFamily="18" charset="0"/>
              <a:ea typeface="新細明體" panose="02020500000000000000" pitchFamily="18" charset="-120"/>
              <a:cs typeface="Times New Roman" panose="02020603050405020304" pitchFamily="18" charset="0"/>
            </a:endParaRPr>
          </a:p>
          <a:p>
            <a:pPr marL="0" indent="0">
              <a:lnSpc>
                <a:spcPts val="3200"/>
              </a:lnSpc>
              <a:spcBef>
                <a:spcPts val="600"/>
              </a:spcBef>
              <a:spcAft>
                <a:spcPts val="600"/>
              </a:spcAft>
              <a:buNone/>
            </a:pP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邊界雖然難以釐定甚且一再改易，但因之而生的三層式人文地理區域絕非虛有其表。這套在朝廷秘而不宣、在過去學界視而不見的三層式族群空間部署，因其既廣且深的社會、經濟效果，足堪稱為乾隆時期臺灣治理的「</a:t>
            </a:r>
            <a:r>
              <a:rPr lang="zh-TW" altLang="zh-TW" sz="2400" dirty="0">
                <a:solidFill>
                  <a:srgbClr val="FF0000"/>
                </a:solidFill>
                <a:latin typeface="Times New Roman" panose="02020603050405020304" pitchFamily="18" charset="0"/>
                <a:ea typeface="新細明體" panose="02020500000000000000" pitchFamily="18" charset="-120"/>
                <a:cs typeface="Times New Roman" panose="02020603050405020304" pitchFamily="18" charset="0"/>
              </a:rPr>
              <a:t>常態體制</a:t>
            </a:r>
            <a:r>
              <a:rPr lang="zh-TW" altLang="zh-TW" sz="2400" dirty="0">
                <a:latin typeface="Times New Roman" panose="02020603050405020304" pitchFamily="18" charset="0"/>
                <a:ea typeface="新細明體" panose="02020500000000000000" pitchFamily="18" charset="-120"/>
                <a:cs typeface="Times New Roman" panose="02020603050405020304" pitchFamily="18" charset="0"/>
              </a:rPr>
              <a:t>」。</a:t>
            </a:r>
            <a:endParaRPr lang="en-US" altLang="zh-TW" sz="2400" dirty="0"/>
          </a:p>
        </p:txBody>
      </p:sp>
    </p:spTree>
    <p:extLst>
      <p:ext uri="{BB962C8B-B14F-4D97-AF65-F5344CB8AC3E}">
        <p14:creationId xmlns:p14="http://schemas.microsoft.com/office/powerpoint/2010/main" val="25433690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078002" y="724247"/>
            <a:ext cx="492443" cy="5734903"/>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乾隆二十五年</a:t>
            </a:r>
            <a:r>
              <a:rPr kumimoji="1" lang="zh-TW" altLang="en-US" sz="2000" b="0" i="0" u="none" strike="noStrike" kern="1200" cap="none" spc="0" normalizeH="0" baseline="0" noProof="0" dirty="0">
                <a:ln>
                  <a:noFill/>
                </a:ln>
                <a:solidFill>
                  <a:srgbClr val="0070C0"/>
                </a:solidFill>
                <a:effectLst/>
                <a:uLnTx/>
                <a:uFillTx/>
                <a:latin typeface="Arial" charset="0"/>
                <a:ea typeface="新細明體" pitchFamily="18" charset="-120"/>
                <a:cs typeface="+mn-cs"/>
              </a:rPr>
              <a:t>藍線土牛</a:t>
            </a:r>
            <a:r>
              <a:rPr kumimoji="1" lang="zh-TW" altLang="en-US" sz="2000" b="0" i="0" u="none" strike="noStrike" kern="1200" cap="none" spc="0" normalizeH="0" baseline="0" noProof="0" dirty="0" smtClean="0">
                <a:ln>
                  <a:noFill/>
                </a:ln>
                <a:solidFill>
                  <a:srgbClr val="0070C0"/>
                </a:solidFill>
                <a:effectLst/>
                <a:uLnTx/>
                <a:uFillTx/>
                <a:latin typeface="Arial" charset="0"/>
                <a:ea typeface="新細明體" pitchFamily="18" charset="-120"/>
                <a:cs typeface="+mn-cs"/>
              </a:rPr>
              <a:t>界</a:t>
            </a:r>
            <a:r>
              <a:rPr kumimoji="1" lang="zh-TW" altLang="en-US" sz="2000" b="0" i="0" u="none" strike="noStrike" kern="1200" cap="none" spc="0" normalizeH="0" baseline="0" noProof="0" dirty="0" smtClean="0">
                <a:ln>
                  <a:noFill/>
                </a:ln>
                <a:effectLst/>
                <a:uLnTx/>
                <a:uFillTx/>
                <a:latin typeface="Arial" charset="0"/>
                <a:ea typeface="新細明體" pitchFamily="18" charset="-120"/>
                <a:cs typeface="+mn-cs"/>
              </a:rPr>
              <a:t>與四十五年的界外新地名</a:t>
            </a:r>
            <a:endParaRPr kumimoji="1" lang="zh-TW" altLang="en-US" sz="2000" b="0" i="0" u="none" strike="noStrike" kern="1200" cap="none" spc="0" normalizeH="0" baseline="0" noProof="0" dirty="0">
              <a:ln>
                <a:noFill/>
              </a:ln>
              <a:effectLst/>
              <a:uLnTx/>
              <a:uFillTx/>
              <a:latin typeface="Arial" charset="0"/>
              <a:ea typeface="新細明體" pitchFamily="18" charset="-120"/>
              <a:cs typeface="+mn-cs"/>
            </a:endParaRPr>
          </a:p>
        </p:txBody>
      </p:sp>
      <p:sp>
        <p:nvSpPr>
          <p:cNvPr id="4" name="文字方塊 3"/>
          <p:cNvSpPr txBox="1"/>
          <p:nvPr/>
        </p:nvSpPr>
        <p:spPr>
          <a:xfrm>
            <a:off x="1573632" y="561549"/>
            <a:ext cx="492443" cy="5734903"/>
          </a:xfrm>
          <a:prstGeom prst="rect">
            <a:avLst/>
          </a:prstGeom>
          <a:noFill/>
        </p:spPr>
        <p:txBody>
          <a:bodyPr vert="eaVert" wrap="none" rtlCol="0">
            <a:spAutoFit/>
          </a:bodyPr>
          <a:lstStyle/>
          <a:p>
            <a:r>
              <a:rPr lang="zh-TW" altLang="en-US" sz="2000" dirty="0" smtClean="0"/>
              <a:t>以界外私墾釀成動亂事端的臺中盆地東勢地區為例</a:t>
            </a:r>
            <a:endParaRPr lang="zh-TW" altLang="en-US" sz="2000" dirty="0"/>
          </a:p>
        </p:txBody>
      </p:sp>
    </p:spTree>
    <p:extLst>
      <p:ext uri="{BB962C8B-B14F-4D97-AF65-F5344CB8AC3E}">
        <p14:creationId xmlns:p14="http://schemas.microsoft.com/office/powerpoint/2010/main" val="400232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cxnSp>
        <p:nvCxnSpPr>
          <p:cNvPr id="4" name="直線單箭頭接點 3"/>
          <p:cNvCxnSpPr/>
          <p:nvPr/>
        </p:nvCxnSpPr>
        <p:spPr>
          <a:xfrm>
            <a:off x="5148064" y="2708920"/>
            <a:ext cx="360040" cy="333037"/>
          </a:xfrm>
          <a:prstGeom prst="straightConnector1">
            <a:avLst/>
          </a:prstGeom>
          <a:ln w="19050" cap="flat" cmpd="sng" algn="ctr">
            <a:solidFill>
              <a:srgbClr val="008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 name="直線單箭頭接點 6"/>
          <p:cNvCxnSpPr/>
          <p:nvPr/>
        </p:nvCxnSpPr>
        <p:spPr>
          <a:xfrm>
            <a:off x="2771800" y="2204864"/>
            <a:ext cx="1368152" cy="288032"/>
          </a:xfrm>
          <a:prstGeom prst="straightConnector1">
            <a:avLst/>
          </a:prstGeom>
          <a:ln w="19050">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4" name="直線接點 13"/>
          <p:cNvCxnSpPr/>
          <p:nvPr/>
        </p:nvCxnSpPr>
        <p:spPr>
          <a:xfrm flipV="1">
            <a:off x="4226239" y="2407387"/>
            <a:ext cx="921825" cy="85509"/>
          </a:xfrm>
          <a:prstGeom prst="line">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直線單箭頭接點 17"/>
          <p:cNvCxnSpPr/>
          <p:nvPr/>
        </p:nvCxnSpPr>
        <p:spPr>
          <a:xfrm>
            <a:off x="5580112" y="3068960"/>
            <a:ext cx="288032" cy="72008"/>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5469850" y="2501897"/>
            <a:ext cx="364539" cy="531059"/>
          </a:xfrm>
          <a:prstGeom prst="straightConnector1">
            <a:avLst/>
          </a:prstGeom>
          <a:ln w="19050" cap="flat" cmpd="sng" algn="ctr">
            <a:solidFill>
              <a:srgbClr val="00B0F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1" name="直線單箭頭接點 30"/>
          <p:cNvCxnSpPr/>
          <p:nvPr/>
        </p:nvCxnSpPr>
        <p:spPr>
          <a:xfrm flipV="1">
            <a:off x="4752805" y="2438890"/>
            <a:ext cx="454559" cy="198022"/>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V="1">
            <a:off x="3275856" y="4068071"/>
            <a:ext cx="2088232" cy="14397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5760132" y="3284984"/>
            <a:ext cx="0" cy="108012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H="1">
            <a:off x="5364088" y="3104964"/>
            <a:ext cx="108012" cy="468052"/>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4572000" y="2636912"/>
            <a:ext cx="212311" cy="684076"/>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5418094" y="2520684"/>
            <a:ext cx="342038" cy="526559"/>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p:nvPr/>
        </p:nvCxnSpPr>
        <p:spPr>
          <a:xfrm flipH="1">
            <a:off x="5678557" y="2819183"/>
            <a:ext cx="5472" cy="3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600784" y="2636912"/>
            <a:ext cx="1338828"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紅線：漳人</a:t>
            </a:r>
            <a:endParaRPr kumimoji="1" lang="en-US" altLang="zh-TW" sz="18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B0F0"/>
                </a:solidFill>
                <a:effectLst/>
                <a:uLnTx/>
                <a:uFillTx/>
                <a:latin typeface="Arial" charset="0"/>
                <a:ea typeface="新細明體" pitchFamily="18" charset="-120"/>
                <a:cs typeface="+mn-cs"/>
              </a:rPr>
              <a:t>藍線：泉人</a:t>
            </a:r>
            <a:endParaRPr kumimoji="1" lang="en-US" altLang="zh-TW" sz="1800" b="0" i="0" u="none" strike="noStrike" kern="1200" cap="none" spc="0" normalizeH="0" baseline="0" noProof="0" dirty="0">
              <a:ln>
                <a:noFill/>
              </a:ln>
              <a:solidFill>
                <a:srgbClr val="00B0F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綠線：客人</a:t>
            </a:r>
          </a:p>
        </p:txBody>
      </p:sp>
      <p:sp>
        <p:nvSpPr>
          <p:cNvPr id="5" name="文字方塊 4"/>
          <p:cNvSpPr txBox="1"/>
          <p:nvPr/>
        </p:nvSpPr>
        <p:spPr>
          <a:xfrm>
            <a:off x="7078001" y="459134"/>
            <a:ext cx="923330" cy="593973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四十七年漳泉分類械鬥前</a:t>
            </a:r>
            <a:endParaRPr kumimoji="1" lang="en-US"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東勢角、樸仔籬界</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外私</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墾與相關</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地名位置圖</a:t>
            </a:r>
          </a:p>
        </p:txBody>
      </p:sp>
      <p:cxnSp>
        <p:nvCxnSpPr>
          <p:cNvPr id="17" name="直線單箭頭接點 16"/>
          <p:cNvCxnSpPr/>
          <p:nvPr/>
        </p:nvCxnSpPr>
        <p:spPr>
          <a:xfrm flipV="1">
            <a:off x="3141040" y="2450141"/>
            <a:ext cx="1695395" cy="7354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7"/>
          <p:cNvCxnSpPr/>
          <p:nvPr/>
        </p:nvCxnSpPr>
        <p:spPr>
          <a:xfrm flipV="1">
            <a:off x="2065999" y="5085184"/>
            <a:ext cx="993833" cy="7920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flipV="1">
            <a:off x="2065999" y="5507850"/>
            <a:ext cx="1137849" cy="6574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a:off x="2065999" y="6453336"/>
            <a:ext cx="1075041"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a:off x="2065999" y="6669360"/>
            <a:ext cx="705801" cy="1886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p:cNvCxnSpPr/>
          <p:nvPr/>
        </p:nvCxnSpPr>
        <p:spPr>
          <a:xfrm flipV="1">
            <a:off x="2065999" y="6165304"/>
            <a:ext cx="1209857"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92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44624"/>
            <a:ext cx="8712968" cy="6768752"/>
          </a:xfrm>
        </p:spPr>
        <p:txBody>
          <a:bodyPr/>
          <a:lstStyle/>
          <a:p>
            <a:pPr marL="0" indent="0" algn="ctr">
              <a:buNone/>
            </a:pPr>
            <a:r>
              <a:rPr lang="zh-TW" altLang="en-US" sz="3600" dirty="0" smtClean="0">
                <a:solidFill>
                  <a:srgbClr val="FF0000"/>
                </a:solidFill>
              </a:rPr>
              <a:t>漳</a:t>
            </a:r>
            <a:r>
              <a:rPr lang="zh-TW" altLang="en-US" sz="3600" dirty="0">
                <a:solidFill>
                  <a:srgbClr val="FF0000"/>
                </a:solidFill>
              </a:rPr>
              <a:t>泉分類</a:t>
            </a:r>
            <a:r>
              <a:rPr lang="zh-TW" altLang="en-US" sz="3600" dirty="0"/>
              <a:t>的</a:t>
            </a:r>
            <a:r>
              <a:rPr lang="zh-TW" altLang="en-US" sz="3600" dirty="0" smtClean="0"/>
              <a:t>萌生</a:t>
            </a:r>
          </a:p>
          <a:p>
            <a:pPr marL="0" indent="0" algn="ctr">
              <a:lnSpc>
                <a:spcPts val="3000"/>
              </a:lnSpc>
              <a:spcBef>
                <a:spcPts val="1200"/>
              </a:spcBef>
              <a:spcAft>
                <a:spcPts val="600"/>
              </a:spcAft>
              <a:buNone/>
            </a:pPr>
            <a:r>
              <a:rPr lang="zh-TW" altLang="en-US" dirty="0"/>
              <a:t>乾隆四十七年漳</a:t>
            </a:r>
            <a:r>
              <a:rPr lang="zh-TW" altLang="en-US" dirty="0" smtClean="0"/>
              <a:t>泉分類械鬥與沿山勢力的崛起</a:t>
            </a:r>
            <a:endParaRPr lang="en-US" altLang="zh-TW" dirty="0" smtClean="0"/>
          </a:p>
          <a:p>
            <a:pPr marL="400050" lvl="1" indent="0">
              <a:lnSpc>
                <a:spcPts val="3200"/>
              </a:lnSpc>
              <a:spcBef>
                <a:spcPts val="600"/>
              </a:spcBef>
              <a:buNone/>
            </a:pPr>
            <a:r>
              <a:rPr lang="zh-TW" altLang="zh-TW" dirty="0" smtClean="0"/>
              <a:t>大里</a:t>
            </a:r>
            <a:r>
              <a:rPr lang="zh-TW" altLang="zh-TW" dirty="0"/>
              <a:t>杙</a:t>
            </a:r>
            <a:r>
              <a:rPr lang="zh-TW" altLang="en-US" dirty="0"/>
              <a:t>庄</a:t>
            </a:r>
            <a:r>
              <a:rPr lang="zh-TW" altLang="zh-TW" dirty="0"/>
              <a:t>林士慊</a:t>
            </a:r>
            <a:r>
              <a:rPr lang="zh-TW" altLang="en-US" dirty="0"/>
              <a:t>因莊民在界外遭生番殺害，率眾</a:t>
            </a:r>
            <a:r>
              <a:rPr lang="zh-TW" altLang="zh-TW" dirty="0"/>
              <a:t>焚搶</a:t>
            </a:r>
            <a:r>
              <a:rPr lang="zh-TW" altLang="en-US" dirty="0"/>
              <a:t>負責守隘的</a:t>
            </a:r>
            <a:r>
              <a:rPr lang="zh-TW" altLang="zh-TW" dirty="0"/>
              <a:t>阿里史</a:t>
            </a:r>
            <a:r>
              <a:rPr lang="zh-TW" altLang="zh-TW" dirty="0" smtClean="0"/>
              <a:t>社</a:t>
            </a:r>
            <a:r>
              <a:rPr lang="zh-TW" altLang="en-US" dirty="0" smtClean="0"/>
              <a:t>。</a:t>
            </a:r>
            <a:r>
              <a:rPr lang="zh-TW" altLang="en-US" dirty="0"/>
              <a:t>（乾隆四十五年三月）</a:t>
            </a:r>
            <a:endParaRPr lang="en-US" altLang="zh-TW" dirty="0"/>
          </a:p>
          <a:p>
            <a:pPr marL="800100" lvl="2" indent="0">
              <a:lnSpc>
                <a:spcPts val="3200"/>
              </a:lnSpc>
              <a:spcBef>
                <a:spcPts val="600"/>
              </a:spcBef>
              <a:buNone/>
            </a:pPr>
            <a:r>
              <a:rPr lang="zh-TW" altLang="zh-TW" dirty="0" smtClean="0"/>
              <a:t>理</a:t>
            </a:r>
            <a:r>
              <a:rPr lang="zh-TW" altLang="zh-TW" dirty="0"/>
              <a:t>番</a:t>
            </a:r>
            <a:r>
              <a:rPr lang="zh-TW" altLang="en-US" dirty="0"/>
              <a:t>同知</a:t>
            </a:r>
            <a:r>
              <a:rPr lang="zh-TW" altLang="zh-TW" dirty="0"/>
              <a:t>史崧壽與署</a:t>
            </a:r>
            <a:r>
              <a:rPr lang="zh-TW" altLang="en-US" dirty="0"/>
              <a:t>彰化知縣</a:t>
            </a:r>
            <a:r>
              <a:rPr lang="zh-TW" altLang="zh-TW" dirty="0"/>
              <a:t>張東馨各出銀</a:t>
            </a:r>
            <a:r>
              <a:rPr lang="en-US" altLang="zh-TW" dirty="0"/>
              <a:t>250</a:t>
            </a:r>
            <a:r>
              <a:rPr lang="zh-TW" altLang="zh-TW" dirty="0"/>
              <a:t>元</a:t>
            </a:r>
            <a:r>
              <a:rPr lang="zh-TW" altLang="en-US" dirty="0"/>
              <a:t>安撫阿里史社</a:t>
            </a:r>
            <a:r>
              <a:rPr lang="zh-TW" altLang="en-US" dirty="0" smtClean="0"/>
              <a:t>，和</a:t>
            </a:r>
            <a:r>
              <a:rPr lang="zh-TW" altLang="zh-TW" dirty="0" smtClean="0"/>
              <a:t>息</a:t>
            </a:r>
            <a:r>
              <a:rPr lang="zh-TW" altLang="en-US" dirty="0" smtClean="0"/>
              <a:t>了事。 （五月</a:t>
            </a:r>
            <a:r>
              <a:rPr lang="zh-TW" altLang="en-US" dirty="0"/>
              <a:t>）</a:t>
            </a:r>
            <a:endParaRPr lang="en-US" altLang="zh-TW" dirty="0"/>
          </a:p>
          <a:p>
            <a:pPr marL="400050" lvl="1" indent="0">
              <a:lnSpc>
                <a:spcPts val="3200"/>
              </a:lnSpc>
              <a:spcBef>
                <a:spcPts val="600"/>
              </a:spcBef>
              <a:buNone/>
            </a:pPr>
            <a:r>
              <a:rPr lang="zh-TW" altLang="zh-TW" dirty="0" smtClean="0"/>
              <a:t>漳泉分類</a:t>
            </a:r>
            <a:r>
              <a:rPr lang="zh-TW" altLang="en-US" dirty="0" smtClean="0"/>
              <a:t>械鬥（乾隆四十七年八月至十一月間）</a:t>
            </a:r>
            <a:endParaRPr lang="en-US" altLang="zh-TW" dirty="0" smtClean="0"/>
          </a:p>
          <a:p>
            <a:pPr marL="800100" lvl="2" indent="0">
              <a:lnSpc>
                <a:spcPts val="3200"/>
              </a:lnSpc>
              <a:spcBef>
                <a:spcPts val="600"/>
              </a:spcBef>
              <a:buNone/>
            </a:pPr>
            <a:r>
              <a:rPr lang="zh-TW" altLang="en-US" dirty="0"/>
              <a:t>「</a:t>
            </a:r>
            <a:r>
              <a:rPr lang="zh-TW" altLang="zh-TW" dirty="0">
                <a:latin typeface="標楷體" panose="03000509000000000000" pitchFamily="65" charset="-120"/>
                <a:ea typeface="標楷體" panose="03000509000000000000" pitchFamily="65" charset="-120"/>
              </a:rPr>
              <a:t>大里杙漳匪</a:t>
            </a:r>
            <a:r>
              <a:rPr lang="zh-TW" altLang="en-US" dirty="0">
                <a:latin typeface="標楷體" panose="03000509000000000000" pitchFamily="65" charset="-120"/>
                <a:ea typeface="標楷體" panose="03000509000000000000" pitchFamily="65" charset="-120"/>
              </a:rPr>
              <a:t>林士</a:t>
            </a:r>
            <a:r>
              <a:rPr lang="zh-TW" altLang="zh-TW" dirty="0">
                <a:latin typeface="標楷體" panose="03000509000000000000" pitchFamily="65" charset="-120"/>
                <a:ea typeface="標楷體" panose="03000509000000000000" pitchFamily="65" charset="-120"/>
              </a:rPr>
              <a:t>慊</a:t>
            </a:r>
            <a:r>
              <a:rPr lang="zh-TW" altLang="en-US" dirty="0">
                <a:latin typeface="標楷體" panose="03000509000000000000" pitchFamily="65" charset="-120"/>
                <a:ea typeface="標楷體" panose="03000509000000000000" pitchFamily="65" charset="-120"/>
              </a:rPr>
              <a:t>等</a:t>
            </a:r>
            <a:r>
              <a:rPr lang="zh-TW" altLang="zh-TW" dirty="0">
                <a:latin typeface="標楷體" panose="03000509000000000000" pitchFamily="65" charset="-120"/>
                <a:ea typeface="標楷體" panose="03000509000000000000" pitchFamily="65" charset="-120"/>
              </a:rPr>
              <a:t>首先聽邀攻庄，尤為起事首惡</a:t>
            </a:r>
            <a:r>
              <a:rPr lang="zh-TW" altLang="en-US" dirty="0"/>
              <a:t>」。</a:t>
            </a:r>
            <a:endParaRPr lang="en-US" altLang="zh-TW" dirty="0"/>
          </a:p>
          <a:p>
            <a:pPr marL="800100" lvl="2" indent="0">
              <a:lnSpc>
                <a:spcPts val="3200"/>
              </a:lnSpc>
              <a:spcBef>
                <a:spcPts val="600"/>
              </a:spcBef>
              <a:buNone/>
            </a:pPr>
            <a:r>
              <a:rPr lang="zh-TW" altLang="en-US" dirty="0"/>
              <a:t>戰守</a:t>
            </a:r>
            <a:r>
              <a:rPr lang="zh-TW" altLang="en-US" dirty="0" smtClean="0"/>
              <a:t>以</a:t>
            </a:r>
            <a:r>
              <a:rPr lang="zh-TW" altLang="en-US" dirty="0"/>
              <a:t>庄為</a:t>
            </a:r>
            <a:r>
              <a:rPr lang="zh-TW" altLang="en-US" dirty="0" smtClean="0"/>
              <a:t>單位，</a:t>
            </a:r>
            <a:r>
              <a:rPr lang="zh-TW" altLang="en-US" dirty="0"/>
              <a:t>並非羅漢腳， 例如小刀會等城鎮遊民。</a:t>
            </a:r>
            <a:endParaRPr lang="en-US" altLang="zh-TW" dirty="0"/>
          </a:p>
          <a:p>
            <a:pPr marL="800100" lvl="2" indent="0">
              <a:lnSpc>
                <a:spcPts val="3200"/>
              </a:lnSpc>
              <a:spcBef>
                <a:spcPts val="600"/>
              </a:spcBef>
              <a:buNone/>
            </a:pPr>
            <a:r>
              <a:rPr lang="zh-TW" altLang="en-US" dirty="0" smtClean="0"/>
              <a:t>新</a:t>
            </a:r>
            <a:r>
              <a:rPr lang="zh-TW" altLang="en-US" dirty="0"/>
              <a:t>調往南北投汛赴任的把總林審</a:t>
            </a:r>
            <a:r>
              <a:rPr lang="zh-TW" altLang="en-US" dirty="0" smtClean="0"/>
              <a:t>，帶兵途經</a:t>
            </a:r>
            <a:r>
              <a:rPr lang="zh-TW" altLang="en-US" dirty="0"/>
              <a:t>泉人快官庄夜宿，遭辨識出漳人口音後</a:t>
            </a:r>
            <a:r>
              <a:rPr lang="zh-TW" altLang="en-US" dirty="0" smtClean="0"/>
              <a:t>，竟</a:t>
            </a:r>
            <a:r>
              <a:rPr lang="zh-TW" altLang="en-US" dirty="0"/>
              <a:t>予</a:t>
            </a:r>
            <a:r>
              <a:rPr lang="zh-TW" altLang="en-US" dirty="0" smtClean="0"/>
              <a:t>殺害。</a:t>
            </a:r>
            <a:endParaRPr lang="en-US" altLang="zh-TW" dirty="0" smtClean="0"/>
          </a:p>
          <a:p>
            <a:pPr marL="800100" lvl="2" indent="0">
              <a:lnSpc>
                <a:spcPts val="3200"/>
              </a:lnSpc>
              <a:spcBef>
                <a:spcPts val="600"/>
              </a:spcBef>
              <a:buNone/>
            </a:pPr>
            <a:r>
              <a:rPr lang="zh-TW" altLang="zh-TW" dirty="0" smtClean="0"/>
              <a:t>林</a:t>
            </a:r>
            <a:r>
              <a:rPr lang="zh-TW" altLang="zh-TW" dirty="0"/>
              <a:t>士慊</a:t>
            </a:r>
            <a:r>
              <a:rPr lang="zh-TW" altLang="en-US" dirty="0"/>
              <a:t>率領大里杙鄰近</a:t>
            </a:r>
            <a:r>
              <a:rPr lang="zh-TW" altLang="en-US" dirty="0">
                <a:solidFill>
                  <a:srgbClr val="FF0000"/>
                </a:solidFill>
              </a:rPr>
              <a:t>沿邊漳庄</a:t>
            </a:r>
            <a:r>
              <a:rPr lang="zh-TW" altLang="en-US" dirty="0"/>
              <a:t>出戰，總</a:t>
            </a:r>
            <a:r>
              <a:rPr lang="zh-TW" altLang="zh-TW" dirty="0"/>
              <a:t>共</a:t>
            </a:r>
            <a:r>
              <a:rPr lang="zh-TW" altLang="zh-TW" dirty="0">
                <a:solidFill>
                  <a:srgbClr val="FF0000"/>
                </a:solidFill>
              </a:rPr>
              <a:t>攻過</a:t>
            </a:r>
            <a:r>
              <a:rPr lang="en-US" altLang="zh-TW" dirty="0">
                <a:solidFill>
                  <a:srgbClr val="FF0000"/>
                </a:solidFill>
              </a:rPr>
              <a:t>110</a:t>
            </a:r>
            <a:r>
              <a:rPr lang="zh-TW" altLang="zh-TW" dirty="0">
                <a:solidFill>
                  <a:srgbClr val="FF0000"/>
                </a:solidFill>
              </a:rPr>
              <a:t>庄</a:t>
            </a:r>
            <a:r>
              <a:rPr lang="zh-TW" altLang="en-US" dirty="0" smtClean="0"/>
              <a:t>。</a:t>
            </a:r>
            <a:endParaRPr lang="en-US" altLang="zh-TW" dirty="0" smtClean="0"/>
          </a:p>
          <a:p>
            <a:pPr marL="800100" lvl="2" indent="0">
              <a:lnSpc>
                <a:spcPts val="3200"/>
              </a:lnSpc>
              <a:spcBef>
                <a:spcPts val="600"/>
              </a:spcBef>
              <a:buNone/>
            </a:pPr>
            <a:r>
              <a:rPr lang="zh-TW" altLang="en-US" dirty="0" smtClean="0"/>
              <a:t>在渡臺官兵大軍壓境下，</a:t>
            </a:r>
            <a:r>
              <a:rPr lang="zh-TW" altLang="en-US" dirty="0"/>
              <a:t>大里</a:t>
            </a:r>
            <a:r>
              <a:rPr lang="zh-TW" altLang="en-US" dirty="0" smtClean="0"/>
              <a:t>杙並未對抗，交出為首林</a:t>
            </a:r>
            <a:r>
              <a:rPr lang="zh-TW" altLang="en-US" dirty="0"/>
              <a:t>士慊</a:t>
            </a:r>
            <a:r>
              <a:rPr lang="zh-TW" altLang="en-US" dirty="0" smtClean="0"/>
              <a:t>等</a:t>
            </a:r>
            <a:r>
              <a:rPr lang="en-US" altLang="zh-TW" dirty="0" smtClean="0"/>
              <a:t>95</a:t>
            </a:r>
            <a:r>
              <a:rPr lang="zh-TW" altLang="en-US" dirty="0" smtClean="0"/>
              <a:t>人，斬決結案（彰化</a:t>
            </a:r>
            <a:r>
              <a:rPr lang="zh-TW" altLang="en-US" dirty="0"/>
              <a:t>、諸羅總共處決</a:t>
            </a:r>
            <a:r>
              <a:rPr lang="en-US" altLang="zh-TW" dirty="0"/>
              <a:t>304</a:t>
            </a:r>
            <a:r>
              <a:rPr lang="zh-TW" altLang="en-US" dirty="0"/>
              <a:t>人）</a:t>
            </a:r>
            <a:r>
              <a:rPr lang="zh-TW" altLang="en-US" dirty="0" smtClean="0"/>
              <a:t>。</a:t>
            </a:r>
            <a:endParaRPr lang="en-US" altLang="zh-TW" dirty="0" smtClean="0"/>
          </a:p>
        </p:txBody>
      </p:sp>
    </p:spTree>
    <p:extLst>
      <p:ext uri="{BB962C8B-B14F-4D97-AF65-F5344CB8AC3E}">
        <p14:creationId xmlns:p14="http://schemas.microsoft.com/office/powerpoint/2010/main" val="124863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5138" y="0"/>
            <a:ext cx="5053723" cy="6858000"/>
          </a:xfrm>
          <a:prstGeom prst="rect">
            <a:avLst/>
          </a:prstGeom>
        </p:spPr>
      </p:pic>
      <p:sp>
        <p:nvSpPr>
          <p:cNvPr id="2" name="文字方塊 1"/>
          <p:cNvSpPr txBox="1"/>
          <p:nvPr/>
        </p:nvSpPr>
        <p:spPr>
          <a:xfrm>
            <a:off x="7098862" y="429512"/>
            <a:ext cx="492443" cy="5998976"/>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a:t>
            </a: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四十七年</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彰化、諸羅</a:t>
            </a: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漳</a:t>
            </a: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泉分類</a:t>
            </a: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械鬥</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前的分類版圖</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8" name="文字方塊 7"/>
          <p:cNvSpPr txBox="1"/>
          <p:nvPr/>
        </p:nvSpPr>
        <p:spPr>
          <a:xfrm>
            <a:off x="539552" y="2996952"/>
            <a:ext cx="1935145" cy="646331"/>
          </a:xfrm>
          <a:prstGeom prst="rect">
            <a:avLst/>
          </a:prstGeom>
          <a:noFill/>
          <a:ln>
            <a:noFill/>
          </a:ln>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客</a:t>
            </a:r>
            <a:endParaRPr kumimoji="1" lang="en-US" altLang="zh-TW" sz="1800" b="0" i="0" u="none" strike="noStrike" kern="1200" cap="none" spc="0" normalizeH="0" baseline="0" noProof="0" dirty="0">
              <a:ln>
                <a:noFill/>
              </a:ln>
              <a:solidFill>
                <a:srgbClr val="008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閩</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70C0"/>
                </a:solidFill>
                <a:effectLst/>
                <a:uLnTx/>
                <a:uFillTx/>
                <a:latin typeface="Arial" charset="0"/>
                <a:ea typeface="新細明體" pitchFamily="18" charset="-120"/>
                <a:cs typeface="+mn-cs"/>
              </a:rPr>
              <a:t>泉</a:t>
            </a:r>
            <a:endPar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27172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4449" y="0"/>
            <a:ext cx="5055101" cy="6858000"/>
          </a:xfrm>
          <a:prstGeom prst="rect">
            <a:avLst/>
          </a:prstGeom>
        </p:spPr>
      </p:pic>
      <p:sp>
        <p:nvSpPr>
          <p:cNvPr id="2" name="文字方塊 1"/>
          <p:cNvSpPr txBox="1"/>
          <p:nvPr/>
        </p:nvSpPr>
        <p:spPr>
          <a:xfrm>
            <a:off x="7090317" y="152636"/>
            <a:ext cx="492443" cy="6552728"/>
          </a:xfrm>
          <a:prstGeom prst="rect">
            <a:avLst/>
          </a:prstGeom>
          <a:noFill/>
        </p:spPr>
        <p:txBody>
          <a:bodyPr vert="eaVert" wrap="square" rtlCol="0">
            <a:spAutoFit/>
          </a:bodyPr>
          <a:lstStyle/>
          <a:p>
            <a:pPr>
              <a:defRPr/>
            </a:pP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a:t>
            </a: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四十七年</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彰化、諸羅</a:t>
            </a: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漳泉</a:t>
            </a:r>
            <a:r>
              <a:rPr lang="zh-TW" altLang="zh-TW" sz="2000" dirty="0">
                <a:solidFill>
                  <a:srgbClr val="000000"/>
                </a:solidFill>
              </a:rPr>
              <a:t>分類</a:t>
            </a:r>
            <a:r>
              <a:rPr lang="zh-TW" altLang="zh-TW" sz="2000" dirty="0" smtClean="0">
                <a:solidFill>
                  <a:srgbClr val="000000"/>
                </a:solidFill>
              </a:rPr>
              <a:t>械鬥</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與</a:t>
            </a:r>
            <a:r>
              <a:rPr lang="zh-TW" altLang="en-US" sz="2000" dirty="0">
                <a:solidFill>
                  <a:srgbClr val="FF0000"/>
                </a:solidFill>
              </a:rPr>
              <a:t>分類</a:t>
            </a:r>
            <a:r>
              <a:rPr lang="zh-TW" altLang="en-US" sz="2000" dirty="0" smtClean="0">
                <a:solidFill>
                  <a:srgbClr val="FF0000"/>
                </a:solidFill>
              </a:rPr>
              <a:t>版圖的重劃</a:t>
            </a:r>
            <a:endParaRPr kumimoji="1" lang="zh-TW" altLang="en-US" sz="2000" b="0" i="0" u="none" strike="noStrike" kern="1200" cap="none" spc="0" normalizeH="0" baseline="0" noProof="0" dirty="0">
              <a:ln>
                <a:noFill/>
              </a:ln>
              <a:solidFill>
                <a:srgbClr val="FF0000"/>
              </a:solidFill>
              <a:effectLst/>
              <a:uLnTx/>
              <a:uFillTx/>
            </a:endParaRPr>
          </a:p>
        </p:txBody>
      </p:sp>
      <p:cxnSp>
        <p:nvCxnSpPr>
          <p:cNvPr id="5" name="直線單箭頭接點 4"/>
          <p:cNvCxnSpPr/>
          <p:nvPr/>
        </p:nvCxnSpPr>
        <p:spPr>
          <a:xfrm flipV="1">
            <a:off x="4427984" y="1340768"/>
            <a:ext cx="1008112" cy="3096344"/>
          </a:xfrm>
          <a:prstGeom prst="straightConnector1">
            <a:avLst/>
          </a:prstGeom>
          <a:ln w="19050">
            <a:solidFill>
              <a:srgbClr val="6600CC"/>
            </a:solidFill>
            <a:tailEnd type="triangle"/>
          </a:ln>
        </p:spPr>
        <p:style>
          <a:lnRef idx="1">
            <a:schemeClr val="accent1"/>
          </a:lnRef>
          <a:fillRef idx="0">
            <a:schemeClr val="accent1"/>
          </a:fillRef>
          <a:effectRef idx="0">
            <a:schemeClr val="accent1"/>
          </a:effectRef>
          <a:fontRef idx="minor">
            <a:schemeClr val="tx1"/>
          </a:fontRef>
        </p:style>
      </p:cxnSp>
      <p:sp>
        <p:nvSpPr>
          <p:cNvPr id="6" name="爆炸 1 5"/>
          <p:cNvSpPr/>
          <p:nvPr/>
        </p:nvSpPr>
        <p:spPr>
          <a:xfrm>
            <a:off x="4626000" y="1458000"/>
            <a:ext cx="138012" cy="144016"/>
          </a:xfrm>
          <a:prstGeom prst="irregularSeal1">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爆炸 1 6"/>
          <p:cNvSpPr/>
          <p:nvPr/>
        </p:nvSpPr>
        <p:spPr>
          <a:xfrm>
            <a:off x="3672000" y="3952800"/>
            <a:ext cx="144016" cy="144016"/>
          </a:xfrm>
          <a:prstGeom prst="irregularSeal1">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379518" y="22312"/>
            <a:ext cx="1723549" cy="6813376"/>
          </a:xfrm>
          <a:prstGeom prst="rect">
            <a:avLst/>
          </a:prstGeom>
          <a:noFill/>
        </p:spPr>
        <p:txBody>
          <a:bodyPr vert="eaVert" wrap="square" rtlCol="0">
            <a:spAutoFit/>
          </a:bodyPr>
          <a:lstStyle/>
          <a:p>
            <a:pPr>
              <a:lnSpc>
                <a:spcPts val="2400"/>
              </a:lnSpc>
            </a:pPr>
            <a:r>
              <a:rPr lang="zh-TW" altLang="en-US" sz="2000" dirty="0" smtClean="0"/>
              <a:t>彰化莿桐腳賭博糾紛傷命，沿山大里杙與沿海鹿港加入戰局。</a:t>
            </a:r>
            <a:endParaRPr lang="en-US" altLang="zh-TW" sz="2000" dirty="0" smtClean="0"/>
          </a:p>
          <a:p>
            <a:pPr>
              <a:lnSpc>
                <a:spcPts val="2400"/>
              </a:lnSpc>
            </a:pPr>
            <a:r>
              <a:rPr lang="zh-TW" altLang="en-US" sz="2000" dirty="0" smtClean="0"/>
              <a:t>諸羅北港泉人先發制人攻擊南港漳人。</a:t>
            </a:r>
            <a:endParaRPr lang="en-US" altLang="zh-TW" sz="2000" dirty="0" smtClean="0"/>
          </a:p>
          <a:p>
            <a:pPr>
              <a:lnSpc>
                <a:spcPts val="2400"/>
              </a:lnSpc>
            </a:pPr>
            <a:r>
              <a:rPr lang="zh-TW" altLang="en-US" sz="2000" dirty="0" smtClean="0"/>
              <a:t>漳籍大業</a:t>
            </a:r>
            <a:r>
              <a:rPr lang="zh-TW" altLang="en-US" sz="2000" dirty="0"/>
              <a:t>戶翁雲寬聚眾守庄消極</a:t>
            </a:r>
            <a:r>
              <a:rPr lang="zh-TW" altLang="en-US" sz="2000" dirty="0" smtClean="0"/>
              <a:t>抵禦，同時</a:t>
            </a:r>
            <a:r>
              <a:rPr lang="zh-TW" altLang="en-US" sz="2000" dirty="0"/>
              <a:t>與泉人談和</a:t>
            </a:r>
            <a:r>
              <a:rPr lang="zh-TW" altLang="en-US" sz="2000" dirty="0" smtClean="0"/>
              <a:t>。沿</a:t>
            </a:r>
            <a:r>
              <a:rPr lang="zh-TW" altLang="en-US" sz="2000" dirty="0"/>
              <a:t>邊近山一帶，特別是界</a:t>
            </a:r>
            <a:r>
              <a:rPr lang="zh-TW" altLang="en-US" sz="2000" dirty="0" smtClean="0"/>
              <a:t>外的</a:t>
            </a:r>
            <a:r>
              <a:rPr lang="zh-TW" altLang="en-US" sz="2000" dirty="0"/>
              <a:t>漳人卻不聽</a:t>
            </a:r>
            <a:r>
              <a:rPr lang="zh-TW" altLang="en-US" sz="2000" dirty="0" smtClean="0"/>
              <a:t>約束，黃仕簡、楊廷樺渡臺查辦，大軍</a:t>
            </a:r>
            <a:r>
              <a:rPr lang="zh-TW" altLang="en-US" sz="2000" dirty="0"/>
              <a:t>壓境之際</a:t>
            </a:r>
            <a:r>
              <a:rPr lang="zh-TW" altLang="en-US" sz="2000" dirty="0" smtClean="0"/>
              <a:t>，還</a:t>
            </a:r>
            <a:r>
              <a:rPr lang="zh-TW" altLang="en-US" sz="2000" dirty="0"/>
              <a:t>敢出山焚</a:t>
            </a:r>
            <a:r>
              <a:rPr lang="zh-TW" altLang="en-US" sz="2000" dirty="0" smtClean="0"/>
              <a:t>殺。</a:t>
            </a:r>
            <a:endParaRPr lang="zh-TW" altLang="en-US" sz="2000" dirty="0"/>
          </a:p>
        </p:txBody>
      </p:sp>
    </p:spTree>
    <p:extLst>
      <p:ext uri="{BB962C8B-B14F-4D97-AF65-F5344CB8AC3E}">
        <p14:creationId xmlns:p14="http://schemas.microsoft.com/office/powerpoint/2010/main" val="8385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95222" y="116632"/>
            <a:ext cx="8441273" cy="6610480"/>
          </a:xfrm>
        </p:spPr>
        <p:txBody>
          <a:bodyPr/>
          <a:lstStyle/>
          <a:p>
            <a:pPr marL="0" indent="0">
              <a:lnSpc>
                <a:spcPts val="3600"/>
              </a:lnSpc>
              <a:spcBef>
                <a:spcPts val="600"/>
              </a:spcBef>
              <a:spcAft>
                <a:spcPts val="600"/>
              </a:spcAft>
              <a:buNone/>
            </a:pPr>
            <a:r>
              <a:rPr lang="zh-TW" altLang="en-US" sz="2800" dirty="0" smtClean="0">
                <a:solidFill>
                  <a:srgbClr val="FF0000"/>
                </a:solidFill>
              </a:rPr>
              <a:t>土著</a:t>
            </a:r>
            <a:r>
              <a:rPr lang="zh-TW" altLang="en-US" sz="2800" dirty="0">
                <a:solidFill>
                  <a:srgbClr val="FF0000"/>
                </a:solidFill>
              </a:rPr>
              <a:t>化</a:t>
            </a:r>
            <a:r>
              <a:rPr lang="zh-TW" altLang="en-US" sz="2800" dirty="0"/>
              <a:t>與分類</a:t>
            </a:r>
            <a:r>
              <a:rPr lang="zh-TW" altLang="en-US" sz="2800" dirty="0" smtClean="0"/>
              <a:t>械鬥</a:t>
            </a:r>
            <a:endParaRPr lang="en-US" altLang="zh-TW" sz="2800" dirty="0" smtClean="0"/>
          </a:p>
          <a:p>
            <a:pPr marL="400050" lvl="1" indent="0">
              <a:lnSpc>
                <a:spcPts val="3000"/>
              </a:lnSpc>
              <a:spcBef>
                <a:spcPts val="600"/>
              </a:spcBef>
              <a:spcAft>
                <a:spcPts val="600"/>
              </a:spcAft>
              <a:buNone/>
            </a:pPr>
            <a:r>
              <a:rPr lang="zh-TW" altLang="en-US" sz="2400" dirty="0"/>
              <a:t>質的變化</a:t>
            </a:r>
            <a:r>
              <a:rPr lang="zh-TW" altLang="en-US" sz="2400" dirty="0" smtClean="0"/>
              <a:t>：</a:t>
            </a:r>
            <a:endParaRPr lang="en-US" altLang="zh-TW" sz="2400" dirty="0" smtClean="0"/>
          </a:p>
          <a:p>
            <a:pPr marL="800100" lvl="2" indent="0">
              <a:lnSpc>
                <a:spcPts val="3000"/>
              </a:lnSpc>
              <a:spcBef>
                <a:spcPts val="600"/>
              </a:spcBef>
              <a:spcAft>
                <a:spcPts val="600"/>
              </a:spcAft>
              <a:buNone/>
            </a:pPr>
            <a:r>
              <a:rPr lang="zh-TW" altLang="en-US" dirty="0" smtClean="0"/>
              <a:t>從</a:t>
            </a:r>
            <a:r>
              <a:rPr lang="zh-TW" altLang="en-US" dirty="0"/>
              <a:t>祖籍認同（地緣）轉向在地認同（血緣、業緣）</a:t>
            </a:r>
            <a:endParaRPr lang="en-US" altLang="zh-TW" dirty="0"/>
          </a:p>
          <a:p>
            <a:pPr marL="400050" lvl="1" indent="0">
              <a:lnSpc>
                <a:spcPts val="3000"/>
              </a:lnSpc>
              <a:spcBef>
                <a:spcPts val="600"/>
              </a:spcBef>
              <a:spcAft>
                <a:spcPts val="600"/>
              </a:spcAft>
              <a:buNone/>
            </a:pPr>
            <a:r>
              <a:rPr lang="zh-TW" altLang="en-US" sz="2400" dirty="0" smtClean="0"/>
              <a:t>量</a:t>
            </a:r>
            <a:r>
              <a:rPr lang="zh-TW" altLang="en-US" sz="2400" dirty="0"/>
              <a:t>的變化</a:t>
            </a:r>
            <a:r>
              <a:rPr lang="zh-TW" altLang="en-US" sz="2400" dirty="0" smtClean="0"/>
              <a:t>：</a:t>
            </a:r>
            <a:endParaRPr lang="en-US" altLang="zh-TW" sz="2400" dirty="0" smtClean="0"/>
          </a:p>
          <a:p>
            <a:pPr marL="800100" lvl="2" indent="0">
              <a:lnSpc>
                <a:spcPts val="3000"/>
              </a:lnSpc>
              <a:spcBef>
                <a:spcPts val="600"/>
              </a:spcBef>
              <a:spcAft>
                <a:spcPts val="0"/>
              </a:spcAft>
              <a:buNone/>
            </a:pPr>
            <a:r>
              <a:rPr lang="en-US" altLang="zh-TW" dirty="0" smtClean="0"/>
              <a:t>1860</a:t>
            </a:r>
            <a:r>
              <a:rPr lang="zh-TW" altLang="en-US" dirty="0" smtClean="0"/>
              <a:t>年後</a:t>
            </a:r>
            <a:r>
              <a:rPr lang="zh-TW" altLang="en-US" dirty="0"/>
              <a:t>分類</a:t>
            </a:r>
            <a:r>
              <a:rPr lang="zh-TW" altLang="en-US" dirty="0" smtClean="0"/>
              <a:t>械鬥幾近消失</a:t>
            </a:r>
            <a:endParaRPr lang="en-US" altLang="zh-TW" dirty="0" smtClean="0"/>
          </a:p>
          <a:p>
            <a:pPr marL="800100" lvl="2" indent="0">
              <a:lnSpc>
                <a:spcPts val="3000"/>
              </a:lnSpc>
              <a:spcBef>
                <a:spcPts val="600"/>
              </a:spcBef>
              <a:spcAft>
                <a:spcPts val="0"/>
              </a:spcAft>
              <a:buNone/>
            </a:pPr>
            <a:r>
              <a:rPr lang="zh-TW" altLang="en-US" dirty="0" smtClean="0"/>
              <a:t>歸因於人群分類</a:t>
            </a:r>
            <a:r>
              <a:rPr lang="zh-TW" altLang="en-US" dirty="0"/>
              <a:t>原則的</a:t>
            </a:r>
            <a:r>
              <a:rPr lang="zh-TW" altLang="en-US" dirty="0" smtClean="0"/>
              <a:t>轉變以及學得和平共存之道</a:t>
            </a:r>
            <a:endParaRPr lang="en-US" altLang="zh-TW" dirty="0" smtClean="0"/>
          </a:p>
          <a:p>
            <a:pPr marL="0" indent="0">
              <a:lnSpc>
                <a:spcPts val="3600"/>
              </a:lnSpc>
              <a:spcBef>
                <a:spcPts val="1800"/>
              </a:spcBef>
              <a:spcAft>
                <a:spcPts val="600"/>
              </a:spcAft>
              <a:buNone/>
            </a:pPr>
            <a:r>
              <a:rPr lang="zh-TW" altLang="en-US" sz="2800" dirty="0">
                <a:solidFill>
                  <a:srgbClr val="FF0000"/>
                </a:solidFill>
              </a:rPr>
              <a:t>被遺忘的「傳統智慧</a:t>
            </a:r>
            <a:r>
              <a:rPr lang="zh-TW" altLang="en-US" sz="2800" dirty="0" smtClean="0">
                <a:solidFill>
                  <a:srgbClr val="FF0000"/>
                </a:solidFill>
              </a:rPr>
              <a:t>」</a:t>
            </a:r>
            <a:r>
              <a:rPr lang="zh-TW" altLang="en-US" sz="2800" dirty="0" smtClean="0"/>
              <a:t>：</a:t>
            </a:r>
            <a:r>
              <a:rPr lang="zh-TW" altLang="en-US" sz="2800" dirty="0" smtClean="0">
                <a:solidFill>
                  <a:srgbClr val="FF0000"/>
                </a:solidFill>
              </a:rPr>
              <a:t>分化</a:t>
            </a:r>
            <a:r>
              <a:rPr lang="zh-TW" altLang="en-US" sz="2800" dirty="0">
                <a:solidFill>
                  <a:srgbClr val="FF0000"/>
                </a:solidFill>
              </a:rPr>
              <a:t>策略</a:t>
            </a:r>
            <a:r>
              <a:rPr lang="zh-TW" altLang="en-US" sz="2800" dirty="0"/>
              <a:t>與分類</a:t>
            </a:r>
            <a:r>
              <a:rPr lang="zh-TW" altLang="en-US" sz="2800" dirty="0" smtClean="0"/>
              <a:t>械鬥</a:t>
            </a:r>
            <a:endParaRPr lang="en-US" altLang="zh-TW" sz="2800" dirty="0"/>
          </a:p>
          <a:p>
            <a:pPr marL="400050" lvl="1" indent="0">
              <a:lnSpc>
                <a:spcPts val="3000"/>
              </a:lnSpc>
              <a:spcBef>
                <a:spcPts val="600"/>
              </a:spcBef>
              <a:spcAft>
                <a:spcPts val="0"/>
              </a:spcAft>
              <a:buNone/>
            </a:pPr>
            <a:r>
              <a:rPr lang="zh-TW" altLang="en-US" sz="2400" dirty="0" smtClean="0"/>
              <a:t>清廷</a:t>
            </a:r>
            <a:r>
              <a:rPr lang="zh-TW" altLang="en-US" sz="2400" dirty="0"/>
              <a:t>的「分化」</a:t>
            </a:r>
            <a:r>
              <a:rPr lang="zh-TW" altLang="en-US" sz="2400" dirty="0" smtClean="0"/>
              <a:t>策略，「</a:t>
            </a:r>
            <a:r>
              <a:rPr lang="zh-TW" altLang="en-US" sz="2400" dirty="0"/>
              <a:t>故意釀成」分類</a:t>
            </a:r>
            <a:r>
              <a:rPr lang="zh-TW" altLang="en-US" sz="2400" dirty="0" smtClean="0"/>
              <a:t>械鬥，「</a:t>
            </a:r>
            <a:r>
              <a:rPr lang="zh-TW" altLang="en-US" sz="2400" dirty="0"/>
              <a:t>以民制民</a:t>
            </a:r>
            <a:r>
              <a:rPr lang="zh-TW" altLang="en-US" sz="2400" dirty="0" smtClean="0"/>
              <a:t>」（</a:t>
            </a:r>
            <a:r>
              <a:rPr lang="zh-TW" altLang="en-US" sz="2400" dirty="0"/>
              <a:t>張菼</a:t>
            </a:r>
            <a:r>
              <a:rPr lang="en-US" altLang="zh-TW" sz="2400" dirty="0" smtClean="0"/>
              <a:t>1970</a:t>
            </a:r>
            <a:r>
              <a:rPr lang="zh-TW" altLang="en-US" sz="2400" dirty="0"/>
              <a:t>，</a:t>
            </a:r>
            <a:r>
              <a:rPr lang="en-US" altLang="zh-TW" sz="2400" dirty="0"/>
              <a:t>1974</a:t>
            </a:r>
            <a:r>
              <a:rPr lang="zh-TW" altLang="en-US" sz="2400" dirty="0" smtClean="0"/>
              <a:t>）</a:t>
            </a:r>
            <a:endParaRPr lang="en-US" altLang="zh-TW" sz="2400" dirty="0" smtClean="0"/>
          </a:p>
        </p:txBody>
      </p:sp>
    </p:spTree>
    <p:extLst>
      <p:ext uri="{BB962C8B-B14F-4D97-AF65-F5344CB8AC3E}">
        <p14:creationId xmlns:p14="http://schemas.microsoft.com/office/powerpoint/2010/main" val="7682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文字方塊 1"/>
          <p:cNvSpPr txBox="1"/>
          <p:nvPr/>
        </p:nvSpPr>
        <p:spPr>
          <a:xfrm>
            <a:off x="7098876" y="440668"/>
            <a:ext cx="492443" cy="5976664"/>
          </a:xfrm>
          <a:prstGeom prst="rect">
            <a:avLst/>
          </a:prstGeom>
          <a:noFill/>
        </p:spPr>
        <p:txBody>
          <a:bodyPr vert="eaVert" wrap="square" rtlCol="0">
            <a:spAutoFit/>
          </a:bodyPr>
          <a:lstStyle/>
          <a:p>
            <a:pPr lvl="0">
              <a:defRPr/>
            </a:pP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a:t>
            </a: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四十七年漳</a:t>
            </a: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泉分類</a:t>
            </a: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械鬥</a:t>
            </a:r>
            <a:r>
              <a:rPr lang="zh-TW" altLang="en-US" sz="2000" dirty="0">
                <a:solidFill>
                  <a:srgbClr val="000000"/>
                </a:solidFill>
              </a:rPr>
              <a:t>案諸</a:t>
            </a:r>
            <a:r>
              <a:rPr lang="zh-TW" altLang="en-US" sz="2000" dirty="0" smtClean="0">
                <a:solidFill>
                  <a:srgbClr val="000000"/>
                </a:solidFill>
              </a:rPr>
              <a:t>羅縣抄</a:t>
            </a:r>
            <a:r>
              <a:rPr lang="zh-TW" altLang="en-US" sz="2000" dirty="0">
                <a:solidFill>
                  <a:srgbClr val="000000"/>
                </a:solidFill>
              </a:rPr>
              <a:t>封</a:t>
            </a:r>
            <a:r>
              <a:rPr lang="zh-TW" altLang="en-US" sz="2000" dirty="0" smtClean="0">
                <a:solidFill>
                  <a:srgbClr val="000000"/>
                </a:solidFill>
              </a:rPr>
              <a:t>田園坐落</a:t>
            </a:r>
            <a:r>
              <a:rPr lang="zh-TW" altLang="en-US" sz="2000" dirty="0">
                <a:solidFill>
                  <a:srgbClr val="000000"/>
                </a:solidFill>
              </a:rPr>
              <a:t>圖</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5138" y="0"/>
            <a:ext cx="5053723" cy="6858000"/>
          </a:xfrm>
          <a:prstGeom prst="rect">
            <a:avLst/>
          </a:prstGeom>
        </p:spPr>
      </p:pic>
      <p:sp>
        <p:nvSpPr>
          <p:cNvPr id="4" name="文字方塊 3"/>
          <p:cNvSpPr txBox="1"/>
          <p:nvPr/>
        </p:nvSpPr>
        <p:spPr>
          <a:xfrm>
            <a:off x="1583473" y="296652"/>
            <a:ext cx="461665" cy="6264696"/>
          </a:xfrm>
          <a:prstGeom prst="rect">
            <a:avLst/>
          </a:prstGeom>
          <a:noFill/>
        </p:spPr>
        <p:txBody>
          <a:bodyPr vert="eaVert" wrap="square" rtlCol="0">
            <a:spAutoFit/>
          </a:bodyPr>
          <a:lstStyle/>
          <a:p>
            <a:r>
              <a:rPr lang="zh-TW" altLang="en-US" dirty="0" smtClean="0"/>
              <a:t>沿山以漳人為主，漳籍大墾戶幾乎全遭剷除，田產抄封充公。</a:t>
            </a:r>
            <a:endParaRPr lang="zh-TW" altLang="en-US" dirty="0"/>
          </a:p>
        </p:txBody>
      </p:sp>
    </p:spTree>
    <p:extLst>
      <p:ext uri="{BB962C8B-B14F-4D97-AF65-F5344CB8AC3E}">
        <p14:creationId xmlns:p14="http://schemas.microsoft.com/office/powerpoint/2010/main" val="339368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548680"/>
            <a:ext cx="8496944" cy="5904656"/>
          </a:xfrm>
        </p:spPr>
        <p:txBody>
          <a:bodyPr/>
          <a:lstStyle/>
          <a:p>
            <a:pPr marL="0" indent="0">
              <a:lnSpc>
                <a:spcPts val="3200"/>
              </a:lnSpc>
              <a:spcBef>
                <a:spcPts val="600"/>
              </a:spcBef>
              <a:spcAft>
                <a:spcPts val="600"/>
              </a:spcAft>
              <a:buNone/>
            </a:pPr>
            <a:r>
              <a:rPr lang="zh-TW" altLang="en-US" sz="2800" dirty="0" smtClean="0"/>
              <a:t>聖旨：</a:t>
            </a:r>
            <a:r>
              <a:rPr lang="zh-TW" altLang="en-US" sz="2800" dirty="0"/>
              <a:t>「多辦數人」、</a:t>
            </a:r>
            <a:r>
              <a:rPr lang="zh-TW" altLang="en-US" sz="2800" dirty="0" smtClean="0"/>
              <a:t>「痛加</a:t>
            </a:r>
            <a:r>
              <a:rPr lang="zh-TW" altLang="en-US" sz="2800" dirty="0"/>
              <a:t>懲創」</a:t>
            </a:r>
            <a:endParaRPr lang="en-US" altLang="zh-TW" sz="2800" dirty="0" smtClean="0"/>
          </a:p>
          <a:p>
            <a:pPr marL="0" indent="0">
              <a:lnSpc>
                <a:spcPts val="3200"/>
              </a:lnSpc>
              <a:spcBef>
                <a:spcPts val="600"/>
              </a:spcBef>
              <a:spcAft>
                <a:spcPts val="600"/>
              </a:spcAft>
              <a:buNone/>
            </a:pPr>
            <a:r>
              <a:rPr lang="zh-TW" altLang="en-US" sz="2400" dirty="0" smtClean="0"/>
              <a:t>藉機嚴懲「</a:t>
            </a:r>
            <a:r>
              <a:rPr lang="zh-TW" altLang="en-US" sz="2400" dirty="0"/>
              <a:t>姑息養奸</a:t>
            </a:r>
            <a:r>
              <a:rPr lang="zh-TW" altLang="en-US" sz="2400" dirty="0" smtClean="0"/>
              <a:t>」的「勸和」官員（例如，彰化知縣焦長發處決，知府蘇</a:t>
            </a:r>
            <a:r>
              <a:rPr lang="zh-TW" altLang="en-US" sz="2400" dirty="0"/>
              <a:t>泰、總兵金蟾桂</a:t>
            </a:r>
            <a:r>
              <a:rPr lang="zh-TW" altLang="en-US" sz="2400" dirty="0" smtClean="0"/>
              <a:t>等斬監候），以及剷除「知情不報」、「縱容」的</a:t>
            </a:r>
            <a:r>
              <a:rPr lang="zh-TW" altLang="en-US" sz="2400" dirty="0"/>
              <a:t>沿邊</a:t>
            </a:r>
            <a:r>
              <a:rPr lang="zh-TW" altLang="en-US" sz="2400" dirty="0" smtClean="0"/>
              <a:t>地方（漳籍）豪強</a:t>
            </a:r>
            <a:r>
              <a:rPr lang="zh-TW" altLang="en-US" sz="2400" dirty="0"/>
              <a:t>業</a:t>
            </a:r>
            <a:r>
              <a:rPr lang="zh-TW" altLang="en-US" sz="2400" dirty="0" smtClean="0"/>
              <a:t>戶。</a:t>
            </a:r>
            <a:endParaRPr lang="en-US" altLang="zh-TW" sz="2400" dirty="0" smtClean="0"/>
          </a:p>
          <a:p>
            <a:pPr marL="400050" lvl="1" indent="0">
              <a:lnSpc>
                <a:spcPts val="3200"/>
              </a:lnSpc>
              <a:spcBef>
                <a:spcPts val="600"/>
              </a:spcBef>
              <a:spcAft>
                <a:spcPts val="600"/>
              </a:spcAft>
              <a:buNone/>
            </a:pPr>
            <a:r>
              <a:rPr lang="zh-TW" altLang="en-US" sz="2400" dirty="0"/>
              <a:t>諸羅縣與彰化縣沿山的</a:t>
            </a:r>
            <a:r>
              <a:rPr lang="zh-TW" altLang="en-US" sz="2400" dirty="0" smtClean="0"/>
              <a:t>主要漳籍墾</a:t>
            </a:r>
            <a:r>
              <a:rPr lang="zh-TW" altLang="en-US" sz="2400" dirty="0"/>
              <a:t>戶翁雲寬（諸羅</a:t>
            </a:r>
            <a:r>
              <a:rPr lang="zh-TW" altLang="en-US" sz="2400" dirty="0" smtClean="0"/>
              <a:t>）、</a:t>
            </a:r>
            <a:r>
              <a:rPr lang="zh-TW" altLang="en-US" sz="2400" dirty="0"/>
              <a:t>許國樑（南北投）、楊文麟（水沙連）等，藉由械鬥與後續的結會案</a:t>
            </a:r>
            <a:r>
              <a:rPr lang="zh-TW" altLang="en-US" sz="2400" dirty="0" smtClean="0"/>
              <a:t>，予以剷除</a:t>
            </a:r>
            <a:r>
              <a:rPr lang="zh-TW" altLang="en-US" sz="2400" dirty="0"/>
              <a:t>並沒收其產業</a:t>
            </a:r>
            <a:r>
              <a:rPr lang="zh-TW" altLang="en-US" sz="2400" dirty="0" smtClean="0"/>
              <a:t>。</a:t>
            </a:r>
            <a:endParaRPr lang="en-US" altLang="zh-TW" sz="2400" dirty="0" smtClean="0"/>
          </a:p>
          <a:p>
            <a:pPr marL="400050" lvl="1" indent="0">
              <a:lnSpc>
                <a:spcPts val="3200"/>
              </a:lnSpc>
              <a:spcBef>
                <a:spcPts val="600"/>
              </a:spcBef>
              <a:spcAft>
                <a:spcPts val="600"/>
              </a:spcAft>
              <a:buNone/>
            </a:pPr>
            <a:r>
              <a:rPr lang="zh-TW" altLang="en-US" sz="2400" dirty="0" smtClean="0"/>
              <a:t>經過</a:t>
            </a:r>
            <a:r>
              <a:rPr lang="zh-TW" altLang="en-US" sz="2400" dirty="0"/>
              <a:t>此次刻意針對「</a:t>
            </a:r>
            <a:r>
              <a:rPr lang="zh-TW" altLang="en-US" sz="2400" dirty="0">
                <a:solidFill>
                  <a:srgbClr val="FF0000"/>
                </a:solidFill>
              </a:rPr>
              <a:t>富戶</a:t>
            </a:r>
            <a:r>
              <a:rPr lang="zh-TW" altLang="en-US" sz="2400" dirty="0"/>
              <a:t>」的大整肅，彰諸兩地沿邊具有資力、威望足以挑戰國家</a:t>
            </a:r>
            <a:r>
              <a:rPr lang="zh-TW" altLang="en-US" sz="2400" dirty="0" smtClean="0"/>
              <a:t>權力的民間</a:t>
            </a:r>
            <a:r>
              <a:rPr lang="zh-TW" altLang="en-US" sz="2400" dirty="0"/>
              <a:t>傳統菁英勢力固然已經不再存在，但界外私墾勢力卻幸運逃過此劫。</a:t>
            </a:r>
            <a:endParaRPr lang="en-US" altLang="zh-TW" sz="2400" dirty="0"/>
          </a:p>
        </p:txBody>
      </p:sp>
    </p:spTree>
    <p:extLst>
      <p:ext uri="{BB962C8B-B14F-4D97-AF65-F5344CB8AC3E}">
        <p14:creationId xmlns:p14="http://schemas.microsoft.com/office/powerpoint/2010/main" val="43209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8640"/>
            <a:ext cx="8454605" cy="6552728"/>
          </a:xfrm>
        </p:spPr>
        <p:txBody>
          <a:bodyPr/>
          <a:lstStyle/>
          <a:p>
            <a:pPr marL="0" indent="0">
              <a:lnSpc>
                <a:spcPts val="3000"/>
              </a:lnSpc>
              <a:spcBef>
                <a:spcPts val="600"/>
              </a:spcBef>
              <a:spcAft>
                <a:spcPts val="0"/>
              </a:spcAft>
              <a:buNone/>
            </a:pPr>
            <a:r>
              <a:rPr lang="zh-TW" altLang="en-US" sz="2400" dirty="0" smtClean="0"/>
              <a:t>奉旨</a:t>
            </a:r>
            <a:r>
              <a:rPr lang="zh-TW" altLang="en-US" sz="2400" dirty="0"/>
              <a:t>來臺查辦漳泉械鬥的黃仕簡與楊廷樺，雖然注意到「</a:t>
            </a:r>
            <a:r>
              <a:rPr lang="zh-TW" altLang="en-US" sz="2400" dirty="0">
                <a:solidFill>
                  <a:srgbClr val="FF0000"/>
                </a:solidFill>
              </a:rPr>
              <a:t>內山漳匪</a:t>
            </a:r>
            <a:r>
              <a:rPr lang="zh-TW" altLang="en-US" sz="2400" dirty="0"/>
              <a:t>」，但對</a:t>
            </a:r>
            <a:r>
              <a:rPr lang="zh-TW" altLang="en-US" sz="2400" dirty="0">
                <a:solidFill>
                  <a:srgbClr val="FF0000"/>
                </a:solidFill>
              </a:rPr>
              <a:t>界外私墾勢力</a:t>
            </a:r>
            <a:r>
              <a:rPr lang="zh-TW" altLang="en-US" sz="2400" dirty="0"/>
              <a:t>卻可說是「視而不見」，因此「</a:t>
            </a:r>
            <a:r>
              <a:rPr lang="zh-TW" altLang="en-US" sz="2400" dirty="0">
                <a:solidFill>
                  <a:srgbClr val="FF0000"/>
                </a:solidFill>
              </a:rPr>
              <a:t>辦得不夠</a:t>
            </a:r>
            <a:r>
              <a:rPr lang="zh-TW" altLang="en-US" sz="2400" dirty="0"/>
              <a:t>」，既沒有予以清除，也未見削弱，更沒有設法將之納入管制</a:t>
            </a:r>
            <a:r>
              <a:rPr lang="zh-TW" altLang="en-US" sz="2400" dirty="0" smtClean="0"/>
              <a:t>。</a:t>
            </a:r>
            <a:endParaRPr lang="en-US" altLang="zh-TW" sz="2400" dirty="0" smtClean="0"/>
          </a:p>
          <a:p>
            <a:pPr marL="0" indent="0">
              <a:lnSpc>
                <a:spcPts val="3000"/>
              </a:lnSpc>
              <a:spcBef>
                <a:spcPts val="600"/>
              </a:spcBef>
              <a:spcAft>
                <a:spcPts val="0"/>
              </a:spcAft>
              <a:buNone/>
            </a:pPr>
            <a:r>
              <a:rPr lang="zh-TW" altLang="en-US" sz="2400" dirty="0" smtClean="0">
                <a:solidFill>
                  <a:srgbClr val="FF0000"/>
                </a:solidFill>
              </a:rPr>
              <a:t>地方</a:t>
            </a:r>
            <a:r>
              <a:rPr lang="zh-TW" altLang="en-US" sz="2400" dirty="0">
                <a:solidFill>
                  <a:srgbClr val="FF0000"/>
                </a:solidFill>
              </a:rPr>
              <a:t>文武官</a:t>
            </a:r>
            <a:r>
              <a:rPr lang="zh-TW" altLang="en-US" sz="2400" dirty="0"/>
              <a:t>的疏縱與</a:t>
            </a:r>
            <a:r>
              <a:rPr lang="zh-TW" altLang="en-US" sz="2400" dirty="0">
                <a:solidFill>
                  <a:srgbClr val="FF0000"/>
                </a:solidFill>
              </a:rPr>
              <a:t>仕紳業戶</a:t>
            </a:r>
            <a:r>
              <a:rPr lang="zh-TW" altLang="en-US" sz="2400" dirty="0"/>
              <a:t>的涉案</a:t>
            </a:r>
            <a:r>
              <a:rPr lang="zh-TW" altLang="en-US" sz="2400" dirty="0" smtClean="0"/>
              <a:t>，又被</a:t>
            </a:r>
            <a:r>
              <a:rPr lang="zh-TW" altLang="en-US" sz="2400" dirty="0"/>
              <a:t>遠在大陸</a:t>
            </a:r>
            <a:r>
              <a:rPr lang="zh-TW" altLang="en-US" sz="2400" dirty="0" smtClean="0"/>
              <a:t>的朝廷「</a:t>
            </a:r>
            <a:r>
              <a:rPr lang="zh-TW" altLang="en-US" sz="2400" dirty="0"/>
              <a:t>過度放大」了，以致於「</a:t>
            </a:r>
            <a:r>
              <a:rPr lang="zh-TW" altLang="en-US" sz="2400" dirty="0">
                <a:solidFill>
                  <a:srgbClr val="FF0000"/>
                </a:solidFill>
              </a:rPr>
              <a:t>辦得太過</a:t>
            </a:r>
            <a:r>
              <a:rPr lang="zh-TW" altLang="en-US" sz="2400" dirty="0"/>
              <a:t>」</a:t>
            </a:r>
            <a:r>
              <a:rPr lang="zh-TW" altLang="en-US" sz="2400" dirty="0" smtClean="0"/>
              <a:t>。</a:t>
            </a:r>
            <a:endParaRPr lang="en-US" altLang="zh-TW" sz="2400" dirty="0" smtClean="0"/>
          </a:p>
          <a:p>
            <a:pPr marL="0" indent="0">
              <a:lnSpc>
                <a:spcPts val="3000"/>
              </a:lnSpc>
              <a:spcBef>
                <a:spcPts val="600"/>
              </a:spcBef>
              <a:spcAft>
                <a:spcPts val="0"/>
              </a:spcAft>
              <a:buNone/>
            </a:pPr>
            <a:r>
              <a:rPr lang="zh-TW" altLang="en-US" sz="2400" dirty="0"/>
              <a:t>整肅官員讓國家權力的代理人因動輒得咎而綁手縛腳，而且易於做出過猶不及的反應</a:t>
            </a:r>
            <a:r>
              <a:rPr lang="zh-TW" altLang="en-US" sz="2400" dirty="0" smtClean="0"/>
              <a:t>。</a:t>
            </a:r>
            <a:endParaRPr lang="en-US" altLang="zh-TW" sz="2400" dirty="0" smtClean="0"/>
          </a:p>
          <a:p>
            <a:pPr marL="0" indent="0">
              <a:lnSpc>
                <a:spcPts val="3000"/>
              </a:lnSpc>
              <a:spcBef>
                <a:spcPts val="600"/>
              </a:spcBef>
              <a:spcAft>
                <a:spcPts val="0"/>
              </a:spcAft>
              <a:buNone/>
            </a:pPr>
            <a:r>
              <a:rPr lang="zh-TW" altLang="en-US" sz="2400" dirty="0" smtClean="0"/>
              <a:t>擴大</a:t>
            </a:r>
            <a:r>
              <a:rPr lang="zh-TW" altLang="en-US" sz="2400" dirty="0"/>
              <a:t>剷除仕紳菁英傳統支持者，不只斲傷民間社會的自我管理機制，從另一面來看，移除中介協力者也迫使國家更直接地面對基本上是</a:t>
            </a:r>
            <a:r>
              <a:rPr lang="zh-TW" altLang="en-US" sz="2400" dirty="0" smtClean="0"/>
              <a:t>由（抄封各庄）官</a:t>
            </a:r>
            <a:r>
              <a:rPr lang="zh-TW" altLang="en-US" sz="2400" dirty="0"/>
              <a:t>佃、番佃以及界外私墾者所構成的沿邊地方</a:t>
            </a:r>
            <a:r>
              <a:rPr lang="zh-TW" altLang="en-US" sz="2400" dirty="0" smtClean="0"/>
              <a:t>社會。更</a:t>
            </a:r>
            <a:r>
              <a:rPr lang="zh-TW" altLang="en-US" sz="2400" dirty="0"/>
              <a:t>糟的是，</a:t>
            </a:r>
            <a:r>
              <a:rPr lang="zh-TW" altLang="en-US" sz="2400" dirty="0">
                <a:solidFill>
                  <a:srgbClr val="FF0000"/>
                </a:solidFill>
              </a:rPr>
              <a:t>會黨業已趁虛而入，取代業戶成為沿山地區的實力</a:t>
            </a:r>
            <a:r>
              <a:rPr lang="zh-TW" altLang="en-US" sz="2400" dirty="0" smtClean="0">
                <a:solidFill>
                  <a:srgbClr val="FF0000"/>
                </a:solidFill>
              </a:rPr>
              <a:t>領導者</a:t>
            </a:r>
            <a:r>
              <a:rPr lang="zh-TW" altLang="en-US" sz="2400" dirty="0" smtClean="0"/>
              <a:t>。</a:t>
            </a:r>
            <a:endParaRPr lang="en-US" altLang="zh-TW" sz="2400" dirty="0" smtClean="0"/>
          </a:p>
          <a:p>
            <a:pPr marL="0" indent="0">
              <a:lnSpc>
                <a:spcPts val="3000"/>
              </a:lnSpc>
              <a:spcBef>
                <a:spcPts val="600"/>
              </a:spcBef>
              <a:spcAft>
                <a:spcPts val="0"/>
              </a:spcAft>
              <a:buNone/>
            </a:pPr>
            <a:r>
              <a:rPr lang="zh-TW" altLang="en-US" sz="2400" dirty="0" smtClean="0"/>
              <a:t>沿</a:t>
            </a:r>
            <a:r>
              <a:rPr lang="zh-TW" altLang="en-US" sz="2400" dirty="0"/>
              <a:t>山抄封充公田園坐落的地帶幾乎毫無例外地，從動亂起事一開始就成為林爽文們的「巢穴」，不僅構成強固的據點，也提供堅定的支持者。</a:t>
            </a:r>
            <a:endParaRPr lang="en-US" altLang="zh-TW" sz="2400" dirty="0"/>
          </a:p>
        </p:txBody>
      </p:sp>
    </p:spTree>
    <p:extLst>
      <p:ext uri="{BB962C8B-B14F-4D97-AF65-F5344CB8AC3E}">
        <p14:creationId xmlns:p14="http://schemas.microsoft.com/office/powerpoint/2010/main" val="114583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620688"/>
            <a:ext cx="8352928" cy="5328592"/>
          </a:xfrm>
        </p:spPr>
        <p:txBody>
          <a:bodyPr/>
          <a:lstStyle/>
          <a:p>
            <a:pPr marL="0" indent="0">
              <a:lnSpc>
                <a:spcPts val="3600"/>
              </a:lnSpc>
              <a:spcBef>
                <a:spcPts val="600"/>
              </a:spcBef>
              <a:spcAft>
                <a:spcPts val="600"/>
              </a:spcAft>
              <a:buNone/>
            </a:pPr>
            <a:r>
              <a:rPr lang="zh-TW" altLang="en-US" sz="3000" dirty="0" smtClean="0"/>
              <a:t>「因禍得福」：一個「反事實」的假設</a:t>
            </a:r>
          </a:p>
          <a:p>
            <a:pPr marL="400050" lvl="1" indent="0">
              <a:lnSpc>
                <a:spcPts val="3600"/>
              </a:lnSpc>
              <a:spcBef>
                <a:spcPts val="600"/>
              </a:spcBef>
              <a:spcAft>
                <a:spcPts val="600"/>
              </a:spcAft>
              <a:buNone/>
            </a:pPr>
            <a:r>
              <a:rPr lang="zh-TW" altLang="en-US" dirty="0" smtClean="0"/>
              <a:t>若無漳泉械鬥在先，清廷恐怕要付出遠大於當時的代價，才有辦法平定林爽文事件。</a:t>
            </a:r>
            <a:endParaRPr lang="en-US" altLang="zh-TW" dirty="0" smtClean="0"/>
          </a:p>
          <a:p>
            <a:pPr marL="400050" lvl="1" indent="0">
              <a:lnSpc>
                <a:spcPts val="3600"/>
              </a:lnSpc>
              <a:spcBef>
                <a:spcPts val="600"/>
              </a:spcBef>
              <a:spcAft>
                <a:spcPts val="600"/>
              </a:spcAft>
              <a:buNone/>
            </a:pPr>
            <a:r>
              <a:rPr lang="zh-TW" altLang="en-US" dirty="0" smtClean="0"/>
              <a:t>正如「閩客分類」之於朱一貴事件，由於事先發生了乾隆四十七年的漳泉械鬥，清廷幸運地得以在林爽文事件時利用「漳泉分類」矛盾於分化、打擊叛亂者，同時重新啟動舊存的閩客分類矛盾作為助力。</a:t>
            </a:r>
          </a:p>
        </p:txBody>
      </p:sp>
    </p:spTree>
    <p:extLst>
      <p:ext uri="{BB962C8B-B14F-4D97-AF65-F5344CB8AC3E}">
        <p14:creationId xmlns:p14="http://schemas.microsoft.com/office/powerpoint/2010/main" val="95770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908720"/>
            <a:ext cx="8424936" cy="5256584"/>
          </a:xfrm>
        </p:spPr>
        <p:txBody>
          <a:bodyPr/>
          <a:lstStyle/>
          <a:p>
            <a:pPr marL="0" indent="0" algn="ctr">
              <a:buNone/>
            </a:pPr>
            <a:r>
              <a:rPr lang="zh-TW" altLang="en-US" dirty="0" smtClean="0"/>
              <a:t>漳</a:t>
            </a:r>
            <a:r>
              <a:rPr lang="zh-TW" altLang="en-US" dirty="0"/>
              <a:t>泉客分類新</a:t>
            </a:r>
            <a:r>
              <a:rPr lang="zh-TW" altLang="en-US" dirty="0" smtClean="0"/>
              <a:t>版圖</a:t>
            </a:r>
            <a:endParaRPr lang="en-US" altLang="zh-TW" dirty="0" smtClean="0"/>
          </a:p>
          <a:p>
            <a:pPr marL="400050" lvl="1" indent="0">
              <a:lnSpc>
                <a:spcPts val="3600"/>
              </a:lnSpc>
              <a:spcBef>
                <a:spcPts val="1800"/>
              </a:spcBef>
              <a:buNone/>
            </a:pPr>
            <a:r>
              <a:rPr lang="zh-TW" altLang="en-US" dirty="0" smtClean="0">
                <a:solidFill>
                  <a:srgbClr val="FF0000"/>
                </a:solidFill>
              </a:rPr>
              <a:t>沿</a:t>
            </a:r>
            <a:r>
              <a:rPr lang="zh-TW" altLang="en-US" dirty="0">
                <a:solidFill>
                  <a:srgbClr val="FF0000"/>
                </a:solidFill>
              </a:rPr>
              <a:t>山界外私墾勢力</a:t>
            </a:r>
            <a:r>
              <a:rPr lang="zh-TW" altLang="en-US" dirty="0"/>
              <a:t>的</a:t>
            </a:r>
            <a:r>
              <a:rPr lang="zh-TW" altLang="en-US" dirty="0" smtClean="0"/>
              <a:t>崛起</a:t>
            </a:r>
            <a:endParaRPr lang="en-US" altLang="zh-TW" dirty="0" smtClean="0"/>
          </a:p>
          <a:p>
            <a:pPr marL="400050" lvl="1" indent="0">
              <a:lnSpc>
                <a:spcPts val="3600"/>
              </a:lnSpc>
              <a:spcBef>
                <a:spcPts val="1800"/>
              </a:spcBef>
              <a:buNone/>
            </a:pPr>
            <a:r>
              <a:rPr lang="zh-TW" altLang="en-US" dirty="0" smtClean="0">
                <a:solidFill>
                  <a:srgbClr val="FF0000"/>
                </a:solidFill>
              </a:rPr>
              <a:t>沿</a:t>
            </a:r>
            <a:r>
              <a:rPr lang="zh-TW" altLang="en-US" dirty="0">
                <a:solidFill>
                  <a:srgbClr val="FF0000"/>
                </a:solidFill>
              </a:rPr>
              <a:t>山／沿海</a:t>
            </a:r>
            <a:r>
              <a:rPr lang="zh-TW" altLang="en-US" dirty="0" smtClean="0"/>
              <a:t>的</a:t>
            </a:r>
            <a:r>
              <a:rPr lang="zh-TW" altLang="en-US" dirty="0" smtClean="0">
                <a:solidFill>
                  <a:srgbClr val="FF0000"/>
                </a:solidFill>
              </a:rPr>
              <a:t>漳泉分類</a:t>
            </a:r>
            <a:r>
              <a:rPr lang="zh-TW" altLang="en-US" dirty="0" smtClean="0"/>
              <a:t>（</a:t>
            </a:r>
            <a:r>
              <a:rPr lang="zh-TW" altLang="en-US" dirty="0"/>
              <a:t>客庄作為沿山的異類）</a:t>
            </a:r>
          </a:p>
        </p:txBody>
      </p:sp>
    </p:spTree>
    <p:extLst>
      <p:ext uri="{BB962C8B-B14F-4D97-AF65-F5344CB8AC3E}">
        <p14:creationId xmlns:p14="http://schemas.microsoft.com/office/powerpoint/2010/main" val="170559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1907704" y="116632"/>
            <a:ext cx="3717684" cy="338554"/>
          </a:xfrm>
          <a:prstGeom prst="rect">
            <a:avLst/>
          </a:prstGeom>
          <a:noFill/>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a:t>
            </a:r>
            <a:r>
              <a:rPr kumimoji="1" lang="zh-TW" altLang="zh-TW" sz="16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r>
              <a:rPr kumimoji="1" lang="zh-TW" altLang="en-US" sz="16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閩</a:t>
            </a:r>
            <a:r>
              <a:rPr kumimoji="1" lang="zh-TW" altLang="zh-TW" sz="16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客</a:t>
            </a:r>
            <a:r>
              <a:rPr kumimoji="1" lang="zh-TW" altLang="zh-TW" sz="16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人</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口分布圖（</a:t>
            </a:r>
            <a:r>
              <a:rPr kumimoji="1" lang="en-US"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1901</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4848518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1907704" y="116632"/>
            <a:ext cx="3922869" cy="338554"/>
          </a:xfrm>
          <a:prstGeom prst="rect">
            <a:avLst/>
          </a:prstGeom>
          <a:noFill/>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〈沿革調查〉</a:t>
            </a:r>
            <a:r>
              <a:rPr kumimoji="1" lang="zh-TW" altLang="zh-TW" sz="16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漳泉客</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人口分布圖（</a:t>
            </a:r>
            <a:r>
              <a:rPr kumimoji="1" lang="en-US"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1901</a:t>
            </a:r>
            <a:r>
              <a:rPr kumimoji="1" lang="zh-TW" altLang="zh-TW" sz="16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zh-TW" altLang="en-US" sz="16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0117453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cxnSp>
        <p:nvCxnSpPr>
          <p:cNvPr id="4" name="直線單箭頭接點 3"/>
          <p:cNvCxnSpPr/>
          <p:nvPr/>
        </p:nvCxnSpPr>
        <p:spPr>
          <a:xfrm>
            <a:off x="5148064" y="2708920"/>
            <a:ext cx="360040" cy="333037"/>
          </a:xfrm>
          <a:prstGeom prst="straightConnector1">
            <a:avLst/>
          </a:prstGeom>
          <a:ln w="19050" cap="flat" cmpd="sng" algn="ctr">
            <a:solidFill>
              <a:srgbClr val="008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 name="直線單箭頭接點 6"/>
          <p:cNvCxnSpPr/>
          <p:nvPr/>
        </p:nvCxnSpPr>
        <p:spPr>
          <a:xfrm>
            <a:off x="2771800" y="2204864"/>
            <a:ext cx="1368152" cy="288032"/>
          </a:xfrm>
          <a:prstGeom prst="straightConnector1">
            <a:avLst/>
          </a:prstGeom>
          <a:ln w="19050">
            <a:solidFill>
              <a:srgbClr val="00B0F0"/>
            </a:solidFill>
            <a:tailEnd type="triangle"/>
          </a:ln>
        </p:spPr>
        <p:style>
          <a:lnRef idx="1">
            <a:schemeClr val="dk1"/>
          </a:lnRef>
          <a:fillRef idx="0">
            <a:schemeClr val="dk1"/>
          </a:fillRef>
          <a:effectRef idx="0">
            <a:schemeClr val="dk1"/>
          </a:effectRef>
          <a:fontRef idx="minor">
            <a:schemeClr val="tx1"/>
          </a:fontRef>
        </p:style>
      </p:cxnSp>
      <p:cxnSp>
        <p:nvCxnSpPr>
          <p:cNvPr id="14" name="直線接點 13"/>
          <p:cNvCxnSpPr/>
          <p:nvPr/>
        </p:nvCxnSpPr>
        <p:spPr>
          <a:xfrm flipV="1">
            <a:off x="4226239" y="2407387"/>
            <a:ext cx="921825" cy="85509"/>
          </a:xfrm>
          <a:prstGeom prst="line">
            <a:avLst/>
          </a:prstGeom>
          <a:ln w="1905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直線單箭頭接點 17"/>
          <p:cNvCxnSpPr/>
          <p:nvPr/>
        </p:nvCxnSpPr>
        <p:spPr>
          <a:xfrm>
            <a:off x="5580112" y="3068960"/>
            <a:ext cx="288032" cy="72008"/>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a:off x="5469850" y="2501897"/>
            <a:ext cx="364539" cy="531059"/>
          </a:xfrm>
          <a:prstGeom prst="straightConnector1">
            <a:avLst/>
          </a:prstGeom>
          <a:ln w="19050" cap="flat" cmpd="sng" algn="ctr">
            <a:solidFill>
              <a:srgbClr val="00B0F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1" name="直線單箭頭接點 30"/>
          <p:cNvCxnSpPr/>
          <p:nvPr/>
        </p:nvCxnSpPr>
        <p:spPr>
          <a:xfrm flipV="1">
            <a:off x="4752805" y="2438890"/>
            <a:ext cx="454559" cy="198022"/>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p:cNvCxnSpPr/>
          <p:nvPr/>
        </p:nvCxnSpPr>
        <p:spPr>
          <a:xfrm flipV="1">
            <a:off x="3275856" y="4068071"/>
            <a:ext cx="2088232" cy="14397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p:nvPr/>
        </p:nvCxnSpPr>
        <p:spPr>
          <a:xfrm>
            <a:off x="5760132" y="3284984"/>
            <a:ext cx="0" cy="108012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flipH="1">
            <a:off x="5364088" y="3104964"/>
            <a:ext cx="108012" cy="468052"/>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4572000" y="2636912"/>
            <a:ext cx="212311" cy="684076"/>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a:off x="5418094" y="2520684"/>
            <a:ext cx="342038" cy="526559"/>
          </a:xfrm>
          <a:prstGeom prst="straightConnector1">
            <a:avLst/>
          </a:prstGeom>
          <a:ln w="1905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單箭頭接點 80"/>
          <p:cNvCxnSpPr/>
          <p:nvPr/>
        </p:nvCxnSpPr>
        <p:spPr>
          <a:xfrm flipH="1">
            <a:off x="5678557" y="2819183"/>
            <a:ext cx="5472" cy="3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文字方塊 2"/>
          <p:cNvSpPr txBox="1"/>
          <p:nvPr/>
        </p:nvSpPr>
        <p:spPr>
          <a:xfrm>
            <a:off x="600784" y="2636912"/>
            <a:ext cx="1338828"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紅線：漳人</a:t>
            </a:r>
            <a:endParaRPr kumimoji="1" lang="en-US" altLang="zh-TW" sz="18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B0F0"/>
                </a:solidFill>
                <a:effectLst/>
                <a:uLnTx/>
                <a:uFillTx/>
                <a:latin typeface="Arial" charset="0"/>
                <a:ea typeface="新細明體" pitchFamily="18" charset="-120"/>
                <a:cs typeface="+mn-cs"/>
              </a:rPr>
              <a:t>藍線：泉人</a:t>
            </a:r>
            <a:endParaRPr kumimoji="1" lang="en-US" altLang="zh-TW" sz="1800" b="0" i="0" u="none" strike="noStrike" kern="1200" cap="none" spc="0" normalizeH="0" baseline="0" noProof="0" dirty="0">
              <a:ln>
                <a:noFill/>
              </a:ln>
              <a:solidFill>
                <a:srgbClr val="00B0F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綠線：客人</a:t>
            </a:r>
          </a:p>
        </p:txBody>
      </p:sp>
      <p:sp>
        <p:nvSpPr>
          <p:cNvPr id="5" name="文字方塊 4"/>
          <p:cNvSpPr txBox="1"/>
          <p:nvPr/>
        </p:nvSpPr>
        <p:spPr>
          <a:xfrm>
            <a:off x="7101809" y="166328"/>
            <a:ext cx="492443" cy="6813375"/>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乾隆四十九</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年前</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東勢角、樸仔籬界外私</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墾與相關</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地名位置圖</a:t>
            </a:r>
          </a:p>
        </p:txBody>
      </p:sp>
      <p:cxnSp>
        <p:nvCxnSpPr>
          <p:cNvPr id="17" name="直線單箭頭接點 16"/>
          <p:cNvCxnSpPr/>
          <p:nvPr/>
        </p:nvCxnSpPr>
        <p:spPr>
          <a:xfrm flipV="1">
            <a:off x="3141040" y="2450141"/>
            <a:ext cx="1695395" cy="7354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p:cNvCxnSpPr/>
          <p:nvPr/>
        </p:nvCxnSpPr>
        <p:spPr>
          <a:xfrm flipV="1">
            <a:off x="2065999" y="5085184"/>
            <a:ext cx="993833" cy="7920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V="1">
            <a:off x="2065999" y="5507850"/>
            <a:ext cx="1137849" cy="6574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a:off x="2065999" y="6453336"/>
            <a:ext cx="1075041"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a:off x="2065999" y="6669360"/>
            <a:ext cx="705801" cy="1886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flipV="1">
            <a:off x="2065999" y="6165304"/>
            <a:ext cx="1209857"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4671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548680"/>
            <a:ext cx="8568952" cy="6048672"/>
          </a:xfrm>
        </p:spPr>
        <p:txBody>
          <a:bodyPr/>
          <a:lstStyle/>
          <a:p>
            <a:pPr marL="0" indent="0" algn="ctr">
              <a:spcBef>
                <a:spcPts val="1200"/>
              </a:spcBef>
              <a:buNone/>
            </a:pPr>
            <a:r>
              <a:rPr lang="zh-TW" altLang="en-US" sz="2800" dirty="0">
                <a:solidFill>
                  <a:srgbClr val="FF0000"/>
                </a:solidFill>
              </a:rPr>
              <a:t>界外私墾</a:t>
            </a:r>
            <a:r>
              <a:rPr lang="zh-TW" altLang="en-US" sz="2800" dirty="0"/>
              <a:t>與「</a:t>
            </a:r>
            <a:r>
              <a:rPr lang="zh-TW" altLang="en-US" sz="2800" dirty="0">
                <a:solidFill>
                  <a:srgbClr val="FF0000"/>
                </a:solidFill>
                <a:latin typeface="標楷體" panose="03000509000000000000" pitchFamily="65" charset="-120"/>
                <a:ea typeface="標楷體" panose="03000509000000000000" pitchFamily="65" charset="-120"/>
              </a:rPr>
              <a:t>弄兵之漸</a:t>
            </a:r>
            <a:r>
              <a:rPr lang="zh-TW" altLang="en-US" sz="2800" dirty="0"/>
              <a:t>」</a:t>
            </a:r>
            <a:endParaRPr lang="en-US" altLang="zh-TW" sz="2800" dirty="0"/>
          </a:p>
          <a:p>
            <a:pPr marL="0" indent="0">
              <a:spcBef>
                <a:spcPts val="1200"/>
              </a:spcBef>
              <a:buNone/>
            </a:pPr>
            <a:r>
              <a:rPr lang="zh-TW" altLang="en-US" sz="2400" dirty="0"/>
              <a:t>乾隆五十一年十一月二十七日</a:t>
            </a:r>
            <a:r>
              <a:rPr lang="en-US" altLang="zh-TW" sz="2400" dirty="0"/>
              <a:t>(1787,01,16)</a:t>
            </a:r>
            <a:r>
              <a:rPr lang="zh-TW" altLang="zh-TW" sz="2400" dirty="0"/>
              <a:t>林爽文反</a:t>
            </a:r>
            <a:endParaRPr lang="en-US" altLang="zh-TW" sz="2400" dirty="0"/>
          </a:p>
          <a:p>
            <a:pPr marL="0" indent="0">
              <a:spcBef>
                <a:spcPts val="1800"/>
              </a:spcBef>
              <a:buNone/>
            </a:pPr>
            <a:r>
              <a:rPr lang="zh-TW" altLang="en-US" sz="2400" dirty="0"/>
              <a:t>乾隆</a:t>
            </a:r>
            <a:r>
              <a:rPr lang="zh-TW" altLang="en-US" sz="2400" dirty="0" smtClean="0"/>
              <a:t>帝事後檢討</a:t>
            </a:r>
            <a:r>
              <a:rPr lang="zh-TW" altLang="en-US" sz="2400" dirty="0"/>
              <a:t>清代臺灣最大的動亂：林爽文事件</a:t>
            </a:r>
            <a:endParaRPr lang="en-US" altLang="zh-TW" sz="2400" dirty="0"/>
          </a:p>
          <a:p>
            <a:pPr marL="400050" lvl="1" indent="0">
              <a:lnSpc>
                <a:spcPts val="3200"/>
              </a:lnSpc>
              <a:spcBef>
                <a:spcPts val="1200"/>
              </a:spcBef>
              <a:spcAft>
                <a:spcPts val="600"/>
              </a:spcAft>
              <a:buNone/>
            </a:pPr>
            <a:r>
              <a:rPr lang="zh-TW" altLang="zh-TW" sz="2400" dirty="0">
                <a:latin typeface="標楷體" panose="03000509000000000000" pitchFamily="65" charset="-120"/>
                <a:ea typeface="標楷體" panose="03000509000000000000" pitchFamily="65" charset="-120"/>
              </a:rPr>
              <a:t>自近年楊景素議立界限之後，將界外良田美產轉畀生番；生番不事耕種，</a:t>
            </a:r>
            <a:r>
              <a:rPr lang="zh-TW" altLang="zh-TW" sz="2400" dirty="0">
                <a:solidFill>
                  <a:srgbClr val="FF0000"/>
                </a:solidFill>
                <a:latin typeface="標楷體" panose="03000509000000000000" pitchFamily="65" charset="-120"/>
                <a:ea typeface="標楷體" panose="03000509000000000000" pitchFamily="65" charset="-120"/>
              </a:rPr>
              <a:t>內地無業游民竊渡偷墾，地方官諉之界外，不復稽察</a:t>
            </a:r>
            <a:r>
              <a:rPr lang="zh-TW" altLang="zh-TW" sz="2400" dirty="0">
                <a:latin typeface="標楷體" panose="03000509000000000000" pitchFamily="65" charset="-120"/>
                <a:ea typeface="標楷體" panose="03000509000000000000" pitchFamily="65" charset="-120"/>
              </a:rPr>
              <a:t>。於是，奸匪尤易藏匿。（欽定平定臺灣紀略）</a:t>
            </a:r>
          </a:p>
          <a:p>
            <a:pPr marL="400050" lvl="1" indent="0">
              <a:lnSpc>
                <a:spcPts val="3200"/>
              </a:lnSpc>
              <a:spcBef>
                <a:spcPts val="1200"/>
              </a:spcBef>
              <a:spcAft>
                <a:spcPts val="600"/>
              </a:spcAft>
              <a:buNone/>
            </a:pPr>
            <a:r>
              <a:rPr lang="zh-TW" altLang="zh-TW" sz="2400" dirty="0">
                <a:latin typeface="標楷體" panose="03000509000000000000" pitchFamily="65" charset="-120"/>
                <a:ea typeface="標楷體" panose="03000509000000000000" pitchFamily="65" charset="-120"/>
              </a:rPr>
              <a:t>無藉遊民，往往偷渡，私墾近番隙地。地方官又置之界外，不能設法稽察，</a:t>
            </a:r>
            <a:r>
              <a:rPr lang="zh-TW" altLang="zh-TW" sz="2400" dirty="0">
                <a:solidFill>
                  <a:srgbClr val="FF0000"/>
                </a:solidFill>
                <a:latin typeface="標楷體" panose="03000509000000000000" pitchFamily="65" charset="-120"/>
                <a:ea typeface="標楷體" panose="03000509000000000000" pitchFamily="65" charset="-120"/>
              </a:rPr>
              <a:t>以致習於械鬥，遂開弄兵之漸</a:t>
            </a:r>
            <a:r>
              <a:rPr lang="zh-TW" altLang="zh-TW" sz="2400" dirty="0">
                <a:latin typeface="標楷體" panose="03000509000000000000" pitchFamily="65" charset="-120"/>
                <a:ea typeface="標楷體" panose="03000509000000000000" pitchFamily="65" charset="-120"/>
              </a:rPr>
              <a:t>。（欽定平定臺灣紀略）</a:t>
            </a:r>
          </a:p>
        </p:txBody>
      </p:sp>
    </p:spTree>
    <p:extLst>
      <p:ext uri="{BB962C8B-B14F-4D97-AF65-F5344CB8AC3E}">
        <p14:creationId xmlns:p14="http://schemas.microsoft.com/office/powerpoint/2010/main" val="71323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892" y="188640"/>
            <a:ext cx="8352603" cy="6552728"/>
          </a:xfrm>
        </p:spPr>
        <p:txBody>
          <a:bodyPr/>
          <a:lstStyle/>
          <a:p>
            <a:pPr marL="0" indent="0" algn="ctr">
              <a:buNone/>
            </a:pPr>
            <a:r>
              <a:rPr lang="zh-TW" altLang="en-US" dirty="0"/>
              <a:t>所謂的「</a:t>
            </a:r>
            <a:r>
              <a:rPr lang="zh-TW" altLang="en-US" dirty="0">
                <a:solidFill>
                  <a:srgbClr val="FF0000"/>
                </a:solidFill>
              </a:rPr>
              <a:t>弄兵之漸</a:t>
            </a:r>
            <a:r>
              <a:rPr lang="zh-TW" altLang="en-US" dirty="0"/>
              <a:t>」</a:t>
            </a:r>
            <a:endParaRPr lang="en-US" altLang="zh-TW" dirty="0"/>
          </a:p>
          <a:p>
            <a:pPr marL="0" indent="0">
              <a:lnSpc>
                <a:spcPts val="3200"/>
              </a:lnSpc>
              <a:spcBef>
                <a:spcPts val="1200"/>
              </a:spcBef>
              <a:buNone/>
            </a:pPr>
            <a:r>
              <a:rPr lang="zh-TW" altLang="en-US" sz="2400" dirty="0"/>
              <a:t>有一群在邊界內外穿梭出入營生的漢人，在劃界遷民封禁界外時期，不得不武裝自己及形成會黨形式的</a:t>
            </a:r>
            <a:r>
              <a:rPr lang="zh-TW" altLang="en-US" sz="2400" dirty="0">
                <a:solidFill>
                  <a:srgbClr val="FF0000"/>
                </a:solidFill>
              </a:rPr>
              <a:t>準軍事組織</a:t>
            </a:r>
            <a:r>
              <a:rPr lang="zh-TW" altLang="en-US" sz="2400" dirty="0"/>
              <a:t>，以保護自己在界外進行私墾及山林利益之擷取，或也不免使用此武力來解決彼此間的紛爭（</a:t>
            </a:r>
            <a:r>
              <a:rPr lang="zh-TW" altLang="en-US" sz="2400" dirty="0">
                <a:solidFill>
                  <a:srgbClr val="FF0000"/>
                </a:solidFill>
              </a:rPr>
              <a:t>械鬥</a:t>
            </a:r>
            <a:r>
              <a:rPr lang="zh-TW" altLang="en-US" sz="2400" dirty="0"/>
              <a:t>）。</a:t>
            </a:r>
            <a:endParaRPr lang="en-US" altLang="zh-TW" sz="2400" dirty="0"/>
          </a:p>
          <a:p>
            <a:pPr marL="0" indent="0">
              <a:lnSpc>
                <a:spcPts val="3200"/>
              </a:lnSpc>
              <a:spcBef>
                <a:spcPts val="1200"/>
              </a:spcBef>
              <a:buNone/>
            </a:pPr>
            <a:r>
              <a:rPr lang="zh-TW" altLang="en-US" sz="2400" dirty="0"/>
              <a:t>在國家迫於開墾規模的現實與治安的問題開放界外准墾時，</a:t>
            </a:r>
            <a:r>
              <a:rPr lang="zh-TW" altLang="en-US" sz="2400" dirty="0">
                <a:solidFill>
                  <a:srgbClr val="FF0000"/>
                </a:solidFill>
              </a:rPr>
              <a:t>拙於體制內遊戲規則</a:t>
            </a:r>
            <a:r>
              <a:rPr lang="zh-TW" altLang="en-US" sz="2400" dirty="0"/>
              <a:t>的這一批人，卻無法與那些官方關係良好且兼具財勢的傳統菁英們競爭，取得合法業戶身分，保障自己在界外非法私墾時好不容易取得的既有利益。</a:t>
            </a:r>
            <a:endParaRPr lang="en-US" altLang="zh-TW" sz="2400" dirty="0"/>
          </a:p>
          <a:p>
            <a:pPr marL="0" indent="0">
              <a:lnSpc>
                <a:spcPts val="3200"/>
              </a:lnSpc>
              <a:spcBef>
                <a:spcPts val="1200"/>
              </a:spcBef>
              <a:buNone/>
            </a:pPr>
            <a:r>
              <a:rPr lang="zh-TW" altLang="en-US" sz="2400" dirty="0"/>
              <a:t>這群人的</a:t>
            </a:r>
            <a:r>
              <a:rPr lang="zh-TW" altLang="en-US" sz="2400" dirty="0">
                <a:solidFill>
                  <a:srgbClr val="FF0000"/>
                </a:solidFill>
              </a:rPr>
              <a:t>利益既來自國家權力的缺席</a:t>
            </a:r>
            <a:r>
              <a:rPr lang="zh-TW" altLang="en-US" sz="2400" dirty="0"/>
              <a:t>，也</a:t>
            </a:r>
            <a:r>
              <a:rPr lang="zh-TW" altLang="en-US" sz="2400" dirty="0">
                <a:solidFill>
                  <a:srgbClr val="FF0000"/>
                </a:solidFill>
              </a:rPr>
              <a:t>玩不慣國家設定的遊戲規則</a:t>
            </a:r>
            <a:r>
              <a:rPr lang="zh-TW" altLang="en-US" sz="2400" dirty="0"/>
              <a:t>，對</a:t>
            </a:r>
            <a:r>
              <a:rPr lang="zh-TW" altLang="en-US" sz="2400" dirty="0">
                <a:solidFill>
                  <a:srgbClr val="FF0000"/>
                </a:solidFill>
              </a:rPr>
              <a:t>國家權力延伸進入界外</a:t>
            </a:r>
            <a:r>
              <a:rPr lang="zh-TW" altLang="en-US" sz="2400" dirty="0"/>
              <a:t>，自然十分忌諱。</a:t>
            </a:r>
            <a:endParaRPr lang="en-US" altLang="zh-TW" sz="2400" dirty="0"/>
          </a:p>
          <a:p>
            <a:pPr marL="0" indent="0">
              <a:lnSpc>
                <a:spcPts val="3200"/>
              </a:lnSpc>
              <a:spcBef>
                <a:spcPts val="1200"/>
              </a:spcBef>
              <a:buNone/>
            </a:pPr>
            <a:r>
              <a:rPr lang="zh-TW" altLang="en-US" sz="2400" dirty="0"/>
              <a:t>當意圖進入界外進行實質治理的國家視此民間力量為統治威脅，不願將之收編納入體制，而且試圖解散其組織、捕殺其帶頭成員時，直接的武力對抗就難以避免了。</a:t>
            </a:r>
            <a:endParaRPr lang="en-US" altLang="zh-TW" sz="2400" dirty="0"/>
          </a:p>
        </p:txBody>
      </p:sp>
    </p:spTree>
    <p:extLst>
      <p:ext uri="{BB962C8B-B14F-4D97-AF65-F5344CB8AC3E}">
        <p14:creationId xmlns:p14="http://schemas.microsoft.com/office/powerpoint/2010/main" val="154267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16632"/>
            <a:ext cx="8496944" cy="6696744"/>
          </a:xfrm>
        </p:spPr>
        <p:txBody>
          <a:bodyPr/>
          <a:lstStyle/>
          <a:p>
            <a:pPr marL="0" indent="0" algn="ctr">
              <a:lnSpc>
                <a:spcPts val="32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清代臺灣的分類械鬥與治理</a:t>
            </a:r>
            <a:r>
              <a:rPr lang="zh-TW" altLang="en-US" sz="2800" dirty="0" smtClean="0">
                <a:latin typeface="Times New Roman" panose="02020603050405020304" pitchFamily="18" charset="0"/>
                <a:cs typeface="Times New Roman" panose="02020603050405020304" pitchFamily="18" charset="0"/>
              </a:rPr>
              <a:t>部署</a:t>
            </a:r>
            <a:endParaRPr lang="en-US" altLang="zh-TW" sz="2800" dirty="0" smtClean="0">
              <a:latin typeface="Times New Roman" panose="02020603050405020304" pitchFamily="18" charset="0"/>
              <a:cs typeface="Times New Roman" panose="02020603050405020304" pitchFamily="18" charset="0"/>
            </a:endParaRPr>
          </a:p>
          <a:p>
            <a:pPr marL="0" indent="0">
              <a:lnSpc>
                <a:spcPts val="3600"/>
              </a:lnSpc>
              <a:spcBef>
                <a:spcPts val="600"/>
              </a:spcBef>
              <a:spcAft>
                <a:spcPts val="600"/>
              </a:spcAft>
              <a:buNone/>
            </a:pPr>
            <a:r>
              <a:rPr lang="zh-TW" altLang="en-US" sz="2400" dirty="0" smtClean="0">
                <a:latin typeface="Times New Roman" panose="02020603050405020304" pitchFamily="18" charset="0"/>
                <a:cs typeface="Times New Roman" panose="02020603050405020304" pitchFamily="18" charset="0"/>
              </a:rPr>
              <a:t>過去</a:t>
            </a:r>
            <a:r>
              <a:rPr lang="zh-TW" altLang="en-US" sz="2400" dirty="0" smtClean="0">
                <a:solidFill>
                  <a:srgbClr val="FF0000"/>
                </a:solidFill>
                <a:latin typeface="Times New Roman" panose="02020603050405020304" pitchFamily="18" charset="0"/>
                <a:cs typeface="Times New Roman" panose="02020603050405020304" pitchFamily="18" charset="0"/>
              </a:rPr>
              <a:t>「社會中心」取向</a:t>
            </a:r>
            <a:r>
              <a:rPr lang="zh-TW" altLang="en-US" sz="2400" dirty="0" smtClean="0">
                <a:latin typeface="Times New Roman" panose="02020603050405020304" pitchFamily="18" charset="0"/>
                <a:cs typeface="Times New Roman" panose="02020603050405020304" pitchFamily="18" charset="0"/>
              </a:rPr>
              <a:t>的臺灣研究學界普遍認為，清代</a:t>
            </a:r>
            <a:r>
              <a:rPr lang="zh-TW" altLang="en-US" sz="2400" dirty="0">
                <a:latin typeface="Times New Roman" panose="02020603050405020304" pitchFamily="18" charset="0"/>
                <a:cs typeface="Times New Roman" panose="02020603050405020304" pitchFamily="18" charset="0"/>
              </a:rPr>
              <a:t>臺灣漢人社會的（漳泉客）人群</a:t>
            </a:r>
            <a:r>
              <a:rPr lang="zh-TW" altLang="en-US" sz="2400" dirty="0" smtClean="0">
                <a:latin typeface="Times New Roman" panose="02020603050405020304" pitchFamily="18" charset="0"/>
                <a:cs typeface="Times New Roman" panose="02020603050405020304" pitchFamily="18" charset="0"/>
              </a:rPr>
              <a:t>關係，由起初分類械鬥流血</a:t>
            </a:r>
            <a:r>
              <a:rPr lang="zh-TW" altLang="en-US" sz="2400" dirty="0">
                <a:latin typeface="Times New Roman" panose="02020603050405020304" pitchFamily="18" charset="0"/>
                <a:cs typeface="Times New Roman" panose="02020603050405020304" pitchFamily="18" charset="0"/>
              </a:rPr>
              <a:t>衝突不斷</a:t>
            </a:r>
            <a:r>
              <a:rPr lang="zh-TW" altLang="en-US" sz="2400" dirty="0" smtClean="0">
                <a:latin typeface="Times New Roman" panose="02020603050405020304" pitchFamily="18" charset="0"/>
                <a:cs typeface="Times New Roman" panose="02020603050405020304" pitchFamily="18" charset="0"/>
              </a:rPr>
              <a:t>，在土著化過程中逐漸被祖籍以外的人群分類原則所取代並習得如何相處，</a:t>
            </a:r>
            <a:r>
              <a:rPr lang="zh-TW" altLang="en-US" sz="2400" dirty="0">
                <a:latin typeface="Times New Roman" panose="02020603050405020304" pitchFamily="18" charset="0"/>
                <a:cs typeface="Times New Roman" panose="02020603050405020304" pitchFamily="18" charset="0"/>
              </a:rPr>
              <a:t>終於在十九世紀後半葉得以</a:t>
            </a:r>
            <a:r>
              <a:rPr lang="zh-TW" altLang="en-US" sz="2400" dirty="0" smtClean="0">
                <a:latin typeface="Times New Roman" panose="02020603050405020304" pitchFamily="18" charset="0"/>
                <a:cs typeface="Times New Roman" panose="02020603050405020304" pitchFamily="18" charset="0"/>
              </a:rPr>
              <a:t>和平共存。</a:t>
            </a:r>
            <a:endParaRPr lang="en-US" altLang="zh-TW" sz="2400" dirty="0" smtClean="0">
              <a:latin typeface="Times New Roman" panose="02020603050405020304" pitchFamily="18" charset="0"/>
              <a:cs typeface="Times New Roman" panose="02020603050405020304" pitchFamily="18" charset="0"/>
            </a:endParaRPr>
          </a:p>
          <a:p>
            <a:pPr marL="0" indent="0">
              <a:lnSpc>
                <a:spcPts val="3600"/>
              </a:lnSpc>
              <a:spcBef>
                <a:spcPts val="600"/>
              </a:spcBef>
              <a:spcAft>
                <a:spcPts val="600"/>
              </a:spcAft>
              <a:buNone/>
            </a:pPr>
            <a:r>
              <a:rPr lang="zh-TW" altLang="en-US" sz="2400" dirty="0" smtClean="0">
                <a:latin typeface="Times New Roman" panose="02020603050405020304" pitchFamily="18" charset="0"/>
                <a:cs typeface="Times New Roman" panose="02020603050405020304" pitchFamily="18" charset="0"/>
              </a:rPr>
              <a:t>講者則試圖</a:t>
            </a:r>
            <a:r>
              <a:rPr lang="zh-TW" altLang="en-US" sz="2400" dirty="0" smtClean="0">
                <a:solidFill>
                  <a:srgbClr val="FF0000"/>
                </a:solidFill>
                <a:latin typeface="Times New Roman" panose="02020603050405020304" pitchFamily="18" charset="0"/>
                <a:cs typeface="Times New Roman" panose="02020603050405020304" pitchFamily="18" charset="0"/>
              </a:rPr>
              <a:t>「把國家帶回來」</a:t>
            </a:r>
            <a:r>
              <a:rPr lang="zh-TW" altLang="en-US" sz="2400" dirty="0" smtClean="0">
                <a:latin typeface="Times New Roman" panose="02020603050405020304" pitchFamily="18" charset="0"/>
                <a:cs typeface="Times New Roman" panose="02020603050405020304" pitchFamily="18" charset="0"/>
              </a:rPr>
              <a:t>，視漳泉客「分類」為一種治理部署，是國家權力為了統治的目的而刻意操弄出來的，進而質疑，分類械鬥究竟是因為土著化</a:t>
            </a:r>
            <a:r>
              <a:rPr lang="zh-TW" altLang="en-US" sz="2400" dirty="0">
                <a:latin typeface="Times New Roman" panose="02020603050405020304" pitchFamily="18" charset="0"/>
                <a:cs typeface="Times New Roman" panose="02020603050405020304" pitchFamily="18" charset="0"/>
              </a:rPr>
              <a:t>而逐漸消</a:t>
            </a:r>
            <a:r>
              <a:rPr lang="zh-TW" altLang="en-US" sz="2400" dirty="0" smtClean="0">
                <a:latin typeface="Times New Roman" panose="02020603050405020304" pitchFamily="18" charset="0"/>
                <a:cs typeface="Times New Roman" panose="02020603050405020304" pitchFamily="18" charset="0"/>
              </a:rPr>
              <a:t>弱，終至消失，還是</a:t>
            </a:r>
            <a:r>
              <a:rPr lang="zh-TW" altLang="en-US" sz="2400" dirty="0">
                <a:latin typeface="Times New Roman" panose="02020603050405020304" pitchFamily="18" charset="0"/>
                <a:cs typeface="Times New Roman" panose="02020603050405020304" pitchFamily="18" charset="0"/>
              </a:rPr>
              <a:t>在十九世紀國家權力以</a:t>
            </a:r>
            <a:r>
              <a:rPr lang="zh-TW" altLang="en-US" sz="2400" dirty="0" smtClean="0">
                <a:latin typeface="Times New Roman" panose="02020603050405020304" pitchFamily="18" charset="0"/>
                <a:cs typeface="Times New Roman" panose="02020603050405020304" pitchFamily="18" charset="0"/>
              </a:rPr>
              <a:t>權變手段分化離間臺灣社會的治理部署下，變本加厲，並在該世紀後半葉變質</a:t>
            </a:r>
            <a:r>
              <a:rPr lang="zh-TW" altLang="en-US" sz="2400" dirty="0">
                <a:latin typeface="Times New Roman" panose="02020603050405020304" pitchFamily="18" charset="0"/>
                <a:cs typeface="Times New Roman" panose="02020603050405020304" pitchFamily="18" charset="0"/>
              </a:rPr>
              <a:t>為民間豪強武力</a:t>
            </a:r>
            <a:r>
              <a:rPr lang="zh-TW" altLang="en-US" sz="2400" dirty="0" smtClean="0">
                <a:latin typeface="Times New Roman" panose="02020603050405020304" pitchFamily="18" charset="0"/>
                <a:cs typeface="Times New Roman" panose="02020603050405020304" pitchFamily="18" charset="0"/>
              </a:rPr>
              <a:t>的全面失控與彼此惡鬥。</a:t>
            </a:r>
            <a:endParaRPr lang="en-US" altLang="zh-TW"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107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548680"/>
            <a:ext cx="8424936" cy="5616624"/>
          </a:xfrm>
        </p:spPr>
        <p:txBody>
          <a:bodyPr/>
          <a:lstStyle/>
          <a:p>
            <a:pPr marL="0" indent="0">
              <a:lnSpc>
                <a:spcPts val="3600"/>
              </a:lnSpc>
              <a:spcBef>
                <a:spcPts val="600"/>
              </a:spcBef>
              <a:spcAft>
                <a:spcPts val="600"/>
              </a:spcAft>
              <a:buNone/>
            </a:pPr>
            <a:r>
              <a:rPr lang="zh-TW" altLang="en-US" sz="2800" dirty="0" smtClean="0"/>
              <a:t>康熙朝由於管制婦女與移民渡臺，激發朱一貴動亂，並帶來閩客仇殺，造成</a:t>
            </a:r>
            <a:r>
              <a:rPr lang="zh-TW" altLang="en-US" sz="2800" dirty="0" smtClean="0">
                <a:solidFill>
                  <a:srgbClr val="FF0000"/>
                </a:solidFill>
              </a:rPr>
              <a:t>閩客分類</a:t>
            </a:r>
            <a:r>
              <a:rPr lang="zh-TW" altLang="en-US" sz="2800" dirty="0" smtClean="0"/>
              <a:t>；乾隆朝則由於劃界遷民，滋生三層制夾心層地帶的界外私墾勢力，激化彰諸兩縣漳泉籍人械鬥，留下</a:t>
            </a:r>
            <a:r>
              <a:rPr lang="zh-TW" altLang="en-US" sz="2800" dirty="0" smtClean="0">
                <a:solidFill>
                  <a:srgbClr val="FF0000"/>
                </a:solidFill>
              </a:rPr>
              <a:t>漳泉分類</a:t>
            </a:r>
            <a:r>
              <a:rPr lang="zh-TW" altLang="en-US" sz="2800" dirty="0" smtClean="0"/>
              <a:t>。</a:t>
            </a:r>
            <a:endParaRPr lang="en-US" altLang="zh-TW" sz="2800" dirty="0" smtClean="0"/>
          </a:p>
          <a:p>
            <a:pPr marL="0" indent="0">
              <a:lnSpc>
                <a:spcPts val="3600"/>
              </a:lnSpc>
              <a:spcBef>
                <a:spcPts val="600"/>
              </a:spcBef>
              <a:spcAft>
                <a:spcPts val="600"/>
              </a:spcAft>
              <a:buNone/>
            </a:pPr>
            <a:r>
              <a:rPr lang="zh-TW" altLang="en-US" sz="2800" dirty="0" smtClean="0"/>
              <a:t>在國家權力一心捍衛其對暴力的獨佔、不容絲毫民間武力形成的前提下，此二構成當時臺灣社會內部主要矛盾的社群分類雖非清廷有意促成，其所造成的暴力衝突也備受壓抑膺懲，然而，卻在後續發生的林爽文事件內發揮分化及牽制叛變力量的重要功能。</a:t>
            </a:r>
            <a:endParaRPr lang="en-US" altLang="zh-TW" sz="2800" dirty="0" smtClean="0"/>
          </a:p>
        </p:txBody>
      </p:sp>
    </p:spTree>
    <p:extLst>
      <p:ext uri="{BB962C8B-B14F-4D97-AF65-F5344CB8AC3E}">
        <p14:creationId xmlns:p14="http://schemas.microsoft.com/office/powerpoint/2010/main" val="405750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8020"/>
            <a:ext cx="8424936" cy="6696744"/>
          </a:xfrm>
        </p:spPr>
        <p:txBody>
          <a:bodyPr/>
          <a:lstStyle/>
          <a:p>
            <a:pPr marL="0" indent="0">
              <a:lnSpc>
                <a:spcPts val="2800"/>
              </a:lnSpc>
              <a:spcBef>
                <a:spcPts val="600"/>
              </a:spcBef>
              <a:buNone/>
            </a:pPr>
            <a:r>
              <a:rPr lang="zh-TW" altLang="zh-TW" sz="2000" dirty="0" smtClean="0"/>
              <a:t>《</a:t>
            </a:r>
            <a:r>
              <a:rPr lang="zh-TW" altLang="zh-TW" sz="2000" dirty="0"/>
              <a:t>平臺紀事本末</a:t>
            </a:r>
            <a:r>
              <a:rPr lang="zh-TW" altLang="zh-TW" sz="2000" dirty="0" smtClean="0"/>
              <a:t>》</a:t>
            </a:r>
            <a:r>
              <a:rPr lang="zh-TW" altLang="en-US" sz="2000" dirty="0" smtClean="0"/>
              <a:t>描述</a:t>
            </a:r>
            <a:r>
              <a:rPr lang="zh-TW" altLang="en-US" sz="2000" dirty="0"/>
              <a:t>黃仕簡與楊廷樺於乾隆四十七年到彰化縣大里杙逮捕林士慊</a:t>
            </a:r>
            <a:r>
              <a:rPr lang="zh-TW" altLang="en-US" sz="2000" dirty="0" smtClean="0"/>
              <a:t>等漳泉械鬥</a:t>
            </a:r>
            <a:r>
              <a:rPr lang="zh-TW" altLang="en-US" sz="2000" dirty="0"/>
              <a:t>首犯的情形</a:t>
            </a:r>
            <a:r>
              <a:rPr lang="zh-TW" altLang="en-US" sz="2000" dirty="0" smtClean="0"/>
              <a:t>：</a:t>
            </a:r>
            <a:endParaRPr lang="zh-TW" altLang="en-US" sz="2000" dirty="0"/>
          </a:p>
          <a:p>
            <a:pPr marL="400050" lvl="1" indent="0">
              <a:lnSpc>
                <a:spcPts val="2800"/>
              </a:lnSpc>
              <a:spcBef>
                <a:spcPts val="600"/>
              </a:spcBef>
              <a:spcAft>
                <a:spcPts val="600"/>
              </a:spcAft>
              <a:buNone/>
            </a:pPr>
            <a:r>
              <a:rPr lang="zh-TW" altLang="en-US" sz="2000" dirty="0">
                <a:latin typeface="標楷體" panose="03000509000000000000" pitchFamily="65" charset="-120"/>
                <a:ea typeface="標楷體" panose="03000509000000000000" pitchFamily="65" charset="-120"/>
              </a:rPr>
              <a:t>乾隆四十七年，漳、泉民搆釁焚掠，官兵擒治，其黨羽懼罪，紛紛逃入大里杙。水師提督黃仕簡、臺灣道楊廷樺挾</a:t>
            </a:r>
            <a:r>
              <a:rPr lang="zh-TW" altLang="en-US" sz="2000" dirty="0">
                <a:solidFill>
                  <a:srgbClr val="FF0000"/>
                </a:solidFill>
                <a:latin typeface="標楷體" panose="03000509000000000000" pitchFamily="65" charset="-120"/>
                <a:ea typeface="標楷體" panose="03000509000000000000" pitchFamily="65" charset="-120"/>
              </a:rPr>
              <a:t>重兵壓莊</a:t>
            </a:r>
            <a:r>
              <a:rPr lang="zh-TW" altLang="en-US" sz="2000" dirty="0">
                <a:latin typeface="標楷體" panose="03000509000000000000" pitchFamily="65" charset="-120"/>
                <a:ea typeface="標楷體" panose="03000509000000000000" pitchFamily="65" charset="-120"/>
              </a:rPr>
              <a:t>，搜求罪人。莊人以</a:t>
            </a:r>
            <a:r>
              <a:rPr lang="zh-TW" altLang="en-US" sz="2000" dirty="0">
                <a:solidFill>
                  <a:srgbClr val="FF0000"/>
                </a:solidFill>
                <a:latin typeface="標楷體" panose="03000509000000000000" pitchFamily="65" charset="-120"/>
                <a:ea typeface="標楷體" panose="03000509000000000000" pitchFamily="65" charset="-120"/>
              </a:rPr>
              <a:t>重利賄師</a:t>
            </a:r>
            <a:r>
              <a:rPr lang="zh-TW" altLang="en-US" sz="2000" dirty="0">
                <a:latin typeface="標楷體" panose="03000509000000000000" pitchFamily="65" charset="-120"/>
                <a:ea typeface="標楷體" panose="03000509000000000000" pitchFamily="65" charset="-120"/>
              </a:rPr>
              <a:t>，師退。其</a:t>
            </a:r>
            <a:r>
              <a:rPr lang="zh-TW" altLang="en-US" sz="2000" dirty="0">
                <a:solidFill>
                  <a:srgbClr val="FF0000"/>
                </a:solidFill>
                <a:latin typeface="標楷體" panose="03000509000000000000" pitchFamily="65" charset="-120"/>
                <a:ea typeface="標楷體" panose="03000509000000000000" pitchFamily="65" charset="-120"/>
              </a:rPr>
              <a:t>縛獻者一、二人</a:t>
            </a:r>
            <a:r>
              <a:rPr lang="zh-TW" altLang="en-US" sz="2000" dirty="0">
                <a:latin typeface="標楷體" panose="03000509000000000000" pitchFamily="65" charset="-120"/>
                <a:ea typeface="標楷體" panose="03000509000000000000" pitchFamily="65" charset="-120"/>
              </a:rPr>
              <a:t>，實非黨惡。由是諸無賴之徒益輕官兵，而奸民多生心矣。（平臺紀事本末：</a:t>
            </a:r>
            <a:r>
              <a:rPr lang="en-US" altLang="zh-TW" sz="2000" dirty="0">
                <a:latin typeface="標楷體" panose="03000509000000000000" pitchFamily="65" charset="-120"/>
                <a:ea typeface="標楷體" panose="03000509000000000000" pitchFamily="65" charset="-120"/>
              </a:rPr>
              <a:t>1</a:t>
            </a:r>
            <a:r>
              <a:rPr lang="zh-TW" altLang="en-US"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a:p>
            <a:pPr marL="0" indent="0">
              <a:lnSpc>
                <a:spcPts val="2800"/>
              </a:lnSpc>
              <a:spcBef>
                <a:spcPts val="600"/>
              </a:spcBef>
              <a:buNone/>
            </a:pPr>
            <a:r>
              <a:rPr lang="zh-TW" altLang="en-US" sz="2000" dirty="0" smtClean="0"/>
              <a:t>大里</a:t>
            </a:r>
            <a:r>
              <a:rPr lang="zh-TW" altLang="en-US" sz="2000" dirty="0"/>
              <a:t>杙庄「縛</a:t>
            </a:r>
            <a:r>
              <a:rPr lang="zh-TW" altLang="en-US" sz="2000" dirty="0" smtClean="0"/>
              <a:t>獻」</a:t>
            </a:r>
            <a:r>
              <a:rPr lang="zh-TW" altLang="en-US" sz="2000" dirty="0"/>
              <a:t>事實上</a:t>
            </a:r>
            <a:r>
              <a:rPr lang="zh-TW" altLang="en-US" sz="2000" dirty="0" smtClean="0"/>
              <a:t>不只一</a:t>
            </a:r>
            <a:r>
              <a:rPr lang="zh-TW" altLang="en-US" sz="2000" dirty="0"/>
              <a:t>、二人，而是</a:t>
            </a:r>
            <a:r>
              <a:rPr lang="zh-TW" altLang="en-US" sz="2000" dirty="0">
                <a:solidFill>
                  <a:srgbClr val="FF0000"/>
                </a:solidFill>
              </a:rPr>
              <a:t>林士慊在內的</a:t>
            </a:r>
            <a:r>
              <a:rPr lang="en-US" altLang="zh-TW" sz="2000" dirty="0">
                <a:solidFill>
                  <a:srgbClr val="FF0000"/>
                </a:solidFill>
              </a:rPr>
              <a:t>95</a:t>
            </a:r>
            <a:r>
              <a:rPr lang="zh-TW" altLang="en-US" sz="2000" dirty="0" smtClean="0">
                <a:solidFill>
                  <a:srgbClr val="FF0000"/>
                </a:solidFill>
              </a:rPr>
              <a:t>人</a:t>
            </a:r>
            <a:r>
              <a:rPr lang="zh-TW" altLang="en-US" sz="2000" dirty="0" smtClean="0"/>
              <a:t>。</a:t>
            </a:r>
            <a:r>
              <a:rPr lang="zh-TW" altLang="en-US" sz="2000" dirty="0"/>
              <a:t>在</a:t>
            </a:r>
            <a:r>
              <a:rPr lang="zh-TW" altLang="en-US" sz="2000" dirty="0" smtClean="0">
                <a:solidFill>
                  <a:srgbClr val="FF0000"/>
                </a:solidFill>
              </a:rPr>
              <a:t>未與官軍對抗</a:t>
            </a:r>
            <a:r>
              <a:rPr lang="zh-TW" altLang="en-US" sz="2000" dirty="0" smtClean="0"/>
              <a:t>的情形下，交出</a:t>
            </a:r>
            <a:r>
              <a:rPr lang="zh-TW" altLang="en-US" sz="2000" dirty="0"/>
              <a:t>林士慊等</a:t>
            </a:r>
            <a:r>
              <a:rPr lang="zh-TW" altLang="en-US" sz="2000" dirty="0" smtClean="0"/>
              <a:t>人充數，大里</a:t>
            </a:r>
            <a:r>
              <a:rPr lang="zh-TW" altLang="en-US" sz="2000" dirty="0"/>
              <a:t>杙等沿邊各</a:t>
            </a:r>
            <a:r>
              <a:rPr lang="zh-TW" altLang="en-US" sz="2000" dirty="0" smtClean="0"/>
              <a:t>庄卻仍然保留著令人畏懼</a:t>
            </a:r>
            <a:r>
              <a:rPr lang="zh-TW" altLang="en-US" sz="2000" dirty="0"/>
              <a:t>的實力</a:t>
            </a:r>
            <a:r>
              <a:rPr lang="zh-TW" altLang="en-US" sz="2000" dirty="0" smtClean="0"/>
              <a:t>。</a:t>
            </a:r>
            <a:endParaRPr lang="en-US" altLang="zh-TW" sz="2000" dirty="0"/>
          </a:p>
          <a:p>
            <a:pPr marL="0" indent="0">
              <a:lnSpc>
                <a:spcPts val="2800"/>
              </a:lnSpc>
              <a:spcBef>
                <a:spcPts val="600"/>
              </a:spcBef>
              <a:buNone/>
            </a:pPr>
            <a:r>
              <a:rPr lang="zh-TW" altLang="en-US" sz="2000" dirty="0"/>
              <a:t>乾隆五十一年十一月二十七日（</a:t>
            </a:r>
            <a:r>
              <a:rPr lang="en-US" altLang="zh-TW" sz="2000" dirty="0"/>
              <a:t>1787</a:t>
            </a:r>
            <a:r>
              <a:rPr lang="zh-TW" altLang="en-US" sz="2000" dirty="0"/>
              <a:t>年</a:t>
            </a:r>
            <a:r>
              <a:rPr lang="en-US" altLang="zh-TW" sz="2000" dirty="0"/>
              <a:t>1</a:t>
            </a:r>
            <a:r>
              <a:rPr lang="zh-TW" altLang="en-US" sz="2000" dirty="0"/>
              <a:t>月</a:t>
            </a:r>
            <a:r>
              <a:rPr lang="en-US" altLang="zh-TW" sz="2000" dirty="0"/>
              <a:t>16</a:t>
            </a:r>
            <a:r>
              <a:rPr lang="zh-TW" altLang="en-US" sz="2000" dirty="0"/>
              <a:t>日</a:t>
            </a:r>
            <a:r>
              <a:rPr lang="zh-TW" altLang="en-US" sz="2000" dirty="0" smtClean="0"/>
              <a:t>）勦捕林爽文的聯合部隊（府城鎮標中營</a:t>
            </a:r>
            <a:r>
              <a:rPr lang="en-US" altLang="zh-TW" sz="2000" dirty="0" smtClean="0"/>
              <a:t>300</a:t>
            </a:r>
            <a:r>
              <a:rPr lang="zh-TW" altLang="en-US" sz="2000" dirty="0" smtClean="0"/>
              <a:t>名、北路協彰化縣駐軍</a:t>
            </a:r>
            <a:r>
              <a:rPr lang="en-US" altLang="zh-TW" sz="2000" dirty="0" smtClean="0"/>
              <a:t>300</a:t>
            </a:r>
            <a:r>
              <a:rPr lang="zh-TW" altLang="en-US" sz="2000" dirty="0"/>
              <a:t>名、猫霧捒</a:t>
            </a:r>
            <a:r>
              <a:rPr lang="zh-TW" altLang="en-US" sz="2000" dirty="0" smtClean="0"/>
              <a:t>汛汛兵</a:t>
            </a:r>
            <a:r>
              <a:rPr lang="en-US" altLang="zh-TW" sz="2000" dirty="0" smtClean="0"/>
              <a:t>165</a:t>
            </a:r>
            <a:r>
              <a:rPr lang="zh-TW" altLang="en-US" sz="2000" dirty="0" smtClean="0"/>
              <a:t>名及民壯百餘名，合計約九百人）</a:t>
            </a:r>
            <a:r>
              <a:rPr lang="zh-TW" altLang="en-US" sz="2000" dirty="0"/>
              <a:t>，於猫霧捒汛</a:t>
            </a:r>
            <a:r>
              <a:rPr lang="zh-TW" altLang="en-US" sz="2000" dirty="0" smtClean="0">
                <a:solidFill>
                  <a:srgbClr val="FF0000"/>
                </a:solidFill>
              </a:rPr>
              <a:t>大</a:t>
            </a:r>
            <a:r>
              <a:rPr lang="zh-TW" altLang="en-US" sz="2000" dirty="0">
                <a:solidFill>
                  <a:srgbClr val="FF0000"/>
                </a:solidFill>
              </a:rPr>
              <a:t>墩營盤</a:t>
            </a:r>
            <a:r>
              <a:rPr lang="zh-TW" altLang="en-US" sz="2000" dirty="0" smtClean="0"/>
              <a:t>凌晨遇襲，</a:t>
            </a:r>
            <a:r>
              <a:rPr lang="zh-TW" altLang="en-US" sz="2000" dirty="0"/>
              <a:t>全軍覆沒，隔</a:t>
            </a:r>
            <a:r>
              <a:rPr lang="zh-TW" altLang="en-US" sz="2000" dirty="0" smtClean="0"/>
              <a:t>一日林軍攻下</a:t>
            </a:r>
            <a:r>
              <a:rPr lang="zh-TW" altLang="en-US" sz="2000" dirty="0"/>
              <a:t>彰化縣城殺死臺灣知府孫景</a:t>
            </a:r>
            <a:r>
              <a:rPr lang="zh-TW" altLang="en-US" sz="2000" dirty="0" smtClean="0"/>
              <a:t>燧在內的大小官員。</a:t>
            </a:r>
            <a:endParaRPr lang="en-US" altLang="zh-TW" sz="2000" dirty="0" smtClean="0"/>
          </a:p>
          <a:p>
            <a:pPr marL="0" indent="0">
              <a:lnSpc>
                <a:spcPts val="2800"/>
              </a:lnSpc>
              <a:spcBef>
                <a:spcPts val="600"/>
              </a:spcBef>
              <a:buNone/>
            </a:pPr>
            <a:r>
              <a:rPr lang="zh-TW" altLang="en-US" sz="2000" dirty="0" smtClean="0"/>
              <a:t>十二月上旬林</a:t>
            </a:r>
            <a:r>
              <a:rPr lang="zh-TW" altLang="en-US" sz="2000" dirty="0"/>
              <a:t>爽文等勢力</a:t>
            </a:r>
            <a:r>
              <a:rPr lang="zh-TW" altLang="en-US" sz="2000" dirty="0" smtClean="0"/>
              <a:t>最大時</a:t>
            </a:r>
            <a:r>
              <a:rPr lang="zh-TW" altLang="en-US" sz="2000" dirty="0"/>
              <a:t>，清廷僅存</a:t>
            </a:r>
            <a:r>
              <a:rPr lang="zh-TW" altLang="en-US" sz="2000" dirty="0">
                <a:solidFill>
                  <a:srgbClr val="FF0000"/>
                </a:solidFill>
              </a:rPr>
              <a:t>府城</a:t>
            </a:r>
            <a:r>
              <a:rPr lang="zh-TW" altLang="en-US" sz="2000" dirty="0"/>
              <a:t>以及位於南北兩端的上淡水</a:t>
            </a:r>
            <a:r>
              <a:rPr lang="zh-TW" altLang="en-US" sz="2000" dirty="0">
                <a:solidFill>
                  <a:srgbClr val="FF0000"/>
                </a:solidFill>
              </a:rPr>
              <a:t>艋舺</a:t>
            </a:r>
            <a:r>
              <a:rPr lang="zh-TW" altLang="en-US" sz="2000" dirty="0" smtClean="0">
                <a:solidFill>
                  <a:srgbClr val="FF0000"/>
                </a:solidFill>
              </a:rPr>
              <a:t>汛（泉區）</a:t>
            </a:r>
            <a:r>
              <a:rPr lang="zh-TW" altLang="en-US" sz="2000" dirty="0" smtClean="0"/>
              <a:t>與</a:t>
            </a:r>
            <a:r>
              <a:rPr lang="zh-TW" altLang="en-US" sz="2000" dirty="0"/>
              <a:t>下淡水</a:t>
            </a:r>
            <a:r>
              <a:rPr lang="zh-TW" altLang="en-US" sz="2000" dirty="0">
                <a:solidFill>
                  <a:srgbClr val="FF0000"/>
                </a:solidFill>
              </a:rPr>
              <a:t>山豬毛</a:t>
            </a:r>
            <a:r>
              <a:rPr lang="zh-TW" altLang="en-US" sz="2000" dirty="0" smtClean="0">
                <a:solidFill>
                  <a:srgbClr val="FF0000"/>
                </a:solidFill>
              </a:rPr>
              <a:t>汛（客區）</a:t>
            </a:r>
            <a:r>
              <a:rPr lang="zh-TW" altLang="en-US" sz="2000" dirty="0" smtClean="0"/>
              <a:t>孤守。</a:t>
            </a:r>
            <a:endParaRPr lang="en-US" altLang="zh-TW" sz="2000" dirty="0" smtClean="0"/>
          </a:p>
          <a:p>
            <a:pPr marL="0" indent="0">
              <a:lnSpc>
                <a:spcPts val="2800"/>
              </a:lnSpc>
              <a:spcBef>
                <a:spcPts val="600"/>
              </a:spcBef>
              <a:buNone/>
            </a:pPr>
            <a:r>
              <a:rPr lang="zh-TW" altLang="en-US" sz="2000" dirty="0" smtClean="0"/>
              <a:t>清廷動員</a:t>
            </a:r>
            <a:r>
              <a:rPr lang="zh-TW" altLang="en-US" sz="2000" dirty="0"/>
              <a:t>六萬大軍，費時一年</a:t>
            </a:r>
            <a:r>
              <a:rPr lang="zh-TW" altLang="en-US" sz="2000" dirty="0" smtClean="0"/>
              <a:t>，方得攻陷</a:t>
            </a:r>
            <a:r>
              <a:rPr lang="zh-TW" altLang="en-US" sz="2000" dirty="0"/>
              <a:t>大里</a:t>
            </a:r>
            <a:r>
              <a:rPr lang="zh-TW" altLang="en-US" sz="2000" dirty="0" smtClean="0"/>
              <a:t>杙，最後殲滅</a:t>
            </a:r>
            <a:r>
              <a:rPr lang="zh-TW" altLang="en-US" sz="2000" dirty="0"/>
              <a:t>林</a:t>
            </a:r>
            <a:r>
              <a:rPr lang="zh-TW" altLang="en-US" sz="2000" dirty="0" smtClean="0"/>
              <a:t>軍仍靠</a:t>
            </a:r>
            <a:r>
              <a:rPr lang="zh-TW" altLang="en-US" sz="2000" dirty="0" smtClean="0">
                <a:solidFill>
                  <a:srgbClr val="FF0000"/>
                </a:solidFill>
              </a:rPr>
              <a:t>沿山勢力的天敵：內山生番</a:t>
            </a:r>
            <a:r>
              <a:rPr lang="zh-TW" altLang="en-US" sz="2000" dirty="0" smtClean="0"/>
              <a:t>。</a:t>
            </a:r>
            <a:endParaRPr lang="zh-TW" altLang="en-US" sz="2000" dirty="0"/>
          </a:p>
        </p:txBody>
      </p:sp>
    </p:spTree>
    <p:extLst>
      <p:ext uri="{BB962C8B-B14F-4D97-AF65-F5344CB8AC3E}">
        <p14:creationId xmlns:p14="http://schemas.microsoft.com/office/powerpoint/2010/main" val="151170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332656"/>
            <a:ext cx="8604448" cy="6336704"/>
          </a:xfrm>
        </p:spPr>
        <p:txBody>
          <a:bodyPr/>
          <a:lstStyle/>
          <a:p>
            <a:pPr marL="0" indent="0" algn="ctr">
              <a:buNone/>
            </a:pPr>
            <a:r>
              <a:rPr lang="zh-TW" altLang="en-US" sz="3600" dirty="0"/>
              <a:t>林爽文事件的攻防與</a:t>
            </a:r>
            <a:r>
              <a:rPr lang="zh-TW" altLang="en-US" sz="3600" dirty="0" smtClean="0"/>
              <a:t>人群</a:t>
            </a:r>
            <a:r>
              <a:rPr lang="zh-TW" altLang="en-US" sz="3600" dirty="0"/>
              <a:t>分類新</a:t>
            </a:r>
            <a:r>
              <a:rPr lang="zh-TW" altLang="en-US" sz="3600" dirty="0" smtClean="0"/>
              <a:t>版圖</a:t>
            </a:r>
            <a:endParaRPr lang="en-US" altLang="zh-TW" sz="3600" dirty="0" smtClean="0"/>
          </a:p>
          <a:p>
            <a:pPr marL="0" indent="0">
              <a:lnSpc>
                <a:spcPts val="3600"/>
              </a:lnSpc>
              <a:spcBef>
                <a:spcPts val="1200"/>
              </a:spcBef>
              <a:buNone/>
            </a:pPr>
            <a:r>
              <a:rPr lang="zh-TW" altLang="en-US" dirty="0" smtClean="0"/>
              <a:t>一、人口地理區的區別</a:t>
            </a:r>
            <a:endParaRPr lang="en-US" altLang="zh-TW" dirty="0" smtClean="0"/>
          </a:p>
          <a:p>
            <a:pPr marL="400050" lvl="1" indent="0">
              <a:lnSpc>
                <a:spcPts val="3600"/>
              </a:lnSpc>
              <a:spcBef>
                <a:spcPts val="1200"/>
              </a:spcBef>
              <a:buNone/>
            </a:pPr>
            <a:r>
              <a:rPr lang="zh-TW" altLang="en-US" sz="3200" dirty="0" smtClean="0"/>
              <a:t>沿山／沿海 ≑ 漳客／泉</a:t>
            </a:r>
            <a:endParaRPr lang="en-US" altLang="zh-TW" sz="3200" dirty="0" smtClean="0"/>
          </a:p>
          <a:p>
            <a:pPr marL="0" indent="0">
              <a:lnSpc>
                <a:spcPts val="3600"/>
              </a:lnSpc>
              <a:spcBef>
                <a:spcPts val="1200"/>
              </a:spcBef>
              <a:buNone/>
            </a:pPr>
            <a:r>
              <a:rPr lang="zh-TW" altLang="en-US" dirty="0" smtClean="0"/>
              <a:t>二、</a:t>
            </a:r>
            <a:r>
              <a:rPr lang="zh-TW" altLang="zh-TW" dirty="0" smtClean="0"/>
              <a:t>鄉</a:t>
            </a:r>
            <a:r>
              <a:rPr lang="zh-TW" altLang="zh-TW" dirty="0"/>
              <a:t>莊包圍</a:t>
            </a:r>
            <a:r>
              <a:rPr lang="zh-TW" altLang="en-US" dirty="0" smtClean="0"/>
              <a:t>城</a:t>
            </a:r>
            <a:r>
              <a:rPr lang="zh-TW" altLang="zh-TW" dirty="0" smtClean="0"/>
              <a:t>市</a:t>
            </a:r>
            <a:endParaRPr lang="en-US" altLang="zh-TW" dirty="0"/>
          </a:p>
          <a:p>
            <a:pPr marL="400050" lvl="1" indent="0">
              <a:lnSpc>
                <a:spcPts val="3600"/>
              </a:lnSpc>
              <a:spcBef>
                <a:spcPts val="1200"/>
              </a:spcBef>
              <a:buNone/>
            </a:pPr>
            <a:r>
              <a:rPr lang="zh-TW" altLang="en-US" sz="3200" dirty="0" smtClean="0"/>
              <a:t>臺灣縣府城、彰化縣鹿港、諸羅縣縣城三城之圍</a:t>
            </a:r>
            <a:endParaRPr lang="en-US" altLang="zh-TW" sz="3200" dirty="0" smtClean="0"/>
          </a:p>
          <a:p>
            <a:pPr marL="0" indent="0">
              <a:lnSpc>
                <a:spcPts val="3600"/>
              </a:lnSpc>
              <a:spcBef>
                <a:spcPts val="1200"/>
              </a:spcBef>
              <a:buNone/>
            </a:pPr>
            <a:r>
              <a:rPr lang="zh-TW" altLang="en-US" dirty="0" smtClean="0"/>
              <a:t>三、社群人口優勢</a:t>
            </a:r>
            <a:endParaRPr lang="en-US" altLang="zh-TW" dirty="0" smtClean="0"/>
          </a:p>
          <a:p>
            <a:pPr marL="800100" lvl="2" indent="0">
              <a:lnSpc>
                <a:spcPts val="3600"/>
              </a:lnSpc>
              <a:spcBef>
                <a:spcPts val="1200"/>
              </a:spcBef>
              <a:buNone/>
            </a:pPr>
            <a:r>
              <a:rPr lang="zh-TW" altLang="en-US" sz="3200" dirty="0"/>
              <a:t>上</a:t>
            </a:r>
            <a:r>
              <a:rPr lang="zh-TW" altLang="en-US" sz="3200" dirty="0" smtClean="0"/>
              <a:t>淡水（淡水廳）：泉 </a:t>
            </a:r>
            <a:r>
              <a:rPr lang="en-US" altLang="zh-TW" sz="3200" dirty="0" smtClean="0"/>
              <a:t>+</a:t>
            </a:r>
            <a:r>
              <a:rPr lang="zh-TW" altLang="en-US" sz="3200" dirty="0" smtClean="0"/>
              <a:t> 客 </a:t>
            </a:r>
            <a:r>
              <a:rPr lang="en-US" altLang="zh-TW" sz="3200" dirty="0" smtClean="0"/>
              <a:t>&gt;</a:t>
            </a:r>
            <a:r>
              <a:rPr lang="zh-TW" altLang="en-US" sz="3200" dirty="0" smtClean="0"/>
              <a:t> 漳</a:t>
            </a:r>
            <a:endParaRPr lang="en-US" altLang="zh-TW" sz="3200" dirty="0" smtClean="0"/>
          </a:p>
          <a:p>
            <a:pPr marL="800100" lvl="2" indent="0">
              <a:lnSpc>
                <a:spcPts val="3600"/>
              </a:lnSpc>
              <a:spcBef>
                <a:spcPts val="1200"/>
              </a:spcBef>
              <a:buNone/>
            </a:pPr>
            <a:r>
              <a:rPr lang="zh-TW" altLang="en-US" sz="3200" dirty="0"/>
              <a:t>下</a:t>
            </a:r>
            <a:r>
              <a:rPr lang="zh-TW" altLang="en-US" sz="3200" dirty="0" smtClean="0"/>
              <a:t>淡水（鳳山縣）：閩 ≑ 客</a:t>
            </a:r>
            <a:endParaRPr lang="en-US" altLang="zh-TW" sz="3200" dirty="0" smtClean="0"/>
          </a:p>
          <a:p>
            <a:pPr marL="800100" lvl="2" indent="0">
              <a:lnSpc>
                <a:spcPts val="3600"/>
              </a:lnSpc>
              <a:spcBef>
                <a:spcPts val="1200"/>
              </a:spcBef>
              <a:buNone/>
            </a:pPr>
            <a:r>
              <a:rPr lang="zh-TW" altLang="en-US" sz="3200" dirty="0" smtClean="0"/>
              <a:t> </a:t>
            </a:r>
            <a:r>
              <a:rPr lang="en-US" altLang="zh-TW" sz="3200" dirty="0" smtClean="0"/>
              <a:t>		</a:t>
            </a:r>
            <a:r>
              <a:rPr lang="zh-TW" altLang="en-US" sz="3200" dirty="0" smtClean="0"/>
              <a:t>→ 泉 </a:t>
            </a:r>
            <a:r>
              <a:rPr lang="en-US" altLang="zh-TW" sz="3200" dirty="0" smtClean="0"/>
              <a:t>+</a:t>
            </a:r>
            <a:r>
              <a:rPr lang="zh-TW" altLang="en-US" sz="3200" dirty="0" smtClean="0"/>
              <a:t> 客 </a:t>
            </a:r>
            <a:r>
              <a:rPr lang="en-US" altLang="zh-TW" sz="3200" dirty="0" smtClean="0"/>
              <a:t>&gt;</a:t>
            </a:r>
            <a:r>
              <a:rPr lang="zh-TW" altLang="en-US" sz="3200" dirty="0" smtClean="0"/>
              <a:t> 漳</a:t>
            </a:r>
            <a:endParaRPr lang="zh-TW" altLang="en-US" sz="3200" dirty="0"/>
          </a:p>
        </p:txBody>
      </p:sp>
    </p:spTree>
    <p:extLst>
      <p:ext uri="{BB962C8B-B14F-4D97-AF65-F5344CB8AC3E}">
        <p14:creationId xmlns:p14="http://schemas.microsoft.com/office/powerpoint/2010/main" val="86178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7665"/>
            <a:ext cx="9144000" cy="6682669"/>
          </a:xfrm>
          <a:prstGeom prst="rect">
            <a:avLst/>
          </a:prstGeom>
        </p:spPr>
      </p:pic>
      <p:sp>
        <p:nvSpPr>
          <p:cNvPr id="4" name="爆炸 1 3"/>
          <p:cNvSpPr/>
          <p:nvPr/>
        </p:nvSpPr>
        <p:spPr>
          <a:xfrm>
            <a:off x="1907704" y="4293096"/>
            <a:ext cx="360040" cy="432048"/>
          </a:xfrm>
          <a:prstGeom prst="irregularSeal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爆炸 1 4"/>
          <p:cNvSpPr/>
          <p:nvPr/>
        </p:nvSpPr>
        <p:spPr>
          <a:xfrm>
            <a:off x="2339752" y="3858045"/>
            <a:ext cx="360040" cy="432048"/>
          </a:xfrm>
          <a:prstGeom prst="irregularSeal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爆炸 1 5"/>
          <p:cNvSpPr/>
          <p:nvPr/>
        </p:nvSpPr>
        <p:spPr>
          <a:xfrm>
            <a:off x="2771800" y="2924944"/>
            <a:ext cx="576064" cy="648072"/>
          </a:xfrm>
          <a:prstGeom prst="irregularSeal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爆炸 1 6"/>
          <p:cNvSpPr/>
          <p:nvPr/>
        </p:nvSpPr>
        <p:spPr>
          <a:xfrm>
            <a:off x="5652120" y="1628800"/>
            <a:ext cx="360040" cy="432048"/>
          </a:xfrm>
          <a:prstGeom prst="irregularSeal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上箭號圖說文字 7"/>
          <p:cNvSpPr/>
          <p:nvPr/>
        </p:nvSpPr>
        <p:spPr>
          <a:xfrm>
            <a:off x="6045383" y="1632584"/>
            <a:ext cx="254809" cy="288032"/>
          </a:xfrm>
          <a:prstGeom prst="upArrowCallou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179983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7665"/>
            <a:ext cx="9144000" cy="6682669"/>
          </a:xfrm>
          <a:prstGeom prst="rect">
            <a:avLst/>
          </a:prstGeom>
        </p:spPr>
      </p:pic>
      <p:sp>
        <p:nvSpPr>
          <p:cNvPr id="2" name="文字方塊 1"/>
          <p:cNvSpPr txBox="1"/>
          <p:nvPr/>
        </p:nvSpPr>
        <p:spPr>
          <a:xfrm>
            <a:off x="3203848" y="87665"/>
            <a:ext cx="2339102" cy="1200329"/>
          </a:xfrm>
          <a:prstGeom prst="rect">
            <a:avLst/>
          </a:prstGeom>
          <a:noFill/>
        </p:spPr>
        <p:txBody>
          <a:bodyPr wrap="none" rtlCol="0">
            <a:spAutoFit/>
          </a:bodyPr>
          <a:lstStyle/>
          <a:p>
            <a:pPr lvl="0">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上淡水</a:t>
            </a:r>
            <a:r>
              <a:rPr lang="zh-TW" altLang="en-US" sz="2400" dirty="0" smtClean="0">
                <a:solidFill>
                  <a:srgbClr val="000000"/>
                </a:solidFill>
              </a:rPr>
              <a:t>漳人飛地</a:t>
            </a:r>
            <a:endParaRPr lang="en-US" altLang="zh-TW" sz="2400" dirty="0" smtClean="0">
              <a:solidFill>
                <a:srgbClr val="000000"/>
              </a:solidFill>
            </a:endParaRPr>
          </a:p>
          <a:p>
            <a:pPr lvl="0">
              <a:defRPr/>
            </a:pPr>
            <a:r>
              <a:rPr lang="zh-TW" altLang="en-US" sz="2400" dirty="0" smtClean="0">
                <a:solidFill>
                  <a:srgbClr val="000000"/>
                </a:solidFill>
              </a:rPr>
              <a:t>擺接十三庄的</a:t>
            </a:r>
            <a:endParaRPr kumimoji="1" lang="en-US"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endParaRPr>
          </a:p>
          <a:p>
            <a:pPr lvl="0">
              <a:defRPr/>
            </a:pPr>
            <a:r>
              <a:rPr lang="zh-TW" altLang="zh-TW" sz="2400" dirty="0" smtClean="0">
                <a:solidFill>
                  <a:srgbClr val="FF0000"/>
                </a:solidFill>
              </a:rPr>
              <a:t>「賊匪」難民</a:t>
            </a:r>
            <a:endParaRPr kumimoji="1" lang="zh-TW" altLang="en-US" sz="2400" b="0" i="0" u="none" strike="noStrike" kern="1200" cap="none" spc="0" normalizeH="0" baseline="0" noProof="0" dirty="0">
              <a:ln>
                <a:noFill/>
              </a:ln>
              <a:solidFill>
                <a:srgbClr val="FF0000"/>
              </a:solidFill>
              <a:effectLst/>
              <a:uLnTx/>
              <a:uFillTx/>
            </a:endParaRPr>
          </a:p>
        </p:txBody>
      </p:sp>
      <p:sp>
        <p:nvSpPr>
          <p:cNvPr id="4" name="橢圓 3"/>
          <p:cNvSpPr/>
          <p:nvPr/>
        </p:nvSpPr>
        <p:spPr>
          <a:xfrm>
            <a:off x="5652120" y="1916832"/>
            <a:ext cx="504056"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342189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1828"/>
            <a:ext cx="9144000" cy="6226172"/>
          </a:xfrm>
          <a:prstGeom prst="rect">
            <a:avLst/>
          </a:prstGeom>
        </p:spPr>
      </p:pic>
      <p:sp>
        <p:nvSpPr>
          <p:cNvPr id="3" name="文字方塊 2"/>
          <p:cNvSpPr txBox="1"/>
          <p:nvPr/>
        </p:nvSpPr>
        <p:spPr>
          <a:xfrm>
            <a:off x="2483768" y="1196752"/>
            <a:ext cx="4493538" cy="83099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土城、板橋、中和</a:t>
            </a:r>
            <a:endParaRPr kumimoji="1" lang="en-US"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乾隆詔賜</a:t>
            </a: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擺接十三庄</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義塚大墓公</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4" name="矩形 3"/>
          <p:cNvSpPr/>
          <p:nvPr/>
        </p:nvSpPr>
        <p:spPr>
          <a:xfrm>
            <a:off x="2483768" y="1268760"/>
            <a:ext cx="4493538" cy="75898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9089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7596336" y="620688"/>
            <a:ext cx="923330" cy="615212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8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正殿奉祀「</a:t>
            </a:r>
            <a:r>
              <a:rPr kumimoji="1" lang="zh-TW" altLang="en-US" sz="2800" b="0"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n-cs"/>
              </a:rPr>
              <a:t>難民</a:t>
            </a:r>
            <a:r>
              <a:rPr kumimoji="1" lang="zh-TW" altLang="en-US" sz="28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萬善同歸</a:t>
            </a:r>
            <a:r>
              <a:rPr kumimoji="1" lang="zh-TW" altLang="zh-TW" sz="28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墓</a:t>
            </a:r>
            <a:r>
              <a:rPr kumimoji="1" lang="zh-TW" altLang="en-US" sz="28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rPr>
              <a:t>」</a:t>
            </a:r>
            <a:endParaRPr kumimoji="1" lang="en-US" altLang="zh-TW" sz="2800" b="0" i="0" u="none" strike="noStrike" kern="1200" cap="none" spc="0" normalizeH="0" baseline="0" noProof="0" dirty="0" smtClean="0">
              <a:ln>
                <a:noFill/>
              </a:ln>
              <a:solidFill>
                <a:srgbClr val="000000"/>
              </a:solidFill>
              <a:effectLst/>
              <a:uLnTx/>
              <a:uFillTx/>
              <a:latin typeface="標楷體" panose="03000509000000000000" pitchFamily="65" charset="-120"/>
              <a:ea typeface="標楷體" panose="03000509000000000000" pitchFamily="65" charset="-120"/>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立於</a:t>
            </a: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己酉孟</a:t>
            </a: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夏（乾隆</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五十四</a:t>
            </a: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年</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四</a:t>
            </a:r>
            <a:r>
              <a:rPr kumimoji="1" lang="zh-TW"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月</a:t>
            </a:r>
            <a:r>
              <a:rPr kumimoji="1" lang="zh-TW" altLang="zh-TW"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934" y="-15325"/>
            <a:ext cx="6054402" cy="6844816"/>
          </a:xfrm>
          <a:prstGeom prst="rect">
            <a:avLst/>
          </a:prstGeom>
        </p:spPr>
      </p:pic>
      <p:sp>
        <p:nvSpPr>
          <p:cNvPr id="2" name="文字方塊 1"/>
          <p:cNvSpPr txBox="1"/>
          <p:nvPr/>
        </p:nvSpPr>
        <p:spPr>
          <a:xfrm>
            <a:off x="618604" y="620688"/>
            <a:ext cx="923330" cy="4401205"/>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正名為「</a:t>
            </a: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難民</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」，不是「</a:t>
            </a: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賊匪</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endParaRPr kumimoji="1" lang="en-US" altLang="zh-TW"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「泉州人</a:t>
            </a: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重祖</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，漳州人</a:t>
            </a: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重普</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41576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078001" y="2767281"/>
            <a:ext cx="553998" cy="1323439"/>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三城之圍</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3" name="橢圓 2"/>
          <p:cNvSpPr/>
          <p:nvPr/>
        </p:nvSpPr>
        <p:spPr>
          <a:xfrm>
            <a:off x="3923928" y="1201144"/>
            <a:ext cx="504056" cy="4823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橢圓 5"/>
          <p:cNvSpPr/>
          <p:nvPr/>
        </p:nvSpPr>
        <p:spPr>
          <a:xfrm>
            <a:off x="4067944" y="4162736"/>
            <a:ext cx="216024" cy="2023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橢圓 6"/>
          <p:cNvSpPr/>
          <p:nvPr/>
        </p:nvSpPr>
        <p:spPr>
          <a:xfrm>
            <a:off x="2843808" y="6524714"/>
            <a:ext cx="288032" cy="28866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8" name="文字方塊 7"/>
          <p:cNvSpPr txBox="1"/>
          <p:nvPr/>
        </p:nvSpPr>
        <p:spPr>
          <a:xfrm>
            <a:off x="1512001" y="2459504"/>
            <a:ext cx="553998" cy="193899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鄉莊包圍城市</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39127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020272" y="1973056"/>
            <a:ext cx="1292662" cy="1323439"/>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漳區</a:t>
            </a:r>
            <a:endParaRPr kumimoji="1" lang="en-US" altLang="zh-TW"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諸羅</a:t>
            </a: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山城</a:t>
            </a:r>
            <a:endParaRPr kumimoji="1" lang="en-US" altLang="zh-TW"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endParaRPr>
          </a:p>
          <a:p>
            <a:pPr marL="0" marR="0" lvl="0" indent="0"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圍點打援</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4" name="文字方塊 3"/>
          <p:cNvSpPr txBox="1"/>
          <p:nvPr/>
        </p:nvSpPr>
        <p:spPr>
          <a:xfrm>
            <a:off x="773337" y="1810731"/>
            <a:ext cx="1292662" cy="2352005"/>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B0F0"/>
                </a:solidFill>
                <a:effectLst/>
                <a:uLnTx/>
                <a:uFillTx/>
                <a:latin typeface="Arial" charset="0"/>
                <a:ea typeface="新細明體" pitchFamily="18" charset="-120"/>
                <a:cs typeface="+mn-cs"/>
              </a:rPr>
              <a:t>泉區</a:t>
            </a:r>
            <a:endParaRPr kumimoji="1" lang="en-US" altLang="zh-TW" sz="2400" b="0" i="0" u="none" strike="noStrike" kern="1200" cap="none" spc="0" normalizeH="0" baseline="0" noProof="0" dirty="0" smtClean="0">
              <a:ln>
                <a:noFill/>
              </a:ln>
              <a:solidFill>
                <a:srgbClr val="00B0F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鹿港、府城</a:t>
            </a:r>
            <a:r>
              <a:rPr kumimoji="1" lang="zh-TW" altLang="en-US" sz="2400" b="0" i="0" u="none" strike="noStrike" kern="1200" cap="none" spc="0" normalizeH="0" baseline="0" noProof="0" dirty="0" smtClean="0">
                <a:ln>
                  <a:noFill/>
                </a:ln>
                <a:solidFill>
                  <a:srgbClr val="00B0F0"/>
                </a:solidFill>
                <a:effectLst/>
                <a:uLnTx/>
                <a:uFillTx/>
                <a:latin typeface="Arial" charset="0"/>
                <a:ea typeface="新細明體" pitchFamily="18" charset="-120"/>
                <a:cs typeface="+mn-cs"/>
              </a:rPr>
              <a:t>港市</a:t>
            </a:r>
            <a:endParaRPr kumimoji="1" lang="en-US" altLang="zh-TW" sz="2400" b="0" i="0" u="none" strike="noStrike" kern="1200" cap="none" spc="0" normalizeH="0" baseline="0" noProof="0" dirty="0" smtClean="0">
              <a:ln>
                <a:noFill/>
              </a:ln>
              <a:solidFill>
                <a:srgbClr val="00B0F0"/>
              </a:solidFill>
              <a:effectLst/>
              <a:uLnTx/>
              <a:uFillTx/>
              <a:latin typeface="Arial" charset="0"/>
              <a:ea typeface="新細明體" pitchFamily="18" charset="-120"/>
              <a:cs typeface="+mn-cs"/>
            </a:endParaRPr>
          </a:p>
          <a:p>
            <a:pPr marL="0" marR="0" lvl="0" indent="0"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孤</a:t>
            </a:r>
            <a:r>
              <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rPr>
              <a:t>守待</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援</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5" name="橢圓 4"/>
          <p:cNvSpPr/>
          <p:nvPr/>
        </p:nvSpPr>
        <p:spPr>
          <a:xfrm>
            <a:off x="3923928" y="1201144"/>
            <a:ext cx="504056" cy="4823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6" name="橢圓 5"/>
          <p:cNvSpPr/>
          <p:nvPr/>
        </p:nvSpPr>
        <p:spPr>
          <a:xfrm>
            <a:off x="4067944" y="4162736"/>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橢圓 6"/>
          <p:cNvSpPr/>
          <p:nvPr/>
        </p:nvSpPr>
        <p:spPr>
          <a:xfrm>
            <a:off x="2843808" y="6525344"/>
            <a:ext cx="288032" cy="2880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Tree>
    <p:extLst>
      <p:ext uri="{BB962C8B-B14F-4D97-AF65-F5344CB8AC3E}">
        <p14:creationId xmlns:p14="http://schemas.microsoft.com/office/powerpoint/2010/main" val="15454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2" name="文字方塊 1"/>
          <p:cNvSpPr txBox="1"/>
          <p:nvPr/>
        </p:nvSpPr>
        <p:spPr>
          <a:xfrm>
            <a:off x="7078001" y="404664"/>
            <a:ext cx="1785104" cy="6048672"/>
          </a:xfrm>
          <a:prstGeom prst="rect">
            <a:avLst/>
          </a:prstGeom>
          <a:noFill/>
        </p:spPr>
        <p:txBody>
          <a:bodyPr vert="eaVert"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rPr>
              <a:t>普吉保的</a:t>
            </a:r>
            <a:r>
              <a:rPr kumimoji="1" lang="zh-TW" altLang="en-US" sz="2400" b="0" i="0" u="none" strike="noStrike" kern="1200" cap="none" spc="0" normalizeH="0" baseline="0" noProof="0" dirty="0" smtClean="0">
                <a:ln>
                  <a:noFill/>
                </a:ln>
                <a:solidFill>
                  <a:srgbClr val="008000"/>
                </a:solidFill>
                <a:effectLst/>
                <a:uLnTx/>
                <a:uFillTx/>
              </a:rPr>
              <a:t>安全走廊</a:t>
            </a:r>
            <a:endParaRPr kumimoji="1" lang="en-US" altLang="zh-TW" sz="2400" b="0" i="0" u="none" strike="noStrike" kern="1200" cap="none" spc="0" normalizeH="0" baseline="0" noProof="0" dirty="0" smtClean="0">
              <a:ln>
                <a:noFill/>
              </a:ln>
              <a:solidFill>
                <a:srgbClr val="008000"/>
              </a:solidFill>
              <a:effectLst/>
              <a:uLnTx/>
              <a:uFillTx/>
            </a:endParaRPr>
          </a:p>
          <a:p>
            <a:pPr lvl="0">
              <a:defRPr/>
            </a:pPr>
            <a:r>
              <a:rPr lang="zh-TW" altLang="en-US" sz="2000" dirty="0" smtClean="0">
                <a:solidFill>
                  <a:srgbClr val="000000"/>
                </a:solidFill>
              </a:rPr>
              <a:t>北上：諸</a:t>
            </a:r>
            <a:r>
              <a:rPr lang="zh-TW" altLang="en-US" sz="2000" dirty="0">
                <a:solidFill>
                  <a:srgbClr val="000000"/>
                </a:solidFill>
              </a:rPr>
              <a:t>羅縣城、大埔林</a:t>
            </a:r>
            <a:r>
              <a:rPr lang="zh-TW" altLang="en-US" sz="2000" dirty="0" smtClean="0">
                <a:solidFill>
                  <a:srgbClr val="000000"/>
                </a:solidFill>
              </a:rPr>
              <a:t>、石龜溪、茄苳腳、埤頭、土庫</a:t>
            </a:r>
            <a:r>
              <a:rPr lang="zh-TW" altLang="en-US" sz="2000" dirty="0">
                <a:solidFill>
                  <a:srgbClr val="000000"/>
                </a:solidFill>
              </a:rPr>
              <a:t>、溪墘厝、猫兒干、二林、鹿港</a:t>
            </a:r>
            <a:endParaRPr lang="en-US" altLang="zh-TW" sz="2000" dirty="0">
              <a:solidFill>
                <a:srgbClr val="000000"/>
              </a:solidFill>
            </a:endParaRPr>
          </a:p>
          <a:p>
            <a:pPr lvl="0">
              <a:defRPr/>
            </a:pPr>
            <a:r>
              <a:rPr lang="zh-TW" altLang="en-US" sz="2000" dirty="0" smtClean="0">
                <a:solidFill>
                  <a:srgbClr val="000000"/>
                </a:solidFill>
              </a:rPr>
              <a:t>南下：鹿港</a:t>
            </a:r>
            <a:r>
              <a:rPr lang="zh-TW" altLang="en-US" sz="2000" dirty="0">
                <a:solidFill>
                  <a:srgbClr val="000000"/>
                </a:solidFill>
              </a:rPr>
              <a:t>、二林、猫兒干、溪墘厝、土庫</a:t>
            </a:r>
            <a:r>
              <a:rPr lang="zh-TW" altLang="en-US" sz="2000" dirty="0" smtClean="0">
                <a:solidFill>
                  <a:srgbClr val="000000"/>
                </a:solidFill>
              </a:rPr>
              <a:t>、</a:t>
            </a:r>
            <a:r>
              <a:rPr lang="zh-TW" altLang="en-US" sz="2000" dirty="0">
                <a:solidFill>
                  <a:srgbClr val="000000"/>
                </a:solidFill>
              </a:rPr>
              <a:t>石龜溪、</a:t>
            </a:r>
            <a:r>
              <a:rPr lang="zh-TW" altLang="en-US" sz="2000" dirty="0" smtClean="0">
                <a:solidFill>
                  <a:srgbClr val="000000"/>
                </a:solidFill>
              </a:rPr>
              <a:t>茄苳腳</a:t>
            </a:r>
            <a:r>
              <a:rPr lang="zh-TW" altLang="en-US" sz="2000" dirty="0">
                <a:solidFill>
                  <a:srgbClr val="000000"/>
                </a:solidFill>
              </a:rPr>
              <a:t>、</a:t>
            </a:r>
            <a:r>
              <a:rPr lang="zh-TW" altLang="en-US" sz="2000" dirty="0" smtClean="0">
                <a:solidFill>
                  <a:srgbClr val="000000"/>
                </a:solidFill>
              </a:rPr>
              <a:t>埤頭</a:t>
            </a:r>
            <a:r>
              <a:rPr lang="zh-TW" altLang="en-US" sz="2000" dirty="0">
                <a:solidFill>
                  <a:srgbClr val="000000"/>
                </a:solidFill>
              </a:rPr>
              <a:t>、</a:t>
            </a:r>
            <a:r>
              <a:rPr lang="zh-TW" altLang="en-US" sz="2000" dirty="0" smtClean="0">
                <a:solidFill>
                  <a:srgbClr val="000000"/>
                </a:solidFill>
              </a:rPr>
              <a:t>大埔林</a:t>
            </a:r>
            <a:endParaRPr kumimoji="1" lang="zh-TW" altLang="en-US" sz="2000" b="0" i="0" u="none" strike="noStrike" kern="1200" cap="none" spc="0" normalizeH="0" baseline="0" noProof="0" dirty="0">
              <a:ln>
                <a:noFill/>
              </a:ln>
              <a:solidFill>
                <a:srgbClr val="00B050"/>
              </a:solidFill>
              <a:effectLst/>
              <a:uLnTx/>
              <a:uFillTx/>
            </a:endParaRPr>
          </a:p>
        </p:txBody>
      </p:sp>
      <p:sp>
        <p:nvSpPr>
          <p:cNvPr id="5" name="文字方塊 4"/>
          <p:cNvSpPr txBox="1"/>
          <p:nvPr/>
        </p:nvSpPr>
        <p:spPr>
          <a:xfrm>
            <a:off x="394021" y="476672"/>
            <a:ext cx="1785104" cy="5976664"/>
          </a:xfrm>
          <a:prstGeom prst="rect">
            <a:avLst/>
          </a:prstGeom>
          <a:noFill/>
        </p:spPr>
        <p:txBody>
          <a:bodyPr vert="eaVert" wrap="square" rtlCol="0">
            <a:spAutoFit/>
          </a:bodyPr>
          <a:lstStyle/>
          <a:p>
            <a:pPr lvl="0">
              <a:defRPr/>
            </a:pPr>
            <a:r>
              <a:rPr lang="zh-TW" altLang="en-US" sz="2400" dirty="0">
                <a:solidFill>
                  <a:srgbClr val="000000"/>
                </a:solidFill>
              </a:rPr>
              <a:t>順著人群分類版圖的紋理</a:t>
            </a:r>
            <a:endParaRPr lang="en-US" altLang="zh-TW" sz="2400" dirty="0">
              <a:solidFill>
                <a:srgbClr val="000000"/>
              </a:solidFill>
            </a:endParaRPr>
          </a:p>
          <a:p>
            <a:pPr>
              <a:defRPr/>
            </a:pPr>
            <a:r>
              <a:rPr lang="zh-TW" altLang="en-US" sz="2000" dirty="0" smtClean="0">
                <a:solidFill>
                  <a:srgbClr val="000000"/>
                </a:solidFill>
              </a:rPr>
              <a:t>「</a:t>
            </a:r>
            <a:r>
              <a:rPr lang="zh-TW" altLang="en-US" sz="2000" dirty="0">
                <a:solidFill>
                  <a:srgbClr val="000000"/>
                </a:solidFill>
              </a:rPr>
              <a:t>豈普吉保可行之路，伊二人（黃仕簡、任承恩）獨不能行乎？</a:t>
            </a:r>
            <a:r>
              <a:rPr lang="zh-TW" altLang="en-US" sz="2000" dirty="0" smtClean="0">
                <a:solidFill>
                  <a:srgbClr val="000000"/>
                </a:solidFill>
              </a:rPr>
              <a:t>」</a:t>
            </a:r>
            <a:endParaRPr lang="en-US" altLang="zh-TW" sz="2000" dirty="0" smtClean="0">
              <a:solidFill>
                <a:srgbClr val="000000"/>
              </a:solidFill>
            </a:endParaRPr>
          </a:p>
          <a:p>
            <a:pPr>
              <a:defRPr/>
            </a:pPr>
            <a:r>
              <a:rPr lang="zh-TW" altLang="en-US" sz="2000" dirty="0" smtClean="0">
                <a:solidFill>
                  <a:srgbClr val="000000"/>
                </a:solidFill>
              </a:rPr>
              <a:t>北征的</a:t>
            </a:r>
            <a:r>
              <a:rPr lang="zh-TW" altLang="en-US" sz="2000" dirty="0">
                <a:solidFill>
                  <a:srgbClr val="000000"/>
                </a:solidFill>
              </a:rPr>
              <a:t>諭旨接連而</a:t>
            </a:r>
            <a:r>
              <a:rPr lang="zh-TW" altLang="en-US" sz="2000" dirty="0" smtClean="0">
                <a:solidFill>
                  <a:srgbClr val="000000"/>
                </a:solidFill>
              </a:rPr>
              <a:t>來而且日益嚴切，總督常青</a:t>
            </a:r>
            <a:r>
              <a:rPr lang="zh-TW" altLang="zh-TW" dirty="0"/>
              <a:t>「益憂懼不知所為</a:t>
            </a:r>
            <a:r>
              <a:rPr lang="zh-TW" altLang="zh-TW" dirty="0" smtClean="0"/>
              <a:t>」</a:t>
            </a:r>
            <a:endParaRPr lang="en-US" altLang="zh-TW" sz="2000" dirty="0">
              <a:solidFill>
                <a:srgbClr val="000000"/>
              </a:solidFill>
            </a:endParaRPr>
          </a:p>
        </p:txBody>
      </p:sp>
      <p:sp>
        <p:nvSpPr>
          <p:cNvPr id="6" name="橢圓 5"/>
          <p:cNvSpPr/>
          <p:nvPr/>
        </p:nvSpPr>
        <p:spPr>
          <a:xfrm>
            <a:off x="3923928" y="1201144"/>
            <a:ext cx="504056" cy="48235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7" name="橢圓 6"/>
          <p:cNvSpPr/>
          <p:nvPr/>
        </p:nvSpPr>
        <p:spPr>
          <a:xfrm>
            <a:off x="4067944" y="4162736"/>
            <a:ext cx="216024" cy="2160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8" name="橢圓 7"/>
          <p:cNvSpPr/>
          <p:nvPr/>
        </p:nvSpPr>
        <p:spPr>
          <a:xfrm>
            <a:off x="2843808" y="6525344"/>
            <a:ext cx="288032" cy="28803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9" name="直線單箭頭接點 8"/>
          <p:cNvCxnSpPr/>
          <p:nvPr/>
        </p:nvCxnSpPr>
        <p:spPr>
          <a:xfrm flipV="1">
            <a:off x="4229962" y="3645024"/>
            <a:ext cx="0" cy="504057"/>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V="1">
            <a:off x="4238963" y="3495792"/>
            <a:ext cx="117013" cy="164485"/>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flipV="1">
            <a:off x="4205543" y="3408769"/>
            <a:ext cx="134527" cy="46851"/>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p:cNvCxnSpPr/>
          <p:nvPr/>
        </p:nvCxnSpPr>
        <p:spPr>
          <a:xfrm flipH="1" flipV="1">
            <a:off x="4169339" y="3343262"/>
            <a:ext cx="38873" cy="85485"/>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p:cNvCxnSpPr/>
          <p:nvPr/>
        </p:nvCxnSpPr>
        <p:spPr>
          <a:xfrm flipH="1" flipV="1">
            <a:off x="4025323" y="3301489"/>
            <a:ext cx="144016" cy="29323"/>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flipH="1" flipV="1">
            <a:off x="3897378" y="3262458"/>
            <a:ext cx="146895" cy="42300"/>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p:cNvCxnSpPr/>
          <p:nvPr/>
        </p:nvCxnSpPr>
        <p:spPr>
          <a:xfrm flipH="1" flipV="1">
            <a:off x="3651309" y="3176405"/>
            <a:ext cx="262541" cy="82753"/>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flipH="1" flipV="1">
            <a:off x="3574730" y="2739184"/>
            <a:ext cx="101978" cy="461008"/>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p:cNvCxnSpPr/>
          <p:nvPr/>
        </p:nvCxnSpPr>
        <p:spPr>
          <a:xfrm flipV="1">
            <a:off x="3574730" y="2220438"/>
            <a:ext cx="245994" cy="518144"/>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p:nvPr/>
        </p:nvCxnSpPr>
        <p:spPr>
          <a:xfrm flipV="1">
            <a:off x="3824635" y="1460251"/>
            <a:ext cx="315317" cy="746280"/>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p:nvPr/>
        </p:nvCxnSpPr>
        <p:spPr>
          <a:xfrm flipH="1">
            <a:off x="3759559" y="1454928"/>
            <a:ext cx="302272" cy="746280"/>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H="1">
            <a:off x="3491879" y="2199692"/>
            <a:ext cx="267679" cy="525503"/>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p:cNvCxnSpPr/>
          <p:nvPr/>
        </p:nvCxnSpPr>
        <p:spPr>
          <a:xfrm>
            <a:off x="3494125" y="2751968"/>
            <a:ext cx="99140" cy="461008"/>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p:cNvCxnSpPr/>
          <p:nvPr/>
        </p:nvCxnSpPr>
        <p:spPr>
          <a:xfrm>
            <a:off x="3633537" y="3234462"/>
            <a:ext cx="261495" cy="103658"/>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a:off x="3910695" y="3338120"/>
            <a:ext cx="229257" cy="50522"/>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p:cNvCxnSpPr/>
          <p:nvPr/>
        </p:nvCxnSpPr>
        <p:spPr>
          <a:xfrm>
            <a:off x="4127644" y="3388642"/>
            <a:ext cx="24908" cy="80210"/>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p:cNvCxnSpPr/>
          <p:nvPr/>
        </p:nvCxnSpPr>
        <p:spPr>
          <a:xfrm>
            <a:off x="4175956" y="3468852"/>
            <a:ext cx="108012" cy="32156"/>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p:cNvCxnSpPr/>
          <p:nvPr/>
        </p:nvCxnSpPr>
        <p:spPr>
          <a:xfrm flipH="1">
            <a:off x="4139952" y="3504352"/>
            <a:ext cx="112264" cy="133364"/>
          </a:xfrm>
          <a:prstGeom prst="straightConnector1">
            <a:avLst/>
          </a:prstGeom>
          <a:ln>
            <a:solidFill>
              <a:srgbClr val="008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11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16632"/>
            <a:ext cx="8496944" cy="6696744"/>
          </a:xfrm>
        </p:spPr>
        <p:txBody>
          <a:bodyPr/>
          <a:lstStyle/>
          <a:p>
            <a:pPr marL="0" indent="0" algn="ctr">
              <a:lnSpc>
                <a:spcPts val="3200"/>
              </a:lnSpc>
              <a:spcBef>
                <a:spcPts val="600"/>
              </a:spcBef>
              <a:spcAft>
                <a:spcPts val="600"/>
              </a:spcAft>
              <a:buNone/>
            </a:pPr>
            <a:r>
              <a:rPr lang="zh-TW" altLang="en-US" sz="2800" dirty="0">
                <a:latin typeface="Times New Roman" panose="02020603050405020304" pitchFamily="18" charset="0"/>
                <a:cs typeface="Times New Roman" panose="02020603050405020304" pitchFamily="18" charset="0"/>
              </a:rPr>
              <a:t>國家權力與臺灣社會</a:t>
            </a:r>
            <a:endParaRPr lang="en-US" altLang="zh-TW" sz="2800" dirty="0">
              <a:latin typeface="Times New Roman" panose="02020603050405020304" pitchFamily="18" charset="0"/>
              <a:cs typeface="Times New Roman" panose="02020603050405020304" pitchFamily="18" charset="0"/>
            </a:endParaRPr>
          </a:p>
          <a:p>
            <a:pPr marL="0" indent="0">
              <a:lnSpc>
                <a:spcPts val="3600"/>
              </a:lnSpc>
              <a:spcBef>
                <a:spcPts val="600"/>
              </a:spcBef>
              <a:spcAft>
                <a:spcPts val="600"/>
              </a:spcAft>
              <a:buNone/>
            </a:pPr>
            <a:r>
              <a:rPr lang="zh-TW" altLang="zh-TW" sz="2400" dirty="0">
                <a:latin typeface="Times New Roman" panose="02020603050405020304" pitchFamily="18" charset="0"/>
                <a:cs typeface="Times New Roman" panose="02020603050405020304" pitchFamily="18" charset="0"/>
              </a:rPr>
              <a:t>荷蘭東印度公司於</a:t>
            </a:r>
            <a:r>
              <a:rPr lang="en-US" altLang="zh-TW" sz="2400" dirty="0">
                <a:latin typeface="Times New Roman" panose="02020603050405020304" pitchFamily="18" charset="0"/>
                <a:cs typeface="Times New Roman" panose="02020603050405020304" pitchFamily="18" charset="0"/>
              </a:rPr>
              <a:t>1624</a:t>
            </a:r>
            <a:r>
              <a:rPr lang="zh-TW" altLang="zh-TW" sz="2400" dirty="0">
                <a:latin typeface="Times New Roman" panose="02020603050405020304" pitchFamily="18" charset="0"/>
                <a:cs typeface="Times New Roman" panose="02020603050405020304" pitchFamily="18" charset="0"/>
              </a:rPr>
              <a:t>年引進</a:t>
            </a:r>
            <a:r>
              <a:rPr lang="zh-TW" altLang="zh-TW" sz="2400" dirty="0">
                <a:solidFill>
                  <a:srgbClr val="FF0000"/>
                </a:solidFill>
                <a:latin typeface="Times New Roman" panose="02020603050405020304" pitchFamily="18" charset="0"/>
                <a:cs typeface="Times New Roman" panose="02020603050405020304" pitchFamily="18" charset="0"/>
              </a:rPr>
              <a:t>具疆界範圍的集中式</a:t>
            </a:r>
            <a:r>
              <a:rPr lang="zh-TW" altLang="zh-TW" sz="2400" dirty="0" smtClean="0">
                <a:solidFill>
                  <a:srgbClr val="FF0000"/>
                </a:solidFill>
                <a:latin typeface="Times New Roman" panose="02020603050405020304" pitchFamily="18" charset="0"/>
                <a:cs typeface="Times New Roman" panose="02020603050405020304" pitchFamily="18" charset="0"/>
              </a:rPr>
              <a:t>權力</a:t>
            </a:r>
            <a:r>
              <a:rPr lang="zh-TW" altLang="en-US" sz="2400" dirty="0" smtClean="0">
                <a:solidFill>
                  <a:srgbClr val="FF0000"/>
                </a:solidFill>
                <a:latin typeface="Times New Roman" panose="02020603050405020304" pitchFamily="18" charset="0"/>
                <a:cs typeface="Times New Roman" panose="02020603050405020304" pitchFamily="18" charset="0"/>
              </a:rPr>
              <a:t> </a:t>
            </a:r>
            <a:r>
              <a:rPr lang="en-US" altLang="zh-TW" sz="2400" dirty="0" smtClean="0">
                <a:solidFill>
                  <a:srgbClr val="FF0000"/>
                </a:solidFill>
                <a:latin typeface="Times New Roman" panose="02020603050405020304" pitchFamily="18" charset="0"/>
                <a:cs typeface="Times New Roman" panose="02020603050405020304" pitchFamily="18" charset="0"/>
              </a:rPr>
              <a:t>(centralized </a:t>
            </a:r>
            <a:r>
              <a:rPr lang="en-US" altLang="zh-TW" sz="2400" dirty="0">
                <a:solidFill>
                  <a:srgbClr val="FF0000"/>
                </a:solidFill>
                <a:latin typeface="Times New Roman" panose="02020603050405020304" pitchFamily="18" charset="0"/>
                <a:cs typeface="Times New Roman" panose="02020603050405020304" pitchFamily="18" charset="0"/>
              </a:rPr>
              <a:t>territorial </a:t>
            </a:r>
            <a:r>
              <a:rPr lang="en-US" altLang="zh-TW" sz="2400" dirty="0" smtClean="0">
                <a:solidFill>
                  <a:srgbClr val="FF0000"/>
                </a:solidFill>
                <a:latin typeface="Times New Roman" panose="02020603050405020304" pitchFamily="18" charset="0"/>
                <a:cs typeface="Times New Roman" panose="02020603050405020304" pitchFamily="18" charset="0"/>
              </a:rPr>
              <a:t>power)</a:t>
            </a:r>
            <a:r>
              <a:rPr lang="zh-TW" altLang="zh-TW" sz="2400" dirty="0" smtClean="0">
                <a:solidFill>
                  <a:srgbClr val="FF0000"/>
                </a:solidFill>
                <a:latin typeface="Times New Roman" panose="02020603050405020304" pitchFamily="18" charset="0"/>
                <a:cs typeface="Times New Roman" panose="02020603050405020304" pitchFamily="18" charset="0"/>
              </a:rPr>
              <a:t>──</a:t>
            </a:r>
            <a:r>
              <a:rPr lang="zh-TW" altLang="zh-TW" sz="2400" dirty="0">
                <a:solidFill>
                  <a:srgbClr val="FF0000"/>
                </a:solidFill>
                <a:latin typeface="Times New Roman" panose="02020603050405020304" pitchFamily="18" charset="0"/>
                <a:cs typeface="Times New Roman" panose="02020603050405020304" pitchFamily="18" charset="0"/>
              </a:rPr>
              <a:t>國家權力</a:t>
            </a:r>
            <a:r>
              <a:rPr lang="zh-TW" altLang="zh-TW" sz="2400" dirty="0">
                <a:latin typeface="Times New Roman" panose="02020603050405020304" pitchFamily="18" charset="0"/>
                <a:cs typeface="Times New Roman" panose="02020603050405020304" pitchFamily="18" charset="0"/>
              </a:rPr>
              <a:t>──以前，臺灣是個</a:t>
            </a:r>
            <a:r>
              <a:rPr lang="zh-TW" altLang="zh-TW" sz="2400" dirty="0">
                <a:solidFill>
                  <a:srgbClr val="FF0000"/>
                </a:solidFill>
                <a:latin typeface="Times New Roman" panose="02020603050405020304" pitchFamily="18" charset="0"/>
                <a:cs typeface="Times New Roman" panose="02020603050405020304" pitchFamily="18" charset="0"/>
              </a:rPr>
              <a:t>「無國家」或也可以說是「無歷史」的社會（</a:t>
            </a:r>
            <a:r>
              <a:rPr lang="en-US" altLang="zh-TW" sz="2400" dirty="0">
                <a:solidFill>
                  <a:srgbClr val="FF0000"/>
                </a:solidFill>
                <a:latin typeface="Times New Roman" panose="02020603050405020304" pitchFamily="18" charset="0"/>
                <a:cs typeface="Times New Roman" panose="02020603050405020304" pitchFamily="18" charset="0"/>
              </a:rPr>
              <a:t>stateless-society or society-without-history</a:t>
            </a:r>
            <a:r>
              <a:rPr lang="zh-TW" altLang="zh-TW" sz="2400" dirty="0">
                <a:solidFill>
                  <a:srgbClr val="FF0000"/>
                </a:solidFill>
                <a:latin typeface="Times New Roman" panose="02020603050405020304" pitchFamily="18" charset="0"/>
                <a:cs typeface="Times New Roman" panose="02020603050405020304" pitchFamily="18" charset="0"/>
              </a:rPr>
              <a:t>）</a:t>
            </a:r>
            <a:r>
              <a:rPr lang="zh-TW" altLang="zh-TW" sz="2400" dirty="0">
                <a:latin typeface="Times New Roman" panose="02020603050405020304" pitchFamily="18" charset="0"/>
                <a:cs typeface="Times New Roman" panose="02020603050405020304" pitchFamily="18" charset="0"/>
              </a:rPr>
              <a:t>。</a:t>
            </a:r>
            <a:endParaRPr lang="en-US" altLang="zh-TW" sz="2400" dirty="0">
              <a:latin typeface="Times New Roman" panose="02020603050405020304" pitchFamily="18" charset="0"/>
              <a:cs typeface="Times New Roman" panose="02020603050405020304" pitchFamily="18" charset="0"/>
            </a:endParaRPr>
          </a:p>
          <a:p>
            <a:pPr marL="0" indent="0">
              <a:lnSpc>
                <a:spcPts val="3600"/>
              </a:lnSpc>
              <a:spcBef>
                <a:spcPts val="600"/>
              </a:spcBef>
              <a:spcAft>
                <a:spcPts val="600"/>
              </a:spcAft>
              <a:buNone/>
            </a:pPr>
            <a:r>
              <a:rPr lang="zh-TW" altLang="zh-TW" sz="2400" dirty="0"/>
              <a:t>自從國家權力將互不統屬的原住民村社和移墾的漢人納入統治以來，臺灣在地社會的形成和轉變，特別是</a:t>
            </a:r>
            <a:r>
              <a:rPr lang="zh-TW" altLang="zh-TW" sz="2400" dirty="0">
                <a:solidFill>
                  <a:srgbClr val="FF0000"/>
                </a:solidFill>
              </a:rPr>
              <a:t>人群關係與社會生產關係</a:t>
            </a:r>
            <a:r>
              <a:rPr lang="zh-TW" altLang="zh-TW" sz="2400" dirty="0"/>
              <a:t>，即與歷代外來國家權力的性質和治理部署息息相關。</a:t>
            </a:r>
            <a:endParaRPr lang="en-US" altLang="zh-TW" sz="2400" dirty="0"/>
          </a:p>
          <a:p>
            <a:pPr marL="0" indent="0">
              <a:lnSpc>
                <a:spcPts val="3600"/>
              </a:lnSpc>
              <a:spcBef>
                <a:spcPts val="600"/>
              </a:spcBef>
              <a:spcAft>
                <a:spcPts val="600"/>
              </a:spcAft>
              <a:buNone/>
            </a:pPr>
            <a:r>
              <a:rPr lang="zh-TW" altLang="zh-TW" sz="2400" dirty="0">
                <a:solidFill>
                  <a:srgbClr val="FF0000"/>
                </a:solidFill>
              </a:rPr>
              <a:t>國家權力的治理部署及所引致的抗爭政治構成理解臺灣社會不可或缺的關鍵面向</a:t>
            </a:r>
            <a:r>
              <a:rPr lang="zh-TW" altLang="zh-TW" sz="2400" dirty="0" smtClean="0">
                <a:solidFill>
                  <a:srgbClr val="FF0000"/>
                </a:solidFill>
              </a:rPr>
              <a:t>。</a:t>
            </a:r>
            <a:endParaRPr lang="en-US" altLang="zh-TW" sz="2400" dirty="0">
              <a:solidFill>
                <a:srgbClr val="FF0000"/>
              </a:solidFill>
            </a:endParaRPr>
          </a:p>
        </p:txBody>
      </p:sp>
    </p:spTree>
    <p:extLst>
      <p:ext uri="{BB962C8B-B14F-4D97-AF65-F5344CB8AC3E}">
        <p14:creationId xmlns:p14="http://schemas.microsoft.com/office/powerpoint/2010/main" val="361050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4449" y="0"/>
            <a:ext cx="5055101" cy="6858000"/>
          </a:xfrm>
          <a:prstGeom prst="rect">
            <a:avLst/>
          </a:prstGeom>
        </p:spPr>
      </p:pic>
      <p:sp>
        <p:nvSpPr>
          <p:cNvPr id="3" name="文字方塊 2"/>
          <p:cNvSpPr txBox="1"/>
          <p:nvPr/>
        </p:nvSpPr>
        <p:spPr>
          <a:xfrm>
            <a:off x="7064276" y="2305616"/>
            <a:ext cx="553998" cy="2246769"/>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援軍的</a:t>
            </a:r>
            <a:r>
              <a:rPr kumimoji="1" lang="zh-TW" altLang="en-US" sz="2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危險通道</a:t>
            </a:r>
            <a:endParaRPr kumimoji="1" lang="zh-TW" altLang="en-US" sz="24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p:txBody>
      </p:sp>
      <p:sp>
        <p:nvSpPr>
          <p:cNvPr id="5" name="文字方塊 4"/>
          <p:cNvSpPr txBox="1"/>
          <p:nvPr/>
        </p:nvSpPr>
        <p:spPr>
          <a:xfrm rot="3379274">
            <a:off x="2691874" y="5321686"/>
            <a:ext cx="11079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DAEDEF">
                    <a:lumMod val="90000"/>
                  </a:srgbClr>
                </a:solidFill>
                <a:effectLst/>
                <a:uLnTx/>
                <a:uFillTx/>
                <a:latin typeface="Arial" charset="0"/>
                <a:ea typeface="新細明體" pitchFamily="18" charset="-120"/>
                <a:cs typeface="+mn-cs"/>
              </a:rPr>
              <a:t>倒風內海</a:t>
            </a:r>
            <a:endParaRPr kumimoji="1" lang="zh-TW" altLang="en-US" sz="1800" b="0" i="0" u="none" strike="noStrike" kern="1200" cap="none" spc="0" normalizeH="0" baseline="0" noProof="0" dirty="0">
              <a:ln>
                <a:noFill/>
              </a:ln>
              <a:solidFill>
                <a:srgbClr val="DAEDEF">
                  <a:lumMod val="90000"/>
                </a:srgbClr>
              </a:solidFill>
              <a:effectLst/>
              <a:uLnTx/>
              <a:uFillTx/>
              <a:latin typeface="Arial" charset="0"/>
              <a:ea typeface="新細明體" pitchFamily="18" charset="-120"/>
              <a:cs typeface="+mn-cs"/>
            </a:endParaRPr>
          </a:p>
        </p:txBody>
      </p:sp>
      <p:sp>
        <p:nvSpPr>
          <p:cNvPr id="6" name="文字方塊 5"/>
          <p:cNvSpPr txBox="1"/>
          <p:nvPr/>
        </p:nvSpPr>
        <p:spPr>
          <a:xfrm>
            <a:off x="1127913" y="1916832"/>
            <a:ext cx="800219" cy="2494711"/>
          </a:xfrm>
          <a:prstGeom prst="rect">
            <a:avLst/>
          </a:prstGeom>
          <a:noFill/>
        </p:spPr>
        <p:txBody>
          <a:bodyPr vert="eaVert" wrap="square" rtlCol="0">
            <a:spAutoFit/>
          </a:bodyPr>
          <a:lstStyle/>
          <a:p>
            <a:pPr lvl="0">
              <a:defRPr/>
            </a:pPr>
            <a:r>
              <a:rPr lang="zh-TW" altLang="en-US" sz="2000" dirty="0">
                <a:solidFill>
                  <a:srgbClr val="000000"/>
                </a:solidFill>
              </a:rPr>
              <a:t>「齏盜糧、藉寇兵</a:t>
            </a:r>
            <a:r>
              <a:rPr lang="zh-TW" altLang="en-US" sz="2000" dirty="0" smtClean="0">
                <a:solidFill>
                  <a:srgbClr val="000000"/>
                </a:solidFill>
              </a:rPr>
              <a:t>」</a:t>
            </a:r>
            <a:endParaRPr lang="en-US" altLang="zh-TW" sz="2000" dirty="0" smtClean="0">
              <a:solidFill>
                <a:srgbClr val="000000"/>
              </a:solidFill>
            </a:endParaRPr>
          </a:p>
          <a:p>
            <a:pPr lvl="0">
              <a:defRPr/>
            </a:pPr>
            <a:r>
              <a:rPr lang="zh-TW" altLang="en-US" sz="2000" dirty="0" smtClean="0">
                <a:solidFill>
                  <a:srgbClr val="000000"/>
                </a:solidFill>
              </a:rPr>
              <a:t>圍</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點打援的經典範例</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7" name="橢圓 6"/>
          <p:cNvSpPr/>
          <p:nvPr/>
        </p:nvSpPr>
        <p:spPr>
          <a:xfrm>
            <a:off x="5512799" y="4190400"/>
            <a:ext cx="164212" cy="129496"/>
          </a:xfrm>
          <a:prstGeom prst="ellipse">
            <a:avLst/>
          </a:prstGeom>
          <a:noFill/>
          <a:ln w="19050">
            <a:solidFill>
              <a:srgbClr val="D9F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9" name="直線單箭頭接點 8"/>
          <p:cNvCxnSpPr/>
          <p:nvPr/>
        </p:nvCxnSpPr>
        <p:spPr>
          <a:xfrm>
            <a:off x="4016902" y="3284984"/>
            <a:ext cx="1491202" cy="936104"/>
          </a:xfrm>
          <a:prstGeom prst="straightConnector1">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4" name="圓角矩形 13"/>
          <p:cNvSpPr/>
          <p:nvPr/>
        </p:nvSpPr>
        <p:spPr>
          <a:xfrm rot="9418653">
            <a:off x="4198227" y="4407477"/>
            <a:ext cx="1388904" cy="386284"/>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p:cNvSpPr/>
          <p:nvPr/>
        </p:nvSpPr>
        <p:spPr>
          <a:xfrm>
            <a:off x="3900481" y="3140968"/>
            <a:ext cx="167463" cy="144016"/>
          </a:xfrm>
          <a:prstGeom prst="ellipse">
            <a:avLst/>
          </a:prstGeom>
          <a:no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3528000" y="6033600"/>
            <a:ext cx="313625" cy="167541"/>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a:off x="3920314" y="4981656"/>
            <a:ext cx="327225" cy="136633"/>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0830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4" grpId="0" animBg="1"/>
      <p:bldP spid="15" grpId="0" animBg="1"/>
      <p:bldP spid="16" grpId="0" animBg="1"/>
      <p:bldP spid="1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19625537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5" name="文字方塊 4"/>
          <p:cNvSpPr txBox="1"/>
          <p:nvPr/>
        </p:nvSpPr>
        <p:spPr>
          <a:xfrm>
            <a:off x="3347864" y="5373216"/>
            <a:ext cx="1935145" cy="646331"/>
          </a:xfrm>
          <a:prstGeom prst="rect">
            <a:avLst/>
          </a:prstGeom>
          <a:noFill/>
          <a:ln>
            <a:noFill/>
          </a:ln>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客</a:t>
            </a:r>
            <a:endParaRPr kumimoji="1" lang="en-US" altLang="zh-TW" sz="1800" b="0" i="0" u="none" strike="noStrike" kern="1200" cap="none" spc="0" normalizeH="0" baseline="0" noProof="0" dirty="0">
              <a:ln>
                <a:noFill/>
              </a:ln>
              <a:solidFill>
                <a:srgbClr val="008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閩</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70C0"/>
                </a:solidFill>
                <a:effectLst/>
                <a:uLnTx/>
                <a:uFillTx/>
                <a:latin typeface="Arial" charset="0"/>
                <a:ea typeface="新細明體" pitchFamily="18" charset="-120"/>
                <a:cs typeface="+mn-cs"/>
              </a:rPr>
              <a:t>泉</a:t>
            </a:r>
            <a:endPar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endParaRPr>
          </a:p>
        </p:txBody>
      </p:sp>
      <p:sp>
        <p:nvSpPr>
          <p:cNvPr id="7" name="文字方塊 6"/>
          <p:cNvSpPr txBox="1"/>
          <p:nvPr/>
        </p:nvSpPr>
        <p:spPr>
          <a:xfrm>
            <a:off x="762629" y="1484784"/>
            <a:ext cx="1303370" cy="3888432"/>
          </a:xfrm>
          <a:prstGeom prst="rect">
            <a:avLst/>
          </a:prstGeom>
          <a:noFill/>
        </p:spPr>
        <p:txBody>
          <a:bodyPr vert="eaVert" wrap="square" rtlCol="0">
            <a:spAutoFit/>
          </a:bodyPr>
          <a:lstStyle/>
          <a:p>
            <a:pPr>
              <a:lnSpc>
                <a:spcPts val="3000"/>
              </a:lnSpc>
              <a:defRPr/>
            </a:pPr>
            <a:r>
              <a:rPr lang="zh-TW" altLang="en-US" sz="2000" dirty="0">
                <a:solidFill>
                  <a:srgbClr val="000000"/>
                </a:solidFill>
              </a:rPr>
              <a:t>下淡水的山豬毛義民：</a:t>
            </a:r>
            <a:r>
              <a:rPr lang="zh-TW" altLang="en-US" sz="2000" dirty="0">
                <a:solidFill>
                  <a:srgbClr val="FF0000"/>
                </a:solidFill>
              </a:rPr>
              <a:t>六堆</a:t>
            </a:r>
          </a:p>
          <a:p>
            <a:pPr marL="0" marR="0" lvl="0" indent="0" algn="l" defTabSz="914400" rtl="0" eaLnBrk="1" fontAlgn="base" latinLnBrk="0" hangingPunct="1">
              <a:lnSpc>
                <a:spcPts val="30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rPr>
              <a:t>「六堆」不是「七營」</a:t>
            </a:r>
            <a:endParaRPr kumimoji="1" lang="en-US" altLang="zh-TW" sz="2000" b="0" i="0" u="none" strike="noStrike" kern="1200" cap="none" spc="0" normalizeH="0" baseline="0" noProof="0" dirty="0" smtClean="0">
              <a:ln>
                <a:noFill/>
              </a:ln>
              <a:solidFill>
                <a:srgbClr val="000000"/>
              </a:solidFill>
              <a:effectLst/>
              <a:uLnTx/>
              <a:uFillTx/>
            </a:endParaRPr>
          </a:p>
          <a:p>
            <a:pPr marL="0" marR="0" lvl="0" indent="0" algn="l" defTabSz="914400" rtl="0" eaLnBrk="1" fontAlgn="base" latinLnBrk="0" hangingPunct="1">
              <a:lnSpc>
                <a:spcPts val="3000"/>
              </a:lnSpc>
              <a:spcBef>
                <a:spcPct val="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rPr>
              <a:t>六</a:t>
            </a:r>
            <a:r>
              <a:rPr kumimoji="1" lang="zh-TW" altLang="en-US" sz="2000" b="0" i="0" u="none" strike="noStrike" kern="1200" cap="none" spc="0" normalizeH="0" baseline="0" noProof="0" dirty="0">
                <a:ln>
                  <a:noFill/>
                </a:ln>
                <a:solidFill>
                  <a:srgbClr val="000000"/>
                </a:solidFill>
                <a:effectLst/>
                <a:uLnTx/>
                <a:uFillTx/>
              </a:rPr>
              <a:t>堆就是客語區</a:t>
            </a:r>
          </a:p>
        </p:txBody>
      </p:sp>
      <p:sp>
        <p:nvSpPr>
          <p:cNvPr id="9" name="文字方塊 8"/>
          <p:cNvSpPr txBox="1"/>
          <p:nvPr/>
        </p:nvSpPr>
        <p:spPr>
          <a:xfrm>
            <a:off x="7078001" y="920621"/>
            <a:ext cx="553998" cy="5016758"/>
          </a:xfrm>
          <a:prstGeom prst="rect">
            <a:avLst/>
          </a:prstGeom>
          <a:noFill/>
        </p:spPr>
        <p:txBody>
          <a:bodyPr vert="eaVert" wrap="none" rtlCol="0">
            <a:spAutoFit/>
          </a:bodyPr>
          <a:lstStyle/>
          <a:p>
            <a:r>
              <a:rPr lang="zh-TW" altLang="en-US" sz="2400" dirty="0" smtClean="0"/>
              <a:t>林爽文事件特赦令前南路的分類版圖</a:t>
            </a:r>
            <a:endParaRPr lang="zh-TW" altLang="en-US" sz="2400" dirty="0"/>
          </a:p>
        </p:txBody>
      </p:sp>
    </p:spTree>
    <p:extLst>
      <p:ext uri="{BB962C8B-B14F-4D97-AF65-F5344CB8AC3E}">
        <p14:creationId xmlns:p14="http://schemas.microsoft.com/office/powerpoint/2010/main" val="10798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5" name="文字方塊 4"/>
          <p:cNvSpPr txBox="1"/>
          <p:nvPr/>
        </p:nvSpPr>
        <p:spPr>
          <a:xfrm>
            <a:off x="3347864" y="5373216"/>
            <a:ext cx="1935145" cy="646331"/>
          </a:xfrm>
          <a:prstGeom prst="rect">
            <a:avLst/>
          </a:prstGeom>
          <a:noFill/>
          <a:ln>
            <a:noFill/>
          </a:ln>
        </p:spPr>
        <p:txBody>
          <a:bodyPr vert="horz"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綠區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8000"/>
                </a:solidFill>
                <a:effectLst/>
                <a:uLnTx/>
                <a:uFillTx/>
                <a:latin typeface="Arial" charset="0"/>
                <a:ea typeface="新細明體" pitchFamily="18" charset="-120"/>
                <a:cs typeface="+mn-cs"/>
              </a:rPr>
              <a:t>客</a:t>
            </a:r>
            <a:endParaRPr kumimoji="1" lang="en-US" altLang="zh-TW" sz="1800" b="0" i="0" u="none" strike="noStrike" kern="1200" cap="none" spc="0" normalizeH="0" baseline="0" noProof="0" dirty="0">
              <a:ln>
                <a:noFill/>
              </a:ln>
              <a:solidFill>
                <a:srgbClr val="008000"/>
              </a:solidFill>
              <a:effectLst/>
              <a:uLnTx/>
              <a:uFillTx/>
              <a:latin typeface="Arial" charset="0"/>
              <a:ea typeface="新細明體" pitchFamily="18" charset="-120"/>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紫區</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rPr>
              <a:t>閩</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FF0000"/>
                </a:solidFill>
                <a:effectLst/>
                <a:uLnTx/>
                <a:uFillTx/>
                <a:latin typeface="Arial" charset="0"/>
                <a:ea typeface="新細明體" pitchFamily="18" charset="-120"/>
                <a:cs typeface="+mn-cs"/>
              </a:rPr>
              <a:t>漳</a:t>
            </a:r>
            <a:r>
              <a:rPr kumimoji="1" lang="en-US" altLang="zh-TW"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a:t>
            </a:r>
            <a:r>
              <a:rPr kumimoji="1" lang="zh-TW" altLang="en-US" sz="1800" b="0" i="0" u="none" strike="noStrike" kern="1200" cap="none" spc="0" normalizeH="0" baseline="0" noProof="0" dirty="0">
                <a:ln>
                  <a:noFill/>
                </a:ln>
                <a:solidFill>
                  <a:srgbClr val="0070C0"/>
                </a:solidFill>
                <a:effectLst/>
                <a:uLnTx/>
                <a:uFillTx/>
                <a:latin typeface="Arial" charset="0"/>
                <a:ea typeface="新細明體" pitchFamily="18" charset="-120"/>
                <a:cs typeface="+mn-cs"/>
              </a:rPr>
              <a:t>泉</a:t>
            </a:r>
            <a:endParaRPr kumimoji="1" lang="zh-TW" altLang="en-US" sz="1800" b="0" i="0" u="none" strike="noStrike" kern="1200" cap="none" spc="0" normalizeH="0" baseline="0" noProof="0" dirty="0">
              <a:ln>
                <a:noFill/>
              </a:ln>
              <a:solidFill>
                <a:srgbClr val="9900FF"/>
              </a:solidFill>
              <a:effectLst/>
              <a:uLnTx/>
              <a:uFillTx/>
              <a:latin typeface="Arial" charset="0"/>
              <a:ea typeface="新細明體" pitchFamily="18" charset="-120"/>
              <a:cs typeface="+mn-cs"/>
            </a:endParaRPr>
          </a:p>
        </p:txBody>
      </p:sp>
      <p:sp>
        <p:nvSpPr>
          <p:cNvPr id="6" name="文字方塊 5"/>
          <p:cNvSpPr txBox="1"/>
          <p:nvPr/>
        </p:nvSpPr>
        <p:spPr>
          <a:xfrm>
            <a:off x="7074465" y="2204864"/>
            <a:ext cx="553998" cy="2246769"/>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新細明體" panose="02020500000000000000" pitchFamily="18" charset="-120"/>
              </a:rPr>
              <a:t>閩客分類的作用</a:t>
            </a:r>
            <a:endParaRPr kumimoji="1" lang="en-US" altLang="zh-TW" sz="2400" b="0" i="0" u="none" strike="noStrike" kern="1200" cap="none" spc="0" normalizeH="0" baseline="0" noProof="0" dirty="0" smtClean="0">
              <a:ln>
                <a:noFill/>
              </a:ln>
              <a:solidFill>
                <a:srgbClr val="000000"/>
              </a:solidFill>
              <a:effectLst/>
              <a:uLnTx/>
              <a:uFillTx/>
              <a:latin typeface="新細明體" panose="02020500000000000000" pitchFamily="18" charset="-120"/>
            </a:endParaRPr>
          </a:p>
        </p:txBody>
      </p:sp>
      <p:sp>
        <p:nvSpPr>
          <p:cNvPr id="8" name="橢圓 7"/>
          <p:cNvSpPr/>
          <p:nvPr/>
        </p:nvSpPr>
        <p:spPr>
          <a:xfrm>
            <a:off x="3008545" y="1484784"/>
            <a:ext cx="370837" cy="288033"/>
          </a:xfrm>
          <a:prstGeom prst="ellipse">
            <a:avLst/>
          </a:prstGeom>
          <a:noFill/>
          <a:ln w="19050">
            <a:solidFill>
              <a:srgbClr val="D9F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9" name="文字方塊 8"/>
          <p:cNvSpPr txBox="1"/>
          <p:nvPr/>
        </p:nvSpPr>
        <p:spPr>
          <a:xfrm>
            <a:off x="395536" y="44624"/>
            <a:ext cx="1723549" cy="6820861"/>
          </a:xfrm>
          <a:prstGeom prst="rect">
            <a:avLst/>
          </a:prstGeom>
          <a:noFill/>
        </p:spPr>
        <p:txBody>
          <a:bodyPr vert="eaVert" wrap="square" rtlCol="0">
            <a:spAutoFit/>
          </a:bodyPr>
          <a:lstStyle/>
          <a:p>
            <a:pPr lvl="0">
              <a:defRPr/>
            </a:pPr>
            <a:r>
              <a:rPr lang="zh-TW" altLang="en-US" sz="2000" dirty="0">
                <a:solidFill>
                  <a:srgbClr val="000000"/>
                </a:solidFill>
              </a:rPr>
              <a:t>除夕夜之</a:t>
            </a:r>
            <a:r>
              <a:rPr lang="zh-TW" altLang="en-US" sz="2000" dirty="0" smtClean="0">
                <a:solidFill>
                  <a:srgbClr val="000000"/>
                </a:solidFill>
              </a:rPr>
              <a:t>戰</a:t>
            </a:r>
            <a:r>
              <a:rPr lang="zh-TW" altLang="en-US" sz="2000" dirty="0">
                <a:solidFill>
                  <a:srgbClr val="000000"/>
                </a:solidFill>
              </a:rPr>
              <a:t>：</a:t>
            </a:r>
            <a:r>
              <a:rPr lang="zh-TW" altLang="en-US" sz="2000" dirty="0" smtClean="0">
                <a:solidFill>
                  <a:srgbClr val="000000"/>
                </a:solidFill>
              </a:rPr>
              <a:t>五十一年</a:t>
            </a:r>
            <a:r>
              <a:rPr kumimoji="1" lang="zh-TW" altLang="en-US" sz="2000" b="0" i="0" u="none" strike="noStrike" kern="1200" cap="none" spc="0" normalizeH="0" baseline="0" noProof="0" dirty="0" smtClean="0">
                <a:ln>
                  <a:noFill/>
                </a:ln>
                <a:solidFill>
                  <a:srgbClr val="000000"/>
                </a:solidFill>
                <a:effectLst/>
                <a:uLnTx/>
                <a:uFillTx/>
              </a:rPr>
              <a:t>年底南北路反抗軍約攻府城</a:t>
            </a:r>
            <a:endParaRPr kumimoji="1" lang="en-US" altLang="zh-TW" sz="2000" b="0" i="0" u="none" strike="noStrike" kern="1200" cap="none" spc="0" normalizeH="0" baseline="0" noProof="0" dirty="0" smtClean="0">
              <a:ln>
                <a:noFill/>
              </a:ln>
              <a:solidFill>
                <a:srgbClr val="000000"/>
              </a:solidFill>
              <a:effectLst/>
              <a:uLnTx/>
              <a:uFillTx/>
            </a:endParaRPr>
          </a:p>
          <a:p>
            <a:pPr lvl="0">
              <a:defRPr/>
            </a:pPr>
            <a:r>
              <a:rPr lang="zh-TW" altLang="en-US" sz="2000" dirty="0" smtClean="0">
                <a:solidFill>
                  <a:srgbClr val="000000"/>
                </a:solidFill>
              </a:rPr>
              <a:t>楊廷理</a:t>
            </a:r>
            <a:r>
              <a:rPr lang="en-US" altLang="zh-TW" sz="2000" dirty="0" smtClean="0">
                <a:solidFill>
                  <a:srgbClr val="000000"/>
                </a:solidFill>
              </a:rPr>
              <a:t>《</a:t>
            </a:r>
            <a:r>
              <a:rPr lang="zh-TW" altLang="en-US" sz="2000" dirty="0">
                <a:solidFill>
                  <a:srgbClr val="000000"/>
                </a:solidFill>
              </a:rPr>
              <a:t>平臺紀事本末</a:t>
            </a:r>
            <a:r>
              <a:rPr lang="en-US" altLang="zh-TW" sz="2000" dirty="0" smtClean="0">
                <a:solidFill>
                  <a:srgbClr val="000000"/>
                </a:solidFill>
              </a:rPr>
              <a:t>》</a:t>
            </a:r>
            <a:r>
              <a:rPr lang="zh-TW" altLang="en-US" sz="2000" dirty="0" smtClean="0">
                <a:solidFill>
                  <a:srgbClr val="000000"/>
                </a:solidFill>
              </a:rPr>
              <a:t>：「</a:t>
            </a:r>
            <a:r>
              <a:rPr lang="zh-TW" altLang="en-US" sz="2000" dirty="0">
                <a:solidFill>
                  <a:srgbClr val="000000"/>
                </a:solidFill>
              </a:rPr>
              <a:t>天降霖雨以滅其焰」</a:t>
            </a:r>
            <a:r>
              <a:rPr lang="zh-TW" altLang="en-US" sz="2000" dirty="0" smtClean="0">
                <a:solidFill>
                  <a:srgbClr val="000000"/>
                </a:solidFill>
              </a:rPr>
              <a:t>木柵得全。</a:t>
            </a:r>
            <a:endParaRPr lang="en-US" altLang="zh-TW" sz="2000" dirty="0" smtClean="0">
              <a:solidFill>
                <a:srgbClr val="000000"/>
              </a:solidFill>
            </a:endParaRPr>
          </a:p>
          <a:p>
            <a:pPr lvl="0">
              <a:defRPr/>
            </a:pPr>
            <a:r>
              <a:rPr lang="zh-TW" altLang="en-US" sz="2000" dirty="0" smtClean="0">
                <a:solidFill>
                  <a:srgbClr val="000000"/>
                </a:solidFill>
              </a:rPr>
              <a:t>福康安奏：六堆「攻破小篤家庄、阿里港等處賊營，牽綴賊勢」。下淡水客民十二月十九日建軍</a:t>
            </a:r>
            <a:r>
              <a:rPr lang="zh-TW" altLang="en-US" sz="2000" dirty="0" smtClean="0">
                <a:solidFill>
                  <a:srgbClr val="FF0000"/>
                </a:solidFill>
              </a:rPr>
              <a:t>六堆</a:t>
            </a:r>
            <a:r>
              <a:rPr lang="zh-TW" altLang="en-US" sz="2000" dirty="0" smtClean="0">
                <a:solidFill>
                  <a:srgbClr val="000000"/>
                </a:solidFill>
              </a:rPr>
              <a:t>後，攻燒莊大田本營，牽制住其主力。</a:t>
            </a:r>
            <a:endParaRPr kumimoji="1" lang="zh-TW" altLang="en-US" sz="2000" b="0" i="0" u="none" strike="noStrike" kern="120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94712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8511"/>
            <a:ext cx="5012002" cy="6858000"/>
          </a:xfrm>
          <a:prstGeom prst="rect">
            <a:avLst/>
          </a:prstGeom>
        </p:spPr>
      </p:pic>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5" name="文字方塊 4"/>
          <p:cNvSpPr txBox="1"/>
          <p:nvPr/>
        </p:nvSpPr>
        <p:spPr>
          <a:xfrm>
            <a:off x="650230" y="116632"/>
            <a:ext cx="1415772" cy="6624736"/>
          </a:xfrm>
          <a:prstGeom prst="rect">
            <a:avLst/>
          </a:prstGeom>
          <a:noFill/>
        </p:spPr>
        <p:txBody>
          <a:bodyPr vert="eaVert" wrap="square" rtlCol="0">
            <a:spAutoFit/>
          </a:bodyPr>
          <a:lstStyle/>
          <a:p>
            <a:r>
              <a:rPr lang="zh-TW" altLang="en-US" sz="2000" dirty="0" smtClean="0"/>
              <a:t>乾隆五十二年六月十九日諭旨：</a:t>
            </a:r>
            <a:r>
              <a:rPr lang="zh-TW" altLang="en-US" sz="2000" dirty="0" smtClean="0">
                <a:latin typeface="標楷體" panose="03000509000000000000" pitchFamily="65" charset="-120"/>
                <a:ea typeface="標楷體" panose="03000509000000000000" pitchFamily="65" charset="-120"/>
              </a:rPr>
              <a:t>無論</a:t>
            </a:r>
            <a:r>
              <a:rPr lang="zh-TW" altLang="en-US" sz="2000" dirty="0">
                <a:latin typeface="標楷體" panose="03000509000000000000" pitchFamily="65" charset="-120"/>
                <a:ea typeface="標楷體" panose="03000509000000000000" pitchFamily="65" charset="-120"/>
              </a:rPr>
              <a:t>從賊打仗及被賊驅使者，一經棄械投誠，即為良民。或諭令歸耕，各安本業，或有隨營自效，剿賊立功如莊錫舍者，即酌量獎</a:t>
            </a:r>
            <a:r>
              <a:rPr lang="zh-TW" altLang="en-US" sz="2000" dirty="0" smtClean="0">
                <a:latin typeface="標楷體" panose="03000509000000000000" pitchFamily="65" charset="-120"/>
                <a:ea typeface="標楷體" panose="03000509000000000000" pitchFamily="65" charset="-120"/>
              </a:rPr>
              <a:t>拔。</a:t>
            </a:r>
            <a:endParaRPr lang="en-US" altLang="zh-TW" sz="2000" dirty="0" smtClean="0">
              <a:latin typeface="標楷體" panose="03000509000000000000" pitchFamily="65" charset="-120"/>
              <a:ea typeface="標楷體" panose="03000509000000000000" pitchFamily="65" charset="-120"/>
            </a:endParaRPr>
          </a:p>
          <a:p>
            <a:r>
              <a:rPr lang="zh-TW" altLang="en-US" sz="2000" dirty="0" smtClean="0">
                <a:latin typeface="+mn-ea"/>
                <a:ea typeface="+mn-ea"/>
              </a:rPr>
              <a:t>九月諭旨：</a:t>
            </a:r>
            <a:r>
              <a:rPr lang="zh-TW" altLang="en-US" sz="2000" dirty="0" smtClean="0">
                <a:latin typeface="標楷體" panose="03000509000000000000" pitchFamily="65" charset="-120"/>
                <a:ea typeface="標楷體" panose="03000509000000000000" pitchFamily="65" charset="-120"/>
              </a:rPr>
              <a:t>恩</a:t>
            </a:r>
            <a:r>
              <a:rPr lang="zh-TW" altLang="en-US" sz="2000" dirty="0">
                <a:latin typeface="標楷體" panose="03000509000000000000" pitchFamily="65" charset="-120"/>
                <a:ea typeface="標楷體" panose="03000509000000000000" pitchFamily="65" charset="-120"/>
              </a:rPr>
              <a:t>赦脅從，並有十萬大兵剿</a:t>
            </a:r>
            <a:r>
              <a:rPr lang="zh-TW" altLang="en-US" sz="2000" dirty="0" smtClean="0">
                <a:latin typeface="標楷體" panose="03000509000000000000" pitchFamily="65" charset="-120"/>
                <a:ea typeface="標楷體" panose="03000509000000000000" pitchFamily="65" charset="-120"/>
              </a:rPr>
              <a:t>賊。</a:t>
            </a:r>
            <a:endParaRPr lang="en-US" altLang="zh-TW" sz="2000" dirty="0" smtClean="0">
              <a:latin typeface="標楷體" panose="03000509000000000000" pitchFamily="65" charset="-120"/>
              <a:ea typeface="標楷體" panose="03000509000000000000" pitchFamily="65" charset="-120"/>
            </a:endParaRPr>
          </a:p>
        </p:txBody>
      </p:sp>
      <p:sp>
        <p:nvSpPr>
          <p:cNvPr id="6" name="文字方塊 5"/>
          <p:cNvSpPr txBox="1"/>
          <p:nvPr/>
        </p:nvSpPr>
        <p:spPr>
          <a:xfrm>
            <a:off x="7078001" y="920621"/>
            <a:ext cx="553998" cy="5016758"/>
          </a:xfrm>
          <a:prstGeom prst="rect">
            <a:avLst/>
          </a:prstGeom>
          <a:noFill/>
        </p:spPr>
        <p:txBody>
          <a:bodyPr vert="eaVert" wrap="none" rtlCol="0">
            <a:spAutoFit/>
          </a:bodyPr>
          <a:lstStyle/>
          <a:p>
            <a:r>
              <a:rPr lang="zh-TW" altLang="en-US" sz="2400" dirty="0" smtClean="0"/>
              <a:t>林爽文事件特赦令後南路的分類版圖</a:t>
            </a:r>
            <a:endParaRPr lang="zh-TW" altLang="en-US" sz="2400" dirty="0"/>
          </a:p>
        </p:txBody>
      </p:sp>
    </p:spTree>
    <p:extLst>
      <p:ext uri="{BB962C8B-B14F-4D97-AF65-F5344CB8AC3E}">
        <p14:creationId xmlns:p14="http://schemas.microsoft.com/office/powerpoint/2010/main" val="326481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4" name="文字方塊 3"/>
          <p:cNvSpPr txBox="1"/>
          <p:nvPr/>
        </p:nvSpPr>
        <p:spPr>
          <a:xfrm>
            <a:off x="7078001" y="1700808"/>
            <a:ext cx="553998" cy="237626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新細明體" panose="02020500000000000000" pitchFamily="18" charset="-120"/>
              </a:rPr>
              <a:t>漳</a:t>
            </a:r>
            <a:r>
              <a:rPr kumimoji="1" lang="zh-TW" altLang="en-US" sz="2400" b="0" i="0" u="none" strike="noStrike" kern="1200" cap="none" spc="0" normalizeH="0" baseline="0" noProof="0" dirty="0">
                <a:ln>
                  <a:noFill/>
                </a:ln>
                <a:solidFill>
                  <a:srgbClr val="000000"/>
                </a:solidFill>
                <a:effectLst/>
                <a:uLnTx/>
                <a:uFillTx/>
                <a:latin typeface="新細明體" panose="02020500000000000000" pitchFamily="18" charset="-120"/>
              </a:rPr>
              <a:t>泉</a:t>
            </a:r>
            <a:r>
              <a:rPr kumimoji="1" lang="zh-TW" altLang="en-US" sz="2400" b="0" i="0" u="none" strike="noStrike" kern="1200" cap="none" spc="0" normalizeH="0" baseline="0" noProof="0" dirty="0" smtClean="0">
                <a:ln>
                  <a:noFill/>
                </a:ln>
                <a:solidFill>
                  <a:srgbClr val="000000"/>
                </a:solidFill>
                <a:effectLst/>
                <a:uLnTx/>
                <a:uFillTx/>
                <a:latin typeface="新細明體" panose="02020500000000000000" pitchFamily="18" charset="-120"/>
              </a:rPr>
              <a:t>分類的作用</a:t>
            </a:r>
            <a:endParaRPr kumimoji="1" lang="en-US" altLang="zh-TW" sz="2400" b="0" i="0" u="none" strike="noStrike" kern="1200" cap="none" spc="0" normalizeH="0" baseline="0" noProof="0" dirty="0">
              <a:ln>
                <a:noFill/>
              </a:ln>
              <a:solidFill>
                <a:srgbClr val="000000"/>
              </a:solidFill>
              <a:effectLst/>
              <a:uLnTx/>
              <a:uFillTx/>
              <a:latin typeface="新細明體" panose="02020500000000000000" pitchFamily="18" charset="-120"/>
            </a:endParaRPr>
          </a:p>
        </p:txBody>
      </p:sp>
      <p:sp>
        <p:nvSpPr>
          <p:cNvPr id="6" name="文字方塊 5"/>
          <p:cNvSpPr txBox="1"/>
          <p:nvPr/>
        </p:nvSpPr>
        <p:spPr>
          <a:xfrm>
            <a:off x="493384" y="152636"/>
            <a:ext cx="1595309" cy="6552728"/>
          </a:xfrm>
          <a:prstGeom prst="rect">
            <a:avLst/>
          </a:prstGeom>
          <a:noFill/>
        </p:spPr>
        <p:txBody>
          <a:bodyPr vert="eaVert" wrap="square" rtlCol="0">
            <a:spAutoFit/>
          </a:bodyPr>
          <a:lstStyle/>
          <a:p>
            <a:pPr marL="0" marR="0" lvl="0" indent="0" algn="l" defTabSz="914400" rtl="0" eaLnBrk="1" fontAlgn="base" latinLnBrk="0" hangingPunct="1">
              <a:lnSpc>
                <a:spcPts val="2600"/>
              </a:lnSpc>
              <a:spcBef>
                <a:spcPts val="600"/>
              </a:spcBef>
              <a:spcAft>
                <a:spcPct val="0"/>
              </a:spcAft>
              <a:buClrTx/>
              <a:buSzTx/>
              <a:buFontTx/>
              <a:buNone/>
              <a:tabLst/>
              <a:defRPr/>
            </a:pP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五十二年三月莊大田攻陷鳳山縣城，南北兩路反抗軍再度聯手圍攻府城，攻打大南門的泉人股首莊</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錫</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舍被策反倒戈。</a:t>
            </a:r>
            <a:endParaRPr kumimoji="1" lang="en-US" altLang="zh-TW"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endParaRPr>
          </a:p>
          <a:p>
            <a:pPr lvl="0">
              <a:lnSpc>
                <a:spcPts val="2600"/>
              </a:lnSpc>
              <a:spcBef>
                <a:spcPts val="600"/>
              </a:spcBef>
              <a:defRPr/>
            </a:pP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五十二年十月初菅</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林內</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六</a:t>
            </a:r>
            <a:r>
              <a:rPr lang="zh-TW" altLang="en-US" sz="2000" dirty="0" smtClean="0">
                <a:solidFill>
                  <a:srgbClr val="000000"/>
                </a:solidFill>
              </a:rPr>
              <a:t>庄泉人義</a:t>
            </a:r>
            <a:r>
              <a:rPr kumimoji="1" lang="zh-TW" altLang="en-US" sz="20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民許廷耀等「三日攻到府、一暝趕到厝」。</a:t>
            </a:r>
            <a:endPar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87839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4449" y="0"/>
            <a:ext cx="5055101" cy="6858000"/>
          </a:xfrm>
          <a:prstGeom prst="rect">
            <a:avLst/>
          </a:prstGeom>
        </p:spPr>
      </p:pic>
      <p:sp>
        <p:nvSpPr>
          <p:cNvPr id="3" name="文字方塊 2"/>
          <p:cNvSpPr txBox="1"/>
          <p:nvPr/>
        </p:nvSpPr>
        <p:spPr>
          <a:xfrm>
            <a:off x="7099550" y="1536174"/>
            <a:ext cx="553998" cy="3477875"/>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大甲軍義民三十張犁悲歌</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4" name="橢圓 3"/>
          <p:cNvSpPr/>
          <p:nvPr/>
        </p:nvSpPr>
        <p:spPr>
          <a:xfrm>
            <a:off x="4571999" y="2668647"/>
            <a:ext cx="360041"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sp>
        <p:nvSpPr>
          <p:cNvPr id="5" name="橢圓 4"/>
          <p:cNvSpPr/>
          <p:nvPr/>
        </p:nvSpPr>
        <p:spPr>
          <a:xfrm>
            <a:off x="2339752" y="2924944"/>
            <a:ext cx="864096" cy="864096"/>
          </a:xfrm>
          <a:prstGeom prst="ellipse">
            <a:avLst/>
          </a:prstGeom>
          <a:noFill/>
          <a:ln w="19050">
            <a:solidFill>
              <a:srgbClr val="D9FF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1800" b="0" i="0" u="none" strike="noStrike" kern="1200" cap="none" spc="0" normalizeH="0" baseline="0" noProof="0">
              <a:ln>
                <a:noFill/>
              </a:ln>
              <a:solidFill>
                <a:srgbClr val="FFFFFF"/>
              </a:solidFill>
              <a:effectLst/>
              <a:uLnTx/>
              <a:uFillTx/>
              <a:latin typeface="Arial"/>
              <a:ea typeface="新細明體"/>
              <a:cs typeface="+mn-cs"/>
            </a:endParaRPr>
          </a:p>
        </p:txBody>
      </p:sp>
      <p:cxnSp>
        <p:nvCxnSpPr>
          <p:cNvPr id="7" name="直線單箭頭接點 6"/>
          <p:cNvCxnSpPr/>
          <p:nvPr/>
        </p:nvCxnSpPr>
        <p:spPr>
          <a:xfrm flipH="1">
            <a:off x="4860032" y="1412776"/>
            <a:ext cx="216024" cy="72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文字方塊 17"/>
          <p:cNvSpPr txBox="1"/>
          <p:nvPr/>
        </p:nvSpPr>
        <p:spPr>
          <a:xfrm>
            <a:off x="936992" y="692696"/>
            <a:ext cx="1107996" cy="5472608"/>
          </a:xfrm>
          <a:prstGeom prst="rect">
            <a:avLst/>
          </a:prstGeom>
          <a:noFill/>
        </p:spPr>
        <p:txBody>
          <a:bodyPr vert="eaVert" wrap="square" rtlCol="0">
            <a:spAutoFit/>
          </a:bodyPr>
          <a:lstStyle/>
          <a:p>
            <a:r>
              <a:rPr lang="zh-TW" altLang="en-US" sz="2000" dirty="0" smtClean="0"/>
              <a:t>十月十日壽同春大意</a:t>
            </a:r>
            <a:r>
              <a:rPr lang="zh-TW" altLang="en-US" sz="2000" dirty="0"/>
              <a:t>直搗「賊巢」大里</a:t>
            </a:r>
            <a:r>
              <a:rPr lang="zh-TW" altLang="en-US" sz="2000" dirty="0" smtClean="0"/>
              <a:t>杙中伏</a:t>
            </a:r>
            <a:endParaRPr lang="en-US" altLang="zh-TW" sz="2000" dirty="0" smtClean="0"/>
          </a:p>
          <a:p>
            <a:r>
              <a:rPr lang="zh-TW" altLang="en-US" sz="2000" dirty="0" smtClean="0"/>
              <a:t>十月二十九日福康安大軍抵達鹿港</a:t>
            </a:r>
            <a:endParaRPr lang="en-US" altLang="zh-TW" sz="2000" dirty="0" smtClean="0"/>
          </a:p>
          <a:p>
            <a:r>
              <a:rPr lang="zh-TW" altLang="en-US" sz="2000" dirty="0" smtClean="0"/>
              <a:t>牛車北返停駐枋寮，建義民廟</a:t>
            </a:r>
            <a:endParaRPr lang="zh-TW" altLang="en-US" sz="2000" dirty="0"/>
          </a:p>
        </p:txBody>
      </p:sp>
      <p:sp>
        <p:nvSpPr>
          <p:cNvPr id="19" name="爆炸 1 18"/>
          <p:cNvSpPr/>
          <p:nvPr/>
        </p:nvSpPr>
        <p:spPr>
          <a:xfrm>
            <a:off x="4688087" y="1916832"/>
            <a:ext cx="343887" cy="432048"/>
          </a:xfrm>
          <a:prstGeom prst="irregularSeal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077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9"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260648"/>
            <a:ext cx="8532440" cy="5832648"/>
          </a:xfrm>
        </p:spPr>
        <p:txBody>
          <a:bodyPr/>
          <a:lstStyle/>
          <a:p>
            <a:pPr marL="0" indent="0" algn="ctr">
              <a:lnSpc>
                <a:spcPts val="3600"/>
              </a:lnSpc>
              <a:spcBef>
                <a:spcPts val="1800"/>
              </a:spcBef>
              <a:buNone/>
            </a:pPr>
            <a:r>
              <a:rPr lang="zh-TW" altLang="en-US" dirty="0">
                <a:solidFill>
                  <a:srgbClr val="000000"/>
                </a:solidFill>
                <a:cs typeface="+mj-cs"/>
              </a:rPr>
              <a:t>對立政權的社群分類部署：整合 </a:t>
            </a:r>
            <a:r>
              <a:rPr lang="en-US" altLang="zh-TW" dirty="0">
                <a:solidFill>
                  <a:srgbClr val="000000"/>
                </a:solidFill>
                <a:cs typeface="+mj-cs"/>
              </a:rPr>
              <a:t>VS </a:t>
            </a:r>
            <a:r>
              <a:rPr lang="zh-TW" altLang="en-US" dirty="0">
                <a:solidFill>
                  <a:srgbClr val="000000"/>
                </a:solidFill>
                <a:cs typeface="+mj-cs"/>
              </a:rPr>
              <a:t>分化</a:t>
            </a:r>
            <a:endParaRPr lang="en-US" altLang="zh-TW" sz="2800" dirty="0"/>
          </a:p>
          <a:p>
            <a:pPr marL="0" indent="0">
              <a:lnSpc>
                <a:spcPts val="3600"/>
              </a:lnSpc>
              <a:spcBef>
                <a:spcPts val="1800"/>
              </a:spcBef>
              <a:buNone/>
            </a:pPr>
            <a:r>
              <a:rPr lang="zh-TW" altLang="en-US" sz="2800" dirty="0"/>
              <a:t>在處理漢人社群間的分類衝突上，林爽文政權顯然比試圖利用分類仇恨的清政權，更在意於取得漳泉客間的合作，也更為小心地調合三類人群間的敵對。</a:t>
            </a:r>
          </a:p>
          <a:p>
            <a:pPr marL="0" indent="0">
              <a:lnSpc>
                <a:spcPts val="3600"/>
              </a:lnSpc>
              <a:spcBef>
                <a:spcPts val="1800"/>
              </a:spcBef>
              <a:buNone/>
            </a:pPr>
            <a:r>
              <a:rPr lang="zh-TW" altLang="en-US" sz="2800" dirty="0"/>
              <a:t>本地生成、具有「彼可取而代之」之能力與規模的林爽文政權，其霸權部署理所當然地以凝聚、整合各類人群（社群、族群）為策略標的；反而外來的清政權在動員當地社經網絡取得支持上，相形見絀之餘，竟不得不訴諸分化離間人群的權謀手段。</a:t>
            </a:r>
          </a:p>
        </p:txBody>
      </p:sp>
    </p:spTree>
    <p:extLst>
      <p:ext uri="{BB962C8B-B14F-4D97-AF65-F5344CB8AC3E}">
        <p14:creationId xmlns:p14="http://schemas.microsoft.com/office/powerpoint/2010/main" val="253685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4624"/>
            <a:ext cx="8424936" cy="6768753"/>
          </a:xfrm>
        </p:spPr>
        <p:txBody>
          <a:bodyPr/>
          <a:lstStyle/>
          <a:p>
            <a:pPr marL="0" indent="0">
              <a:buNone/>
            </a:pPr>
            <a:r>
              <a:rPr lang="zh-TW" altLang="en-US" sz="3600" dirty="0" smtClean="0"/>
              <a:t>反抗軍非漳籍重要</a:t>
            </a:r>
            <a:r>
              <a:rPr lang="zh-TW" altLang="en-US" sz="3600" dirty="0"/>
              <a:t>將領舉例</a:t>
            </a:r>
            <a:endParaRPr lang="en-US" altLang="zh-TW" sz="3600" dirty="0"/>
          </a:p>
          <a:p>
            <a:pPr marL="0" indent="0">
              <a:buNone/>
            </a:pPr>
            <a:r>
              <a:rPr lang="zh-TW" altLang="en-US" dirty="0"/>
              <a:t>林爽</a:t>
            </a:r>
            <a:r>
              <a:rPr lang="zh-TW" altLang="en-US" dirty="0" smtClean="0"/>
              <a:t>文部（順</a:t>
            </a:r>
            <a:r>
              <a:rPr lang="zh-TW" altLang="en-US" dirty="0"/>
              <a:t>天大</a:t>
            </a:r>
            <a:r>
              <a:rPr lang="zh-TW" altLang="en-US" dirty="0" smtClean="0"/>
              <a:t>盟主大哥</a:t>
            </a:r>
            <a:r>
              <a:rPr lang="zh-TW" altLang="en-US" dirty="0"/>
              <a:t>林爽</a:t>
            </a:r>
            <a:r>
              <a:rPr lang="zh-TW" altLang="en-US" dirty="0" smtClean="0"/>
              <a:t>文）</a:t>
            </a:r>
            <a:endParaRPr lang="en-US" altLang="zh-TW" dirty="0" smtClean="0"/>
          </a:p>
          <a:p>
            <a:pPr marL="400050" lvl="1" indent="0">
              <a:buNone/>
            </a:pPr>
            <a:r>
              <a:rPr lang="zh-TW" altLang="en-US" sz="3200" dirty="0" smtClean="0"/>
              <a:t>靖</a:t>
            </a:r>
            <a:r>
              <a:rPr lang="zh-TW" altLang="en-US" sz="3200" dirty="0"/>
              <a:t>海</a:t>
            </a:r>
            <a:r>
              <a:rPr lang="zh-TW" altLang="en-US" sz="3200" dirty="0" smtClean="0"/>
              <a:t>大將軍二</a:t>
            </a:r>
            <a:r>
              <a:rPr lang="zh-TW" altLang="en-US" sz="3200" dirty="0"/>
              <a:t>哥王芬（泉州人）</a:t>
            </a:r>
            <a:endParaRPr lang="en-US" altLang="zh-TW" sz="3200" dirty="0"/>
          </a:p>
          <a:p>
            <a:pPr marL="400050" lvl="1" indent="0">
              <a:buNone/>
            </a:pPr>
            <a:r>
              <a:rPr lang="zh-TW" altLang="zh-TW" sz="3200" dirty="0"/>
              <a:t>烏日庄「大都督」林領</a:t>
            </a:r>
            <a:r>
              <a:rPr lang="zh-TW" altLang="en-US" sz="3200" dirty="0"/>
              <a:t>（泉州人）</a:t>
            </a:r>
            <a:endParaRPr lang="en-US" altLang="zh-TW" sz="3200" dirty="0"/>
          </a:p>
          <a:p>
            <a:pPr marL="400050" lvl="1" indent="0">
              <a:buNone/>
            </a:pPr>
            <a:r>
              <a:rPr lang="zh-TW" altLang="zh-TW" sz="3200" dirty="0"/>
              <a:t>犁頭店「左都督」蘇敬</a:t>
            </a:r>
            <a:r>
              <a:rPr lang="zh-TW" altLang="en-US" sz="3200" dirty="0"/>
              <a:t>（汀州人）</a:t>
            </a:r>
            <a:endParaRPr lang="en-US" altLang="zh-TW" sz="3200" dirty="0"/>
          </a:p>
          <a:p>
            <a:pPr marL="400050" lvl="1" indent="0">
              <a:buNone/>
            </a:pPr>
            <a:r>
              <a:rPr lang="zh-TW" altLang="en-US" sz="3200" dirty="0"/>
              <a:t>「</a:t>
            </a:r>
            <a:r>
              <a:rPr lang="zh-TW" altLang="zh-TW" sz="3200" dirty="0"/>
              <a:t>中南總統大元帥</a:t>
            </a:r>
            <a:r>
              <a:rPr lang="zh-TW" altLang="en-US" sz="3200" dirty="0"/>
              <a:t>」</a:t>
            </a:r>
            <a:r>
              <a:rPr lang="zh-TW" altLang="zh-TW" sz="3200" dirty="0"/>
              <a:t>陳秀英</a:t>
            </a:r>
            <a:r>
              <a:rPr lang="zh-TW" altLang="en-US" sz="3200" dirty="0"/>
              <a:t>（泉州人）</a:t>
            </a:r>
            <a:endParaRPr lang="en-US" altLang="zh-TW" sz="3200" dirty="0"/>
          </a:p>
          <a:p>
            <a:pPr marL="400050" lvl="1" indent="0">
              <a:buNone/>
            </a:pPr>
            <a:r>
              <a:rPr lang="zh-TW" altLang="zh-TW" sz="3200" dirty="0"/>
              <a:t>斗六門「平西大將軍」李七</a:t>
            </a:r>
            <a:r>
              <a:rPr lang="zh-TW" altLang="en-US" sz="3200" dirty="0"/>
              <a:t>（泉州人）</a:t>
            </a:r>
            <a:endParaRPr lang="en-US" altLang="zh-TW" sz="3200" dirty="0"/>
          </a:p>
          <a:p>
            <a:pPr marL="400050" lvl="1" indent="0">
              <a:buNone/>
            </a:pPr>
            <a:r>
              <a:rPr lang="zh-TW" altLang="zh-TW" sz="3200" dirty="0"/>
              <a:t>大武壠「靖海侯兼都督使」許尚</a:t>
            </a:r>
            <a:r>
              <a:rPr lang="zh-TW" altLang="en-US" sz="3200" dirty="0"/>
              <a:t>（泉州人</a:t>
            </a:r>
            <a:r>
              <a:rPr lang="zh-TW" altLang="en-US" sz="3200" dirty="0" smtClean="0"/>
              <a:t>）</a:t>
            </a:r>
            <a:endParaRPr lang="en-US" altLang="zh-TW" sz="3200" dirty="0" smtClean="0"/>
          </a:p>
          <a:p>
            <a:pPr marL="0" indent="0">
              <a:buNone/>
            </a:pPr>
            <a:r>
              <a:rPr lang="zh-TW" altLang="en-US" dirty="0" smtClean="0"/>
              <a:t>莊大田部（大元帥莊大田）</a:t>
            </a:r>
            <a:endParaRPr lang="en-US" altLang="zh-TW" dirty="0" smtClean="0"/>
          </a:p>
          <a:p>
            <a:pPr marL="400050" lvl="1" indent="0">
              <a:buNone/>
            </a:pPr>
            <a:r>
              <a:rPr lang="zh-TW" altLang="en-US" sz="3200" dirty="0"/>
              <a:t>「副元帥」</a:t>
            </a:r>
            <a:r>
              <a:rPr lang="zh-TW" altLang="en-US" sz="3200" dirty="0" smtClean="0"/>
              <a:t>許光來</a:t>
            </a:r>
            <a:r>
              <a:rPr lang="zh-TW" altLang="en-US" sz="3200" dirty="0"/>
              <a:t>（泉州人</a:t>
            </a:r>
            <a:r>
              <a:rPr lang="zh-TW" altLang="en-US" sz="3200" dirty="0" smtClean="0"/>
              <a:t>）</a:t>
            </a:r>
            <a:endParaRPr lang="en-US" altLang="zh-TW" sz="3200" dirty="0" smtClean="0"/>
          </a:p>
          <a:p>
            <a:pPr marL="400050" lvl="1" indent="0">
              <a:buNone/>
            </a:pPr>
            <a:r>
              <a:rPr lang="zh-TW" altLang="zh-TW" sz="3200" dirty="0"/>
              <a:t>「招討使」</a:t>
            </a:r>
            <a:r>
              <a:rPr lang="zh-TW" altLang="zh-TW" sz="3200" dirty="0" smtClean="0"/>
              <a:t>張基光</a:t>
            </a:r>
            <a:r>
              <a:rPr lang="zh-TW" altLang="en-US" sz="3200" dirty="0"/>
              <a:t>（泉州人</a:t>
            </a:r>
            <a:r>
              <a:rPr lang="zh-TW" altLang="en-US" sz="3200" dirty="0" smtClean="0"/>
              <a:t>）</a:t>
            </a:r>
            <a:endParaRPr lang="en-US" altLang="zh-TW" sz="3200" dirty="0" smtClean="0"/>
          </a:p>
          <a:p>
            <a:pPr marL="0" indent="0">
              <a:buNone/>
            </a:pPr>
            <a:endParaRPr lang="en-US" altLang="zh-TW" dirty="0" smtClean="0"/>
          </a:p>
          <a:p>
            <a:pPr marL="0" indent="0">
              <a:buNone/>
            </a:pPr>
            <a:endParaRPr lang="en-US" altLang="zh-TW" dirty="0"/>
          </a:p>
          <a:p>
            <a:pPr marL="0" indent="0">
              <a:buNone/>
            </a:pPr>
            <a:endParaRPr lang="zh-TW" altLang="en-US" dirty="0"/>
          </a:p>
        </p:txBody>
      </p:sp>
    </p:spTree>
    <p:extLst>
      <p:ext uri="{BB962C8B-B14F-4D97-AF65-F5344CB8AC3E}">
        <p14:creationId xmlns:p14="http://schemas.microsoft.com/office/powerpoint/2010/main" val="152573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pattFill prst="pct25">
          <a:fgClr>
            <a:srgbClr val="00B0F0"/>
          </a:fgClr>
          <a:bgClr>
            <a:schemeClr val="bg1"/>
          </a:bgClr>
        </a:patt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114" y="845940"/>
            <a:ext cx="7992888" cy="5994666"/>
          </a:xfrm>
          <a:prstGeom prst="rect">
            <a:avLst/>
          </a:prstGeom>
        </p:spPr>
      </p:pic>
      <p:sp>
        <p:nvSpPr>
          <p:cNvPr id="3" name="文字方塊 2"/>
          <p:cNvSpPr txBox="1"/>
          <p:nvPr/>
        </p:nvSpPr>
        <p:spPr>
          <a:xfrm>
            <a:off x="2325231" y="386398"/>
            <a:ext cx="4493538" cy="461665"/>
          </a:xfrm>
          <a:prstGeom prst="rect">
            <a:avLst/>
          </a:prstGeom>
          <a:noFill/>
        </p:spPr>
        <p:txBody>
          <a:bodyPr wrap="none" rtlCol="0">
            <a:spAutoFit/>
          </a:bodyPr>
          <a:lstStyle/>
          <a:p>
            <a:pPr>
              <a:defRPr/>
            </a:pPr>
            <a:r>
              <a:rPr lang="zh-TW" altLang="en-US" sz="2400" dirty="0">
                <a:solidFill>
                  <a:srgbClr val="000000"/>
                </a:solidFill>
              </a:rPr>
              <a:t>王芬大哥</a:t>
            </a:r>
            <a:r>
              <a:rPr lang="zh-TW" altLang="en-US" sz="2400" dirty="0" smtClean="0">
                <a:solidFill>
                  <a:srgbClr val="000000"/>
                </a:solidFill>
              </a:rPr>
              <a:t>塚</a:t>
            </a:r>
            <a:r>
              <a:rPr kumimoji="1" lang="zh-TW" altLang="en-US" sz="24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a:t>
            </a:r>
            <a:r>
              <a:rPr lang="zh-TW" altLang="en-US" sz="2400" dirty="0">
                <a:solidFill>
                  <a:srgbClr val="000000"/>
                </a:solidFill>
              </a:rPr>
              <a:t>鹿港崙仔頂福靈宮</a:t>
            </a:r>
            <a:endParaRPr kumimoji="1" lang="zh-TW" altLang="en-US" sz="24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4" name="文字方塊 3"/>
          <p:cNvSpPr txBox="1"/>
          <p:nvPr/>
        </p:nvSpPr>
        <p:spPr>
          <a:xfrm>
            <a:off x="8590002" y="2568965"/>
            <a:ext cx="553998" cy="1720071"/>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400" b="0" i="0" u="none" strike="noStrike" kern="1200" cap="none" spc="0" normalizeH="0" baseline="0" noProof="0" dirty="0">
                <a:ln>
                  <a:noFill/>
                </a:ln>
                <a:solidFill>
                  <a:srgbClr val="000000"/>
                </a:solidFill>
                <a:effectLst/>
                <a:uLnTx/>
                <a:uFillTx/>
                <a:latin typeface="華康楷書體W5(P)-UN" panose="03000500000000000000" pitchFamily="66" charset="-120"/>
                <a:ea typeface="華康楷書體W5(P)-UN" panose="03000500000000000000" pitchFamily="66" charset="-120"/>
                <a:cs typeface="華康楷書體W5(P)-UN" panose="03000500000000000000" pitchFamily="66" charset="-120"/>
              </a:rPr>
              <a:t>王母作見證</a:t>
            </a:r>
          </a:p>
        </p:txBody>
      </p:sp>
      <p:sp>
        <p:nvSpPr>
          <p:cNvPr id="5" name="文字方塊 4"/>
          <p:cNvSpPr txBox="1"/>
          <p:nvPr/>
        </p:nvSpPr>
        <p:spPr>
          <a:xfrm>
            <a:off x="107504" y="2613392"/>
            <a:ext cx="553998" cy="1631216"/>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zh-TW" sz="2400" b="0" i="0" u="none" strike="noStrike" kern="1200" cap="none" spc="0" normalizeH="0" baseline="0" noProof="0" dirty="0">
                <a:ln>
                  <a:noFill/>
                </a:ln>
                <a:solidFill>
                  <a:srgbClr val="000000"/>
                </a:solidFill>
                <a:effectLst/>
                <a:uLnTx/>
                <a:uFillTx/>
                <a:latin typeface="華康楷書體W5(P)-UN" panose="03000500000000000000" pitchFamily="66" charset="-120"/>
                <a:ea typeface="華康楷書體W5(P)-UN" panose="03000500000000000000" pitchFamily="66" charset="-120"/>
                <a:cs typeface="華康楷書體W5(P)-UN" panose="03000500000000000000" pitchFamily="66" charset="-120"/>
              </a:rPr>
              <a:t>好兄弟證盟</a:t>
            </a:r>
            <a:endParaRPr kumimoji="1" lang="zh-TW" altLang="en-US" sz="2400" b="0" i="0" u="none" strike="noStrike" kern="1200" cap="none" spc="0" normalizeH="0" baseline="0" noProof="0" dirty="0">
              <a:ln>
                <a:noFill/>
              </a:ln>
              <a:solidFill>
                <a:srgbClr val="000000"/>
              </a:solidFill>
              <a:effectLst/>
              <a:uLnTx/>
              <a:uFillTx/>
              <a:latin typeface="華康楷書體W5(P)-UN" panose="03000500000000000000" pitchFamily="66" charset="-120"/>
              <a:ea typeface="華康楷書體W5(P)-UN" panose="03000500000000000000" pitchFamily="66" charset="-120"/>
              <a:cs typeface="華康楷書體W5(P)-UN" panose="03000500000000000000" pitchFamily="66" charset="-120"/>
            </a:endParaRPr>
          </a:p>
        </p:txBody>
      </p:sp>
    </p:spTree>
    <p:extLst>
      <p:ext uri="{BB962C8B-B14F-4D97-AF65-F5344CB8AC3E}">
        <p14:creationId xmlns:p14="http://schemas.microsoft.com/office/powerpoint/2010/main" val="297234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PPT範本--三層制">
  <a:themeElements>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範本--三層制">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範本--三層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範本--三層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範本--三層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範本--三層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範本--三層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範本--三層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範本--三層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範本--三層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範本--三層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範本--三層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範本--三層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51075</TotalTime>
  <Words>13271</Words>
  <Application>Microsoft Office PowerPoint</Application>
  <PresentationFormat>如螢幕大小 (4:3)</PresentationFormat>
  <Paragraphs>518</Paragraphs>
  <Slides>150</Slides>
  <Notes>4</Notes>
  <HiddenSlides>0</HiddenSlides>
  <MMClips>0</MMClips>
  <ScaleCrop>false</ScaleCrop>
  <HeadingPairs>
    <vt:vector size="6" baseType="variant">
      <vt:variant>
        <vt:lpstr>使用字型</vt:lpstr>
      </vt:variant>
      <vt:variant>
        <vt:i4>9</vt:i4>
      </vt:variant>
      <vt:variant>
        <vt:lpstr>佈景主題</vt:lpstr>
      </vt:variant>
      <vt:variant>
        <vt:i4>2</vt:i4>
      </vt:variant>
      <vt:variant>
        <vt:lpstr>投影片標題</vt:lpstr>
      </vt:variant>
      <vt:variant>
        <vt:i4>150</vt:i4>
      </vt:variant>
    </vt:vector>
  </HeadingPairs>
  <TitlesOfParts>
    <vt:vector size="161" baseType="lpstr">
      <vt:lpstr>華康仿宋體W4(P)</vt:lpstr>
      <vt:lpstr>華康仿宋體W6(P)</vt:lpstr>
      <vt:lpstr>華康楷書體W5(P)-UN</vt:lpstr>
      <vt:lpstr>華康標楷體</vt:lpstr>
      <vt:lpstr>新細明體</vt:lpstr>
      <vt:lpstr>標楷體</vt:lpstr>
      <vt:lpstr>Arial</vt:lpstr>
      <vt:lpstr>Calibri</vt:lpstr>
      <vt:lpstr>Times New Roman</vt:lpstr>
      <vt:lpstr>PPT範本--三層制</vt:lpstr>
      <vt:lpstr>預設簡報設計</vt:lpstr>
      <vt:lpstr>清代臺灣的分類械鬥與治理部署</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結束 敬請指正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界外私墾與岸裡地域土牛界外保留區的進入和開墾 </dc:title>
  <dc:creator>r419-130</dc:creator>
  <cp:lastModifiedBy>ka</cp:lastModifiedBy>
  <cp:revision>2141</cp:revision>
  <cp:lastPrinted>2021-10-30T02:55:41Z</cp:lastPrinted>
  <dcterms:created xsi:type="dcterms:W3CDTF">2011-09-22T01:16:49Z</dcterms:created>
  <dcterms:modified xsi:type="dcterms:W3CDTF">2024-02-29T11:02:18Z</dcterms:modified>
</cp:coreProperties>
</file>