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1.xml" ContentType="application/vnd.openxmlformats-officedocument.presentationml.notesSl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125"/>
  </p:notesMasterIdLst>
  <p:sldIdLst>
    <p:sldId id="256" r:id="rId2"/>
    <p:sldId id="997" r:id="rId3"/>
    <p:sldId id="1084" r:id="rId4"/>
    <p:sldId id="949" r:id="rId5"/>
    <p:sldId id="953" r:id="rId6"/>
    <p:sldId id="955" r:id="rId7"/>
    <p:sldId id="956" r:id="rId8"/>
    <p:sldId id="957" r:id="rId9"/>
    <p:sldId id="958" r:id="rId10"/>
    <p:sldId id="959" r:id="rId11"/>
    <p:sldId id="960" r:id="rId12"/>
    <p:sldId id="1080" r:id="rId13"/>
    <p:sldId id="965" r:id="rId14"/>
    <p:sldId id="966" r:id="rId15"/>
    <p:sldId id="999" r:id="rId16"/>
    <p:sldId id="1000" r:id="rId17"/>
    <p:sldId id="1001" r:id="rId18"/>
    <p:sldId id="967" r:id="rId19"/>
    <p:sldId id="968" r:id="rId20"/>
    <p:sldId id="969" r:id="rId21"/>
    <p:sldId id="970" r:id="rId22"/>
    <p:sldId id="971" r:id="rId23"/>
    <p:sldId id="972" r:id="rId24"/>
    <p:sldId id="973" r:id="rId25"/>
    <p:sldId id="974" r:id="rId26"/>
    <p:sldId id="975" r:id="rId27"/>
    <p:sldId id="976" r:id="rId28"/>
    <p:sldId id="977" r:id="rId29"/>
    <p:sldId id="978" r:id="rId30"/>
    <p:sldId id="979" r:id="rId31"/>
    <p:sldId id="980" r:id="rId32"/>
    <p:sldId id="981" r:id="rId33"/>
    <p:sldId id="982" r:id="rId34"/>
    <p:sldId id="983" r:id="rId35"/>
    <p:sldId id="984" r:id="rId36"/>
    <p:sldId id="985" r:id="rId37"/>
    <p:sldId id="986" r:id="rId38"/>
    <p:sldId id="987" r:id="rId39"/>
    <p:sldId id="988" r:id="rId40"/>
    <p:sldId id="989" r:id="rId41"/>
    <p:sldId id="990" r:id="rId42"/>
    <p:sldId id="993" r:id="rId43"/>
    <p:sldId id="992" r:id="rId44"/>
    <p:sldId id="991" r:id="rId45"/>
    <p:sldId id="1082" r:id="rId46"/>
    <p:sldId id="1086" r:id="rId47"/>
    <p:sldId id="998" r:id="rId48"/>
    <p:sldId id="1083" r:id="rId49"/>
    <p:sldId id="961" r:id="rId50"/>
    <p:sldId id="1078" r:id="rId51"/>
    <p:sldId id="964" r:id="rId52"/>
    <p:sldId id="1017" r:id="rId53"/>
    <p:sldId id="1002" r:id="rId54"/>
    <p:sldId id="1021" r:id="rId55"/>
    <p:sldId id="1020" r:id="rId56"/>
    <p:sldId id="1022" r:id="rId57"/>
    <p:sldId id="1024" r:id="rId58"/>
    <p:sldId id="1018" r:id="rId59"/>
    <p:sldId id="1016" r:id="rId60"/>
    <p:sldId id="1023" r:id="rId61"/>
    <p:sldId id="1019" r:id="rId62"/>
    <p:sldId id="1025" r:id="rId63"/>
    <p:sldId id="1006" r:id="rId64"/>
    <p:sldId id="1007" r:id="rId65"/>
    <p:sldId id="1008" r:id="rId66"/>
    <p:sldId id="1009" r:id="rId67"/>
    <p:sldId id="1010" r:id="rId68"/>
    <p:sldId id="1015" r:id="rId69"/>
    <p:sldId id="1079" r:id="rId70"/>
    <p:sldId id="1076" r:id="rId71"/>
    <p:sldId id="1087" r:id="rId72"/>
    <p:sldId id="1088" r:id="rId73"/>
    <p:sldId id="1011" r:id="rId74"/>
    <p:sldId id="1012" r:id="rId75"/>
    <p:sldId id="1013" r:id="rId76"/>
    <p:sldId id="1014" r:id="rId77"/>
    <p:sldId id="1026" r:id="rId78"/>
    <p:sldId id="1027" r:id="rId79"/>
    <p:sldId id="1028" r:id="rId80"/>
    <p:sldId id="1029" r:id="rId81"/>
    <p:sldId id="1030" r:id="rId82"/>
    <p:sldId id="1031" r:id="rId83"/>
    <p:sldId id="1032" r:id="rId84"/>
    <p:sldId id="1033" r:id="rId85"/>
    <p:sldId id="1034" r:id="rId86"/>
    <p:sldId id="1035" r:id="rId87"/>
    <p:sldId id="1036" r:id="rId88"/>
    <p:sldId id="1041" r:id="rId89"/>
    <p:sldId id="1042" r:id="rId90"/>
    <p:sldId id="1043" r:id="rId91"/>
    <p:sldId id="1044" r:id="rId92"/>
    <p:sldId id="1089" r:id="rId93"/>
    <p:sldId id="1037" r:id="rId94"/>
    <p:sldId id="1038" r:id="rId95"/>
    <p:sldId id="1039" r:id="rId96"/>
    <p:sldId id="1045" r:id="rId97"/>
    <p:sldId id="1046" r:id="rId98"/>
    <p:sldId id="1047" r:id="rId99"/>
    <p:sldId id="1048" r:id="rId100"/>
    <p:sldId id="1049" r:id="rId101"/>
    <p:sldId id="1056" r:id="rId102"/>
    <p:sldId id="1058" r:id="rId103"/>
    <p:sldId id="1057" r:id="rId104"/>
    <p:sldId id="1063" r:id="rId105"/>
    <p:sldId id="1064" r:id="rId106"/>
    <p:sldId id="1040" r:id="rId107"/>
    <p:sldId id="1050" r:id="rId108"/>
    <p:sldId id="1051" r:id="rId109"/>
    <p:sldId id="1052" r:id="rId110"/>
    <p:sldId id="1053" r:id="rId111"/>
    <p:sldId id="1059" r:id="rId112"/>
    <p:sldId id="1085" r:id="rId113"/>
    <p:sldId id="1071" r:id="rId114"/>
    <p:sldId id="1069" r:id="rId115"/>
    <p:sldId id="1070" r:id="rId116"/>
    <p:sldId id="1054" r:id="rId117"/>
    <p:sldId id="1055" r:id="rId118"/>
    <p:sldId id="1074" r:id="rId119"/>
    <p:sldId id="1075" r:id="rId120"/>
    <p:sldId id="1060" r:id="rId121"/>
    <p:sldId id="1061" r:id="rId122"/>
    <p:sldId id="1062" r:id="rId123"/>
    <p:sldId id="1072" r:id="rId124"/>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 initials="k" lastIdx="0" clrIdx="0">
    <p:extLst>
      <p:ext uri="{19B8F6BF-5375-455C-9EA6-DF929625EA0E}">
        <p15:presenceInfo xmlns:p15="http://schemas.microsoft.com/office/powerpoint/2012/main" userId="S-1-5-21-682003330-926492609-11772389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3300"/>
    <a:srgbClr val="9900FF"/>
    <a:srgbClr val="D9FFFC"/>
    <a:srgbClr val="CC0000"/>
    <a:srgbClr val="FFFFFF"/>
    <a:srgbClr val="FDACA1"/>
    <a:srgbClr val="E6E6E6"/>
    <a:srgbClr val="660066"/>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5388" autoAdjust="0"/>
  </p:normalViewPr>
  <p:slideViewPr>
    <p:cSldViewPr>
      <p:cViewPr varScale="1">
        <p:scale>
          <a:sx n="89" d="100"/>
          <a:sy n="89" d="100"/>
        </p:scale>
        <p:origin x="121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zh-TW" altLang="en-US"/>
          </a:p>
        </p:txBody>
      </p:sp>
      <p:sp>
        <p:nvSpPr>
          <p:cNvPr id="3" name="日期版面配置區 2"/>
          <p:cNvSpPr>
            <a:spLocks noGrp="1"/>
          </p:cNvSpPr>
          <p:nvPr>
            <p:ph type="dt" idx="1"/>
          </p:nvPr>
        </p:nvSpPr>
        <p:spPr>
          <a:xfrm>
            <a:off x="3814626" y="0"/>
            <a:ext cx="2919565" cy="493789"/>
          </a:xfrm>
          <a:prstGeom prst="rect">
            <a:avLst/>
          </a:prstGeom>
        </p:spPr>
        <p:txBody>
          <a:bodyPr vert="horz" lIns="90754" tIns="45377" rIns="90754" bIns="45377" rtlCol="0"/>
          <a:lstStyle>
            <a:lvl1pPr algn="r">
              <a:defRPr sz="1200"/>
            </a:lvl1pPr>
          </a:lstStyle>
          <a:p>
            <a:fld id="{B9E6EAD5-BDCE-47CF-B55C-8DF114AB0720}" type="datetimeFigureOut">
              <a:rPr lang="zh-TW" altLang="en-US" smtClean="0"/>
              <a:t>2023/2/4</a:t>
            </a:fld>
            <a:endParaRPr lang="zh-TW" altLang="en-US"/>
          </a:p>
        </p:txBody>
      </p:sp>
      <p:sp>
        <p:nvSpPr>
          <p:cNvPr id="4" name="投影片圖像版面配置區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54" tIns="45377" rIns="90754" bIns="45377" rtlCol="0" anchor="ctr"/>
          <a:lstStyle/>
          <a:p>
            <a:endParaRPr lang="zh-TW" altLang="en-US"/>
          </a:p>
        </p:txBody>
      </p:sp>
      <p:sp>
        <p:nvSpPr>
          <p:cNvPr id="5" name="備忘稿版面配置區 4"/>
          <p:cNvSpPr>
            <a:spLocks noGrp="1"/>
          </p:cNvSpPr>
          <p:nvPr>
            <p:ph type="body" sz="quarter" idx="3"/>
          </p:nvPr>
        </p:nvSpPr>
        <p:spPr>
          <a:xfrm>
            <a:off x="673262" y="4687052"/>
            <a:ext cx="5389240" cy="4439368"/>
          </a:xfrm>
          <a:prstGeom prst="rect">
            <a:avLst/>
          </a:prstGeom>
        </p:spPr>
        <p:txBody>
          <a:bodyPr vert="horz" lIns="90754" tIns="45377" rIns="90754" bIns="4537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370947"/>
            <a:ext cx="2919565" cy="493789"/>
          </a:xfrm>
          <a:prstGeom prst="rect">
            <a:avLst/>
          </a:prstGeom>
        </p:spPr>
        <p:txBody>
          <a:bodyPr vert="horz" lIns="90754" tIns="45377" rIns="90754" bIns="45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626" y="9370947"/>
            <a:ext cx="2919565" cy="493789"/>
          </a:xfrm>
          <a:prstGeom prst="rect">
            <a:avLst/>
          </a:prstGeom>
        </p:spPr>
        <p:txBody>
          <a:bodyPr vert="horz" lIns="90754" tIns="45377" rIns="90754" bIns="45377"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91649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4.xml"/><Relationship Id="rId4" Type="http://schemas.openxmlformats.org/officeDocument/2006/relationships/image" Target="../media/image77.jpeg"/></Relationships>
</file>

<file path=ppt/slides/_rels/slide1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5.xml"/><Relationship Id="rId4" Type="http://schemas.openxmlformats.org/officeDocument/2006/relationships/image" Target="../media/image5.jpeg"/></Relationships>
</file>

<file path=ppt/slides/_rels/slide1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6.xml"/><Relationship Id="rId4" Type="http://schemas.openxmlformats.org/officeDocument/2006/relationships/image" Target="../media/image78.jpeg"/></Relationships>
</file>

<file path=ppt/slides/_rels/slide1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7.xml"/><Relationship Id="rId4" Type="http://schemas.openxmlformats.org/officeDocument/2006/relationships/image" Target="../media/image79.jpeg"/></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8.xml"/><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9.xml"/><Relationship Id="rId4" Type="http://schemas.openxmlformats.org/officeDocument/2006/relationships/image" Target="../media/image81.jpeg"/></Relationships>
</file>

<file path=ppt/slides/_rels/slide10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0.xml"/><Relationship Id="rId4" Type="http://schemas.openxmlformats.org/officeDocument/2006/relationships/image" Target="../media/image82.jpeg"/></Relationships>
</file>

<file path=ppt/slides/_rels/slide1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1.xml"/><Relationship Id="rId4" Type="http://schemas.openxmlformats.org/officeDocument/2006/relationships/image" Target="../media/image83.jpeg"/></Relationships>
</file>

<file path=ppt/slides/_rels/slide1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2.xml"/><Relationship Id="rId4" Type="http://schemas.openxmlformats.org/officeDocument/2006/relationships/image" Target="../media/image84.jpeg"/></Relationships>
</file>

<file path=ppt/slides/_rels/slide1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3.xml"/><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4.xml"/><Relationship Id="rId4" Type="http://schemas.openxmlformats.org/officeDocument/2006/relationships/image" Target="../media/image86.jpeg"/></Relationships>
</file>

<file path=ppt/slides/_rels/slide1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5.xml"/><Relationship Id="rId4" Type="http://schemas.openxmlformats.org/officeDocument/2006/relationships/image" Target="../media/image87.jpeg"/></Relationships>
</file>

<file path=ppt/slides/_rels/slide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6.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7.xml"/><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8.xml"/><Relationship Id="rId4" Type="http://schemas.openxmlformats.org/officeDocument/2006/relationships/image" Target="../media/image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79.xml"/><Relationship Id="rId4" Type="http://schemas.openxmlformats.org/officeDocument/2006/relationships/image" Target="../media/image90.jpeg"/></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91.jpeg"/></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1.xml"/><Relationship Id="rId4" Type="http://schemas.openxmlformats.org/officeDocument/2006/relationships/image" Target="../media/image94.jpeg"/></Relationships>
</file>

<file path=ppt/slides/_rels/slide1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2.xml"/><Relationship Id="rId4" Type="http://schemas.openxmlformats.org/officeDocument/2006/relationships/image" Target="../media/image95.jpeg"/></Relationships>
</file>

<file path=ppt/slides/_rels/slide1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3.xml"/><Relationship Id="rId4" Type="http://schemas.openxmlformats.org/officeDocument/2006/relationships/image" Target="../media/image96.jpeg"/></Relationships>
</file>

<file path=ppt/slides/_rels/slide1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84.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44.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48.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52.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4.xml"/><Relationship Id="rId4" Type="http://schemas.openxmlformats.org/officeDocument/2006/relationships/image" Target="../media/image57.jpeg"/></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5.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59.jpeg"/></Relationships>
</file>

<file path=ppt/slides/_rels/slide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7.xml"/><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61.jpeg"/></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9.xml"/><Relationship Id="rId4" Type="http://schemas.openxmlformats.org/officeDocument/2006/relationships/image" Target="../media/image62.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2.xml"/><Relationship Id="rId4" Type="http://schemas.openxmlformats.org/officeDocument/2006/relationships/image" Target="../media/image65.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3.xml"/><Relationship Id="rId4" Type="http://schemas.openxmlformats.org/officeDocument/2006/relationships/image" Target="../media/image66.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4.xm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68.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6.xml"/><Relationship Id="rId4" Type="http://schemas.openxmlformats.org/officeDocument/2006/relationships/image" Target="../media/image69.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7.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8.xml"/><Relationship Id="rId4" Type="http://schemas.openxmlformats.org/officeDocument/2006/relationships/image" Target="../media/image71.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9.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0.xml"/><Relationship Id="rId4" Type="http://schemas.openxmlformats.org/officeDocument/2006/relationships/image" Target="../media/image73.jpeg"/></Relationships>
</file>

<file path=ppt/slides/_rels/slide9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1.xml"/><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2.xml"/><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3.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51520" y="230486"/>
            <a:ext cx="4801314" cy="830997"/>
          </a:xfrm>
          <a:prstGeom prst="rect">
            <a:avLst/>
          </a:prstGeom>
          <a:noFill/>
        </p:spPr>
        <p:txBody>
          <a:bodyPr wrap="none" rtlCol="0">
            <a:spAutoFit/>
          </a:bodyPr>
          <a:lstStyle/>
          <a:p>
            <a:r>
              <a:rPr lang="zh-TW" altLang="en-US" sz="2400" dirty="0"/>
              <a:t>中央研究院社會學研究所週五演講</a:t>
            </a:r>
            <a:endParaRPr lang="en-US" altLang="zh-TW" sz="2400" dirty="0"/>
          </a:p>
          <a:p>
            <a:r>
              <a:rPr lang="en-US" altLang="zh-TW" sz="2400" dirty="0"/>
              <a:t>2023</a:t>
            </a:r>
            <a:r>
              <a:rPr lang="zh-TW" altLang="en-US" sz="2400" dirty="0"/>
              <a:t>年</a:t>
            </a:r>
            <a:r>
              <a:rPr lang="en-US" altLang="zh-TW" sz="2400" dirty="0"/>
              <a:t>2</a:t>
            </a:r>
            <a:r>
              <a:rPr lang="zh-TW" altLang="en-US" sz="2400" dirty="0"/>
              <a:t>月</a:t>
            </a:r>
            <a:r>
              <a:rPr lang="en-US" altLang="zh-TW" sz="2400" dirty="0"/>
              <a:t>3</a:t>
            </a:r>
            <a:r>
              <a:rPr lang="zh-TW" altLang="en-US" sz="2400" dirty="0"/>
              <a:t>日（五）</a:t>
            </a:r>
            <a:r>
              <a:rPr lang="en-US" altLang="zh-TW" sz="2400" dirty="0"/>
              <a:t>14:30-17:00</a:t>
            </a:r>
            <a:endParaRPr lang="zh-TW" altLang="en-US" sz="2400" dirty="0"/>
          </a:p>
        </p:txBody>
      </p:sp>
      <p:sp>
        <p:nvSpPr>
          <p:cNvPr id="3" name="標題 2"/>
          <p:cNvSpPr>
            <a:spLocks noGrp="1"/>
          </p:cNvSpPr>
          <p:nvPr>
            <p:ph type="ctrTitle"/>
          </p:nvPr>
        </p:nvSpPr>
        <p:spPr>
          <a:xfrm>
            <a:off x="0" y="1988840"/>
            <a:ext cx="9144000" cy="1440160"/>
          </a:xfrm>
        </p:spPr>
        <p:txBody>
          <a:bodyPr/>
          <a:lstStyle/>
          <a:p>
            <a:r>
              <a:rPr lang="zh-TW" altLang="zh-TW" dirty="0"/>
              <a:t>考釋土牛溝</a:t>
            </a:r>
            <a:endParaRPr lang="en-US" altLang="zh-TW" sz="3200" dirty="0"/>
          </a:p>
        </p:txBody>
      </p:sp>
      <p:sp>
        <p:nvSpPr>
          <p:cNvPr id="8" name="Rectangle 3"/>
          <p:cNvSpPr>
            <a:spLocks noGrp="1" noChangeArrowheads="1"/>
          </p:cNvSpPr>
          <p:nvPr>
            <p:ph type="subTitle" idx="1"/>
          </p:nvPr>
        </p:nvSpPr>
        <p:spPr>
          <a:xfrm>
            <a:off x="3311476" y="4077072"/>
            <a:ext cx="2521049" cy="43204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柯志明、陳兆勇</a:t>
            </a:r>
            <a:endParaRPr lang="en-US" altLang="zh-TW" sz="2400" dirty="0">
              <a:latin typeface="標楷體" panose="03000509000000000000" pitchFamily="65" charset="-120"/>
              <a:ea typeface="標楷體" panose="03000509000000000000" pitchFamily="65"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7198" y="4489"/>
            <a:ext cx="6029604" cy="6853511"/>
          </a:xfrm>
          <a:prstGeom prst="rect">
            <a:avLst/>
          </a:prstGeom>
        </p:spPr>
      </p:pic>
    </p:spTree>
    <p:extLst>
      <p:ext uri="{BB962C8B-B14F-4D97-AF65-F5344CB8AC3E}">
        <p14:creationId xmlns:p14="http://schemas.microsoft.com/office/powerpoint/2010/main" val="3620873031"/>
      </p:ext>
    </p:extLst>
  </p:cSld>
  <p:clrMapOvr>
    <a:overrideClrMapping bg1="lt1" tx1="dk1" bg2="lt2" tx2="dk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2737"/>
            <a:ext cx="9144000" cy="5652526"/>
          </a:xfrm>
          <a:prstGeom prst="rect">
            <a:avLst/>
          </a:prstGeom>
        </p:spPr>
      </p:pic>
      <p:sp>
        <p:nvSpPr>
          <p:cNvPr id="3" name="文字方塊 2"/>
          <p:cNvSpPr txBox="1"/>
          <p:nvPr/>
        </p:nvSpPr>
        <p:spPr>
          <a:xfrm>
            <a:off x="3311860" y="6370322"/>
            <a:ext cx="2520280" cy="369332"/>
          </a:xfrm>
          <a:prstGeom prst="rect">
            <a:avLst/>
          </a:prstGeom>
          <a:noFill/>
        </p:spPr>
        <p:txBody>
          <a:bodyPr wrap="square" rtlCol="0">
            <a:spAutoFit/>
          </a:bodyPr>
          <a:lstStyle/>
          <a:p>
            <a:r>
              <a:rPr lang="zh-TW" altLang="zh-TW" dirty="0"/>
              <a:t>澗仔壢至南興庄土牛溝</a:t>
            </a:r>
            <a:endParaRPr lang="zh-TW" altLang="en-US" dirty="0"/>
          </a:p>
        </p:txBody>
      </p:sp>
    </p:spTree>
    <p:extLst>
      <p:ext uri="{BB962C8B-B14F-4D97-AF65-F5344CB8AC3E}">
        <p14:creationId xmlns:p14="http://schemas.microsoft.com/office/powerpoint/2010/main" val="3403375764"/>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
            <a:ext cx="8463650" cy="6824986"/>
          </a:xfrm>
          <a:prstGeom prst="rect">
            <a:avLst/>
          </a:prstGeom>
        </p:spPr>
      </p:pic>
    </p:spTree>
    <p:extLst>
      <p:ext uri="{BB962C8B-B14F-4D97-AF65-F5344CB8AC3E}">
        <p14:creationId xmlns:p14="http://schemas.microsoft.com/office/powerpoint/2010/main" val="3652296159"/>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5342"/>
            <a:ext cx="9144000" cy="4987316"/>
          </a:xfrm>
          <a:prstGeom prst="rect">
            <a:avLst/>
          </a:prstGeom>
        </p:spPr>
      </p:pic>
      <p:sp>
        <p:nvSpPr>
          <p:cNvPr id="3" name="文字方塊 2"/>
          <p:cNvSpPr txBox="1"/>
          <p:nvPr/>
        </p:nvSpPr>
        <p:spPr>
          <a:xfrm>
            <a:off x="2658656" y="5942099"/>
            <a:ext cx="38266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施添福圖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土牛溝套疊</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1980</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年航照圖</a:t>
            </a:r>
          </a:p>
        </p:txBody>
      </p:sp>
    </p:spTree>
    <p:extLst>
      <p:ext uri="{BB962C8B-B14F-4D97-AF65-F5344CB8AC3E}">
        <p14:creationId xmlns:p14="http://schemas.microsoft.com/office/powerpoint/2010/main" val="2980272098"/>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0" y="933568"/>
            <a:ext cx="9150505" cy="4990864"/>
          </a:xfrm>
          <a:prstGeom prst="rect">
            <a:avLst/>
          </a:prstGeom>
        </p:spPr>
      </p:pic>
      <p:sp>
        <p:nvSpPr>
          <p:cNvPr id="4" name="文字方塊 3"/>
          <p:cNvSpPr txBox="1"/>
          <p:nvPr/>
        </p:nvSpPr>
        <p:spPr>
          <a:xfrm>
            <a:off x="2658656" y="5942099"/>
            <a:ext cx="38266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施添福圖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土牛溝套疊</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1980</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年航照圖</a:t>
            </a:r>
          </a:p>
        </p:txBody>
      </p:sp>
    </p:spTree>
    <p:extLst>
      <p:ext uri="{BB962C8B-B14F-4D97-AF65-F5344CB8AC3E}">
        <p14:creationId xmlns:p14="http://schemas.microsoft.com/office/powerpoint/2010/main" val="1319257035"/>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5342"/>
            <a:ext cx="9144000" cy="4987316"/>
          </a:xfrm>
          <a:prstGeom prst="rect">
            <a:avLst/>
          </a:prstGeom>
        </p:spPr>
      </p:pic>
      <p:sp>
        <p:nvSpPr>
          <p:cNvPr id="3" name="文字方塊 2"/>
          <p:cNvSpPr txBox="1"/>
          <p:nvPr/>
        </p:nvSpPr>
        <p:spPr>
          <a:xfrm>
            <a:off x="2658656" y="5942099"/>
            <a:ext cx="44165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施添福圖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土牛溝套疊</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1921-1928</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年地形圖</a:t>
            </a:r>
          </a:p>
        </p:txBody>
      </p:sp>
    </p:spTree>
    <p:extLst>
      <p:ext uri="{BB962C8B-B14F-4D97-AF65-F5344CB8AC3E}">
        <p14:creationId xmlns:p14="http://schemas.microsoft.com/office/powerpoint/2010/main" val="3354291354"/>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2658656" y="5942099"/>
            <a:ext cx="38266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施添福圖</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土牛溝套疊</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2022</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年衛星圖</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5341"/>
            <a:ext cx="9150765" cy="4991006"/>
          </a:xfrm>
          <a:prstGeom prst="rect">
            <a:avLst/>
          </a:prstGeom>
        </p:spPr>
      </p:pic>
    </p:spTree>
    <p:extLst>
      <p:ext uri="{BB962C8B-B14F-4D97-AF65-F5344CB8AC3E}">
        <p14:creationId xmlns:p14="http://schemas.microsoft.com/office/powerpoint/2010/main" val="4010470589"/>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311860" y="6370322"/>
            <a:ext cx="2520280" cy="369332"/>
          </a:xfrm>
          <a:prstGeom prst="rect">
            <a:avLst/>
          </a:prstGeom>
          <a:noFill/>
        </p:spPr>
        <p:txBody>
          <a:bodyPr wrap="square" rtlCol="0">
            <a:spAutoFit/>
          </a:bodyPr>
          <a:lstStyle/>
          <a:p>
            <a:r>
              <a:rPr lang="zh-TW" altLang="zh-TW" dirty="0"/>
              <a:t>南興庄至尖山腳土牛溝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05317" y="-1136743"/>
            <a:ext cx="5897871" cy="9108506"/>
          </a:xfrm>
          <a:prstGeom prst="rect">
            <a:avLst/>
          </a:prstGeom>
        </p:spPr>
      </p:pic>
    </p:spTree>
    <p:extLst>
      <p:ext uri="{BB962C8B-B14F-4D97-AF65-F5344CB8AC3E}">
        <p14:creationId xmlns:p14="http://schemas.microsoft.com/office/powerpoint/2010/main" val="1783703537"/>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311860" y="6370322"/>
            <a:ext cx="2520280" cy="369332"/>
          </a:xfrm>
          <a:prstGeom prst="rect">
            <a:avLst/>
          </a:prstGeom>
          <a:noFill/>
        </p:spPr>
        <p:txBody>
          <a:bodyPr wrap="square" rtlCol="0">
            <a:spAutoFit/>
          </a:bodyPr>
          <a:lstStyle/>
          <a:p>
            <a:r>
              <a:rPr lang="zh-TW" altLang="zh-TW" dirty="0"/>
              <a:t>南興庄至尖山腳土牛溝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4" name="橢圓 3"/>
          <p:cNvSpPr/>
          <p:nvPr/>
        </p:nvSpPr>
        <p:spPr>
          <a:xfrm>
            <a:off x="7290000" y="918000"/>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6912000" y="997200"/>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235242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67" y="0"/>
            <a:ext cx="8929067" cy="6858000"/>
          </a:xfrm>
          <a:prstGeom prst="rect">
            <a:avLst/>
          </a:prstGeom>
        </p:spPr>
      </p:pic>
    </p:spTree>
    <p:extLst>
      <p:ext uri="{BB962C8B-B14F-4D97-AF65-F5344CB8AC3E}">
        <p14:creationId xmlns:p14="http://schemas.microsoft.com/office/powerpoint/2010/main" val="1496665767"/>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文字方塊 2"/>
          <p:cNvSpPr txBox="1"/>
          <p:nvPr/>
        </p:nvSpPr>
        <p:spPr>
          <a:xfrm>
            <a:off x="3167844" y="6472530"/>
            <a:ext cx="2808312" cy="369332"/>
          </a:xfrm>
          <a:prstGeom prst="rect">
            <a:avLst/>
          </a:prstGeom>
          <a:noFill/>
        </p:spPr>
        <p:txBody>
          <a:bodyPr wrap="square" rtlCol="0">
            <a:spAutoFit/>
          </a:bodyPr>
          <a:lstStyle/>
          <a:p>
            <a:r>
              <a:rPr lang="zh-TW" altLang="zh-TW" dirty="0"/>
              <a:t>羊稠仔橋下</a:t>
            </a:r>
            <a:r>
              <a:rPr lang="zh-TW" altLang="en-US" dirty="0"/>
              <a:t>填平</a:t>
            </a:r>
            <a:r>
              <a:rPr lang="zh-TW" altLang="zh-TW" dirty="0"/>
              <a:t>的土牛溝</a:t>
            </a:r>
            <a:endParaRPr lang="zh-TW" altLang="en-US" dirty="0"/>
          </a:p>
        </p:txBody>
      </p:sp>
    </p:spTree>
    <p:extLst>
      <p:ext uri="{BB962C8B-B14F-4D97-AF65-F5344CB8AC3E}">
        <p14:creationId xmlns:p14="http://schemas.microsoft.com/office/powerpoint/2010/main" val="26868437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794" y="-7111"/>
            <a:ext cx="6042413" cy="6865111"/>
          </a:xfrm>
          <a:prstGeom prst="rect">
            <a:avLst/>
          </a:prstGeom>
        </p:spPr>
      </p:pic>
    </p:spTree>
    <p:extLst>
      <p:ext uri="{BB962C8B-B14F-4D97-AF65-F5344CB8AC3E}">
        <p14:creationId xmlns:p14="http://schemas.microsoft.com/office/powerpoint/2010/main" val="2095148572"/>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橢圓 2"/>
          <p:cNvSpPr/>
          <p:nvPr/>
        </p:nvSpPr>
        <p:spPr>
          <a:xfrm>
            <a:off x="2483768" y="2204864"/>
            <a:ext cx="1152128" cy="1656184"/>
          </a:xfrm>
          <a:prstGeom prst="ellipse">
            <a:avLst/>
          </a:prstGeom>
          <a:noFill/>
          <a:ln>
            <a:solidFill>
              <a:srgbClr val="D9F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303748" y="6482298"/>
            <a:ext cx="4536504" cy="369332"/>
          </a:xfrm>
          <a:prstGeom prst="rect">
            <a:avLst/>
          </a:prstGeom>
          <a:noFill/>
        </p:spPr>
        <p:txBody>
          <a:bodyPr wrap="square" rtlCol="0">
            <a:spAutoFit/>
          </a:bodyPr>
          <a:lstStyle/>
          <a:p>
            <a:r>
              <a:rPr lang="zh-TW" altLang="zh-TW" dirty="0"/>
              <a:t>高速公路鶯歌交流道東側殘存的土牛及界溝</a:t>
            </a:r>
            <a:endParaRPr lang="zh-TW" altLang="en-US" dirty="0"/>
          </a:p>
        </p:txBody>
      </p:sp>
    </p:spTree>
    <p:extLst>
      <p:ext uri="{BB962C8B-B14F-4D97-AF65-F5344CB8AC3E}">
        <p14:creationId xmlns:p14="http://schemas.microsoft.com/office/powerpoint/2010/main" val="1984693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923" y="0"/>
            <a:ext cx="6036154" cy="6858000"/>
          </a:xfrm>
          <a:prstGeom prst="rect">
            <a:avLst/>
          </a:prstGeom>
        </p:spPr>
      </p:pic>
      <p:sp>
        <p:nvSpPr>
          <p:cNvPr id="3" name="矩形 2"/>
          <p:cNvSpPr/>
          <p:nvPr/>
        </p:nvSpPr>
        <p:spPr>
          <a:xfrm>
            <a:off x="3692664" y="2060847"/>
            <a:ext cx="3184590"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6892494" y="2015842"/>
            <a:ext cx="1395166" cy="954107"/>
          </a:xfrm>
          <a:prstGeom prst="rect">
            <a:avLst/>
          </a:prstGeom>
          <a:noFill/>
        </p:spPr>
        <p:txBody>
          <a:bodyPr wrap="square" rtlCol="0">
            <a:spAutoFit/>
          </a:bodyPr>
          <a:lstStyle/>
          <a:p>
            <a:pPr lvl="0">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lang="en-US" altLang="zh-TW" sz="1400" dirty="0">
                <a:solidFill>
                  <a:srgbClr val="FF0000"/>
                </a:solidFill>
              </a:rPr>
              <a:t>36.878</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Tree>
    <p:extLst>
      <p:ext uri="{BB962C8B-B14F-4D97-AF65-F5344CB8AC3E}">
        <p14:creationId xmlns:p14="http://schemas.microsoft.com/office/powerpoint/2010/main" val="3178583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974237549"/>
              </p:ext>
            </p:extLst>
          </p:nvPr>
        </p:nvGraphicFramePr>
        <p:xfrm>
          <a:off x="683569" y="399533"/>
          <a:ext cx="7488832" cy="6355639"/>
        </p:xfrm>
        <a:graphic>
          <a:graphicData uri="http://schemas.openxmlformats.org/drawingml/2006/table">
            <a:tbl>
              <a:tblPr firstRow="1" firstCol="1" bandRow="1"/>
              <a:tblGrid>
                <a:gridCol w="1732380">
                  <a:extLst>
                    <a:ext uri="{9D8B030D-6E8A-4147-A177-3AD203B41FA5}">
                      <a16:colId xmlns:a16="http://schemas.microsoft.com/office/drawing/2014/main" val="64887725"/>
                    </a:ext>
                  </a:extLst>
                </a:gridCol>
                <a:gridCol w="2977443">
                  <a:extLst>
                    <a:ext uri="{9D8B030D-6E8A-4147-A177-3AD203B41FA5}">
                      <a16:colId xmlns:a16="http://schemas.microsoft.com/office/drawing/2014/main" val="3063062091"/>
                    </a:ext>
                  </a:extLst>
                </a:gridCol>
                <a:gridCol w="991251">
                  <a:extLst>
                    <a:ext uri="{9D8B030D-6E8A-4147-A177-3AD203B41FA5}">
                      <a16:colId xmlns:a16="http://schemas.microsoft.com/office/drawing/2014/main" val="2799855531"/>
                    </a:ext>
                  </a:extLst>
                </a:gridCol>
                <a:gridCol w="1002326">
                  <a:extLst>
                    <a:ext uri="{9D8B030D-6E8A-4147-A177-3AD203B41FA5}">
                      <a16:colId xmlns:a16="http://schemas.microsoft.com/office/drawing/2014/main" val="2051343100"/>
                    </a:ext>
                  </a:extLst>
                </a:gridCol>
                <a:gridCol w="785432">
                  <a:extLst>
                    <a:ext uri="{9D8B030D-6E8A-4147-A177-3AD203B41FA5}">
                      <a16:colId xmlns:a16="http://schemas.microsoft.com/office/drawing/2014/main" val="2374811675"/>
                    </a:ext>
                  </a:extLst>
                </a:gridCol>
              </a:tblGrid>
              <a:tr h="234455">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土牛溝位置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土牛溝起迄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公里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443215"/>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淡水廳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02559608"/>
                  </a:ext>
                </a:extLst>
              </a:tr>
              <a:tr h="475033">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峯仔峙</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自南港仔山前對峯仔峙山，林前庄後為界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3.0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540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1.728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48464438"/>
                  </a:ext>
                </a:extLst>
              </a:tr>
              <a:tr h="237517">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擺接大安寮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自圳頭至埤塘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0.576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28837012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尖山腳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自山腳橫截至溪墘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0.5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0.288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533996310"/>
                  </a:ext>
                </a:extLst>
              </a:tr>
              <a:tr h="237517">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自南興庄尾至尖山腳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15.0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2,700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8.640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50712244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澗仔壢至南興庄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自澗仔壢至南興庄，以小車路為界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2.880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44494934"/>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大溪墘至澗仔壢</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自大溪墘隘寮後起至澗仔壢，以大車路為界，自車路東拾丈外</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11.520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73970043"/>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婆老粉至大溪墘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自隘口北至大溪墘溪邊。自車路東首遠壹百丈</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081615923"/>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自犁頭山北腳下至枋寮隘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13221673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自犁頭山南腳下至員山仔</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050225233"/>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缺仔口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兩邊皆山，以山為界，兩山之中</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66495107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香山陂</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自東邊山腳至西邊山腳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899930559"/>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中港埤頭番婆庄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自外山西腳尖山下對員山為界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10.0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1,800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5.760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956619820"/>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三湖溪</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三湖溪西山腳至溪東山腳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934625"/>
                  </a:ext>
                </a:extLst>
              </a:tr>
              <a:tr h="320648">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93.5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16,830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53.856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25057491"/>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彰化縣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60960" algn="r">
                        <a:spcAft>
                          <a:spcPts val="0"/>
                        </a:spcAft>
                      </a:pPr>
                      <a:r>
                        <a:rPr lang="en-US" sz="1400" kern="0" dirty="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7558878"/>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樸仔籬</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自樸仔籬山腳起至大甲溪，共堆土牛</a:t>
                      </a:r>
                      <a:r>
                        <a:rPr lang="en-US" sz="1400" kern="0">
                          <a:effectLst/>
                          <a:latin typeface="Times New Roman" panose="02020603050405020304" pitchFamily="18" charset="0"/>
                          <a:ea typeface="新細明體" panose="02020500000000000000" pitchFamily="18" charset="-120"/>
                        </a:rPr>
                        <a:t>19</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286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0.914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13799655"/>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沙歷巴來積積</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自大坑口旱溝至阿拔溝，共堆土牛</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0.8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0.480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420086830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虎仔坑</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自虎仔坑起南至與湳仔交</a:t>
                      </a:r>
                      <a:r>
                        <a:rPr lang="zh-TW" sz="1400" kern="0">
                          <a:effectLst/>
                          <a:latin typeface="Times New Roman" panose="02020603050405020304" pitchFamily="18" charset="0"/>
                          <a:ea typeface="新細明體" panose="02020500000000000000" pitchFamily="18" charset="-120"/>
                        </a:rPr>
                        <a:t>界小旱坑，依溝長推估應堆土牛</a:t>
                      </a:r>
                      <a:r>
                        <a:rPr lang="en-US" sz="1400" kern="0">
                          <a:effectLst/>
                          <a:latin typeface="Times New Roman" panose="02020603050405020304" pitchFamily="18" charset="0"/>
                          <a:ea typeface="新細明體" panose="02020500000000000000" pitchFamily="18" charset="-120"/>
                        </a:rPr>
                        <a:t>72</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1,080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3.456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47203"/>
                  </a:ext>
                </a:extLst>
              </a:tr>
              <a:tr h="267206">
                <a:tc>
                  <a:txBody>
                    <a:bodyPr/>
                    <a:lstStyle/>
                    <a:p>
                      <a:pPr algn="just">
                        <a:lnSpc>
                          <a:spcPts val="1800"/>
                        </a:lnSpc>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8.4</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1,516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4.850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72360"/>
                  </a:ext>
                </a:extLst>
              </a:tr>
            </a:tbl>
          </a:graphicData>
        </a:graphic>
      </p:graphicFrame>
      <p:sp>
        <p:nvSpPr>
          <p:cNvPr id="4" name="矩形 3"/>
          <p:cNvSpPr/>
          <p:nvPr/>
        </p:nvSpPr>
        <p:spPr>
          <a:xfrm>
            <a:off x="611559" y="1800478"/>
            <a:ext cx="7582291" cy="14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 name="文字方塊 1"/>
          <p:cNvSpPr txBox="1"/>
          <p:nvPr/>
        </p:nvSpPr>
        <p:spPr>
          <a:xfrm>
            <a:off x="8226275" y="1827981"/>
            <a:ext cx="917725"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34.56</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
        <p:nvSpPr>
          <p:cNvPr id="6" name="Rectangle 1"/>
          <p:cNvSpPr>
            <a:spLocks noChangeArrowheads="1"/>
          </p:cNvSpPr>
          <p:nvPr/>
        </p:nvSpPr>
        <p:spPr bwMode="auto">
          <a:xfrm>
            <a:off x="2339752" y="-15389"/>
            <a:ext cx="496855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淡水廳、彰化縣土牛溝規制（乾隆二十五年）</a:t>
            </a:r>
          </a:p>
        </p:txBody>
      </p:sp>
      <p:sp>
        <p:nvSpPr>
          <p:cNvPr id="3" name="矩形 2"/>
          <p:cNvSpPr/>
          <p:nvPr/>
        </p:nvSpPr>
        <p:spPr>
          <a:xfrm>
            <a:off x="539552" y="1756800"/>
            <a:ext cx="7704856" cy="19956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8253052" y="3175964"/>
            <a:ext cx="89959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rPr>
              <a:t>施添福實測</a:t>
            </a:r>
          </a:p>
        </p:txBody>
      </p:sp>
      <p:sp>
        <p:nvSpPr>
          <p:cNvPr id="8" name="矩形 7"/>
          <p:cNvSpPr/>
          <p:nvPr/>
        </p:nvSpPr>
        <p:spPr>
          <a:xfrm>
            <a:off x="550277" y="3789039"/>
            <a:ext cx="7704856" cy="6686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8261696" y="3846676"/>
            <a:ext cx="88230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8000"/>
                </a:solidFill>
                <a:effectLst/>
                <a:uLnTx/>
                <a:uFillTx/>
                <a:latin typeface="標楷體" panose="03000509000000000000" pitchFamily="65" charset="-120"/>
                <a:ea typeface="標楷體" panose="03000509000000000000" pitchFamily="65" charset="-120"/>
              </a:rPr>
              <a:t>施添福推測</a:t>
            </a:r>
          </a:p>
        </p:txBody>
      </p:sp>
    </p:spTree>
    <p:extLst>
      <p:ext uri="{BB962C8B-B14F-4D97-AF65-F5344CB8AC3E}">
        <p14:creationId xmlns:p14="http://schemas.microsoft.com/office/powerpoint/2010/main" val="17798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332656"/>
            <a:ext cx="8424936" cy="6192688"/>
          </a:xfrm>
        </p:spPr>
        <p:txBody>
          <a:bodyPr/>
          <a:lstStyle/>
          <a:p>
            <a:pPr marL="0" indent="0">
              <a:lnSpc>
                <a:spcPts val="3200"/>
              </a:lnSpc>
              <a:spcBef>
                <a:spcPts val="600"/>
              </a:spcBef>
              <a:spcAft>
                <a:spcPts val="600"/>
              </a:spcAft>
              <a:buNone/>
            </a:pPr>
            <a:r>
              <a:rPr lang="zh-TW" altLang="en-US" sz="2400" dirty="0"/>
              <a:t>「自鶯歌尖山腳至湖口火車站，全長三十四公里」（施添福）</a:t>
            </a:r>
            <a:endParaRPr lang="en-US" altLang="zh-TW" sz="2400" dirty="0"/>
          </a:p>
          <a:p>
            <a:pPr marL="0" indent="0">
              <a:lnSpc>
                <a:spcPts val="3200"/>
              </a:lnSpc>
              <a:spcBef>
                <a:spcPts val="600"/>
              </a:spcBef>
              <a:spcAft>
                <a:spcPts val="600"/>
              </a:spcAft>
              <a:buNone/>
            </a:pPr>
            <a:r>
              <a:rPr lang="zh-TW" altLang="en-US" sz="2400" dirty="0"/>
              <a:t>依</a:t>
            </a:r>
            <a:r>
              <a:rPr lang="zh-TW" altLang="en-US" sz="2400" dirty="0">
                <a:solidFill>
                  <a:srgbClr val="FF0000"/>
                </a:solidFill>
              </a:rPr>
              <a:t>紅</a:t>
            </a:r>
            <a:r>
              <a:rPr lang="zh-TW" altLang="en-US" sz="2400" dirty="0">
                <a:solidFill>
                  <a:srgbClr val="0070C0"/>
                </a:solidFill>
              </a:rPr>
              <a:t>藍</a:t>
            </a:r>
            <a:r>
              <a:rPr lang="zh-TW" altLang="en-US" sz="2400" dirty="0"/>
              <a:t>線圖圖說文字的紀錄計算，四段土牛溝（婆老粉至大溪墘、大溪墘至澗仔壢、澗仔壢至南興庄、南興庄尾至尖山腳）共</a:t>
            </a:r>
            <a:r>
              <a:rPr lang="en-US" altLang="zh-TW" sz="2400" dirty="0"/>
              <a:t>60</a:t>
            </a:r>
            <a:r>
              <a:rPr lang="zh-TW" altLang="en-US" sz="2400" dirty="0"/>
              <a:t>里，即</a:t>
            </a:r>
            <a:r>
              <a:rPr lang="en-US" altLang="zh-TW" sz="2400" dirty="0"/>
              <a:t>34.56</a:t>
            </a:r>
            <a:r>
              <a:rPr lang="zh-TW" altLang="en-US" sz="2400" dirty="0"/>
              <a:t>公里。</a:t>
            </a:r>
            <a:endParaRPr lang="en-US" altLang="zh-TW" sz="2400" dirty="0"/>
          </a:p>
          <a:p>
            <a:pPr marL="0" indent="0">
              <a:lnSpc>
                <a:spcPts val="3200"/>
              </a:lnSpc>
              <a:spcBef>
                <a:spcPts val="600"/>
              </a:spcBef>
              <a:spcAft>
                <a:spcPts val="600"/>
              </a:spcAft>
              <a:buNone/>
            </a:pPr>
            <a:r>
              <a:rPr lang="zh-TW" altLang="en-US" sz="2400" dirty="0"/>
              <a:t>依</a:t>
            </a:r>
            <a:r>
              <a:rPr lang="en-US" altLang="zh-TW" sz="2400" dirty="0"/>
              <a:t>QGIS</a:t>
            </a:r>
            <a:r>
              <a:rPr lang="zh-TW" altLang="en-US" sz="2400" dirty="0"/>
              <a:t>測量，自婆老粉山腳隘口（南湖營區）起至（鶯歌）尖山止，幾乎連貫的四段土牛溝，總計長達</a:t>
            </a:r>
            <a:r>
              <a:rPr lang="en-US" altLang="zh-TW" sz="2400" dirty="0"/>
              <a:t>36.878</a:t>
            </a:r>
            <a:r>
              <a:rPr lang="zh-TW" altLang="en-US" sz="2400" dirty="0"/>
              <a:t>公里。</a:t>
            </a:r>
            <a:endParaRPr lang="en-US" altLang="zh-TW" sz="2400" dirty="0"/>
          </a:p>
          <a:p>
            <a:pPr marL="0" indent="0">
              <a:lnSpc>
                <a:spcPts val="3200"/>
              </a:lnSpc>
              <a:spcBef>
                <a:spcPts val="600"/>
              </a:spcBef>
              <a:spcAft>
                <a:spcPts val="600"/>
              </a:spcAft>
              <a:buNone/>
            </a:pPr>
            <a:r>
              <a:rPr lang="zh-TW" altLang="en-US" sz="2400" dirty="0"/>
              <a:t>施添福據之推斷土牛溝是「全面開挖」，竟歪打正著，無意間促成其影響深遠的「三個人文地理區」概念。</a:t>
            </a:r>
            <a:endParaRPr lang="en-US" altLang="zh-TW" sz="2400" dirty="0"/>
          </a:p>
        </p:txBody>
      </p:sp>
    </p:spTree>
    <p:extLst>
      <p:ext uri="{BB962C8B-B14F-4D97-AF65-F5344CB8AC3E}">
        <p14:creationId xmlns:p14="http://schemas.microsoft.com/office/powerpoint/2010/main" val="2856525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871" y="1"/>
            <a:ext cx="5880258" cy="6413390"/>
          </a:xfrm>
          <a:prstGeom prst="rect">
            <a:avLst/>
          </a:prstGeom>
        </p:spPr>
      </p:pic>
      <p:sp>
        <p:nvSpPr>
          <p:cNvPr id="3" name="文字方塊 2"/>
          <p:cNvSpPr txBox="1"/>
          <p:nvPr/>
        </p:nvSpPr>
        <p:spPr>
          <a:xfrm>
            <a:off x="3779912" y="6413866"/>
            <a:ext cx="158417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尖山腳土牛溝</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885212324"/>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2" y="-1"/>
            <a:ext cx="5879756" cy="6413867"/>
          </a:xfrm>
          <a:prstGeom prst="rect">
            <a:avLst/>
          </a:prstGeom>
        </p:spPr>
      </p:pic>
      <p:sp>
        <p:nvSpPr>
          <p:cNvPr id="3" name="文字方塊 2"/>
          <p:cNvSpPr txBox="1"/>
          <p:nvPr/>
        </p:nvSpPr>
        <p:spPr>
          <a:xfrm>
            <a:off x="3779912" y="6413866"/>
            <a:ext cx="158417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rPr>
              <a:t>尖山腳土牛溝</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528128086"/>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332" y="0"/>
            <a:ext cx="6453336" cy="6453336"/>
          </a:xfrm>
          <a:prstGeom prst="rect">
            <a:avLst/>
          </a:prstGeom>
        </p:spPr>
      </p:pic>
      <p:sp>
        <p:nvSpPr>
          <p:cNvPr id="3" name="文字方塊 2"/>
          <p:cNvSpPr txBox="1"/>
          <p:nvPr/>
        </p:nvSpPr>
        <p:spPr>
          <a:xfrm>
            <a:off x="3563888" y="6453336"/>
            <a:ext cx="2016224" cy="369332"/>
          </a:xfrm>
          <a:prstGeom prst="rect">
            <a:avLst/>
          </a:prstGeom>
          <a:noFill/>
        </p:spPr>
        <p:txBody>
          <a:bodyPr wrap="square" rtlCol="0">
            <a:spAutoFit/>
          </a:bodyPr>
          <a:lstStyle/>
          <a:p>
            <a:r>
              <a:rPr lang="zh-TW" altLang="zh-TW"/>
              <a:t>擺接大安藔土牛溝</a:t>
            </a:r>
            <a:endParaRPr lang="zh-TW" altLang="en-US" dirty="0"/>
          </a:p>
        </p:txBody>
      </p:sp>
    </p:spTree>
    <p:extLst>
      <p:ext uri="{BB962C8B-B14F-4D97-AF65-F5344CB8AC3E}">
        <p14:creationId xmlns:p14="http://schemas.microsoft.com/office/powerpoint/2010/main" val="2860488225"/>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7644" y="0"/>
            <a:ext cx="6408712" cy="6408712"/>
          </a:xfrm>
          <a:prstGeom prst="rect">
            <a:avLst/>
          </a:prstGeom>
        </p:spPr>
      </p:pic>
      <p:sp>
        <p:nvSpPr>
          <p:cNvPr id="3" name="文字方塊 2"/>
          <p:cNvSpPr txBox="1"/>
          <p:nvPr/>
        </p:nvSpPr>
        <p:spPr>
          <a:xfrm>
            <a:off x="3563888" y="6453336"/>
            <a:ext cx="2016224" cy="369332"/>
          </a:xfrm>
          <a:prstGeom prst="rect">
            <a:avLst/>
          </a:prstGeom>
          <a:noFill/>
        </p:spPr>
        <p:txBody>
          <a:bodyPr wrap="square" rtlCol="0">
            <a:spAutoFit/>
          </a:bodyPr>
          <a:lstStyle/>
          <a:p>
            <a:r>
              <a:rPr lang="zh-TW" altLang="zh-TW"/>
              <a:t>擺接大安藔土牛溝</a:t>
            </a:r>
            <a:endParaRPr lang="zh-TW" altLang="en-US" dirty="0"/>
          </a:p>
        </p:txBody>
      </p:sp>
      <p:sp>
        <p:nvSpPr>
          <p:cNvPr id="4" name="圓角矩形 3"/>
          <p:cNvSpPr/>
          <p:nvPr/>
        </p:nvSpPr>
        <p:spPr>
          <a:xfrm rot="20839628">
            <a:off x="4804880" y="3390692"/>
            <a:ext cx="904566" cy="9105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7021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1828"/>
            <a:ext cx="9144000" cy="6226172"/>
          </a:xfrm>
          <a:prstGeom prst="rect">
            <a:avLst/>
          </a:prstGeom>
        </p:spPr>
      </p:pic>
      <p:sp>
        <p:nvSpPr>
          <p:cNvPr id="3" name="文字方塊 2"/>
          <p:cNvSpPr txBox="1"/>
          <p:nvPr/>
        </p:nvSpPr>
        <p:spPr>
          <a:xfrm>
            <a:off x="2483768" y="1196752"/>
            <a:ext cx="4493538"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土城、板橋、中和</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乾隆詔賜擺接十三庄義塚大墓公</a:t>
            </a:r>
          </a:p>
        </p:txBody>
      </p:sp>
    </p:spTree>
    <p:extLst>
      <p:ext uri="{BB962C8B-B14F-4D97-AF65-F5344CB8AC3E}">
        <p14:creationId xmlns:p14="http://schemas.microsoft.com/office/powerpoint/2010/main" val="86157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596336" y="620688"/>
            <a:ext cx="923330" cy="615212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正殿奉祀「</a:t>
            </a:r>
            <a:r>
              <a:rPr kumimoji="1" lang="zh-TW" altLang="en-US"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難民</a:t>
            </a: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萬善同歸</a:t>
            </a:r>
            <a:r>
              <a:rPr kumimoji="1" lang="zh-TW" altLang="zh-TW"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墓</a:t>
            </a:r>
            <a:r>
              <a:rPr kumimoji="1" lang="zh-TW" altLang="en-US"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」墓碑</a:t>
            </a:r>
            <a:endParaRPr kumimoji="1" lang="en-US" altLang="zh-TW" sz="2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立於己酉孟夏（乾隆</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五十四</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四</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月）</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934" y="-1"/>
            <a:ext cx="6054402" cy="6829491"/>
          </a:xfrm>
          <a:prstGeom prst="rect">
            <a:avLst/>
          </a:prstGeom>
        </p:spPr>
      </p:pic>
      <p:sp>
        <p:nvSpPr>
          <p:cNvPr id="2" name="文字方塊 1"/>
          <p:cNvSpPr txBox="1"/>
          <p:nvPr/>
        </p:nvSpPr>
        <p:spPr>
          <a:xfrm>
            <a:off x="437927" y="620688"/>
            <a:ext cx="923330" cy="594008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漳籍死難者正名為「</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難民</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」，不是「</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賊匪</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「泉州人</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重祖</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，漳州人</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重普</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3312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04664"/>
            <a:ext cx="8461448" cy="6336704"/>
          </a:xfrm>
        </p:spPr>
        <p:txBody>
          <a:bodyPr/>
          <a:lstStyle/>
          <a:p>
            <a:pPr marL="0" indent="0">
              <a:lnSpc>
                <a:spcPts val="3000"/>
              </a:lnSpc>
              <a:spcBef>
                <a:spcPts val="600"/>
              </a:spcBef>
              <a:spcAft>
                <a:spcPts val="600"/>
              </a:spcAft>
              <a:buNone/>
            </a:pPr>
            <a:r>
              <a:rPr lang="zh-TW" altLang="en-US" sz="2400" dirty="0"/>
              <a:t>三個人文地理區在番漢地權關係、社會組織及聚落組成方式上各有所別。爾後從事清代臺灣地方社會研究時，非得要先弄清楚研究對象坐落的「地帶」，才有辦法進行分析。</a:t>
            </a:r>
            <a:endParaRPr lang="en-US" altLang="zh-TW" sz="2400" dirty="0"/>
          </a:p>
          <a:p>
            <a:pPr marL="0" indent="0">
              <a:lnSpc>
                <a:spcPts val="30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邵式柏（</a:t>
            </a:r>
            <a:r>
              <a:rPr lang="en-US" altLang="zh-TW" sz="2400" dirty="0">
                <a:latin typeface="Times New Roman" panose="02020603050405020304" pitchFamily="18" charset="0"/>
                <a:cs typeface="Times New Roman" panose="02020603050405020304" pitchFamily="18" charset="0"/>
              </a:rPr>
              <a:t>Shepherd</a:t>
            </a:r>
            <a:r>
              <a:rPr lang="zh-TW" altLang="en-US" sz="2400" dirty="0">
                <a:latin typeface="Times New Roman" panose="02020603050405020304" pitchFamily="18" charset="0"/>
                <a:cs typeface="Times New Roman" panose="02020603050405020304" pitchFamily="18" charset="0"/>
              </a:rPr>
              <a:t>）</a:t>
            </a:r>
            <a:r>
              <a:rPr lang="en-US" altLang="zh-TW" sz="2400" i="1" dirty="0">
                <a:latin typeface="Times New Roman" panose="02020603050405020304" pitchFamily="18" charset="0"/>
                <a:cs typeface="Times New Roman" panose="02020603050405020304" pitchFamily="18" charset="0"/>
              </a:rPr>
              <a:t>Statecraft and Political Economy on the Taiwan Frontier, 1600-1800 </a:t>
            </a:r>
            <a:r>
              <a:rPr lang="zh-TW" altLang="en-US" sz="2400" dirty="0">
                <a:latin typeface="Times New Roman" panose="02020603050405020304" pitchFamily="18" charset="0"/>
                <a:cs typeface="Times New Roman" panose="02020603050405020304" pitchFamily="18" charset="0"/>
              </a:rPr>
              <a:t>一書導論以</a:t>
            </a:r>
            <a:r>
              <a:rPr lang="zh-TW" altLang="en-US" sz="2400" dirty="0">
                <a:solidFill>
                  <a:srgbClr val="FF0000"/>
                </a:solidFill>
                <a:latin typeface="Times New Roman" panose="02020603050405020304" pitchFamily="18" charset="0"/>
                <a:cs typeface="Times New Roman" panose="02020603050405020304" pitchFamily="18" charset="0"/>
              </a:rPr>
              <a:t>三峽</a:t>
            </a:r>
            <a:r>
              <a:rPr lang="zh-TW" altLang="en-US" sz="2400" dirty="0">
                <a:latin typeface="Times New Roman" panose="02020603050405020304" pitchFamily="18" charset="0"/>
                <a:cs typeface="Times New Roman" panose="02020603050405020304" pitchFamily="18" charset="0"/>
              </a:rPr>
              <a:t>（保留區）的屯番養贍埔地作為全臺熟番地權一直受到保護而得以維持現狀的範例。</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4242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918" y="-1141339"/>
            <a:ext cx="5910748" cy="9134585"/>
          </a:xfrm>
          <a:prstGeom prst="rect">
            <a:avLst/>
          </a:prstGeom>
        </p:spPr>
      </p:pic>
      <p:sp>
        <p:nvSpPr>
          <p:cNvPr id="3" name="文字方塊 2"/>
          <p:cNvSpPr txBox="1"/>
          <p:nvPr/>
        </p:nvSpPr>
        <p:spPr>
          <a:xfrm>
            <a:off x="3203848" y="6381328"/>
            <a:ext cx="2736304" cy="369332"/>
          </a:xfrm>
          <a:prstGeom prst="rect">
            <a:avLst/>
          </a:prstGeom>
          <a:noFill/>
        </p:spPr>
        <p:txBody>
          <a:bodyPr wrap="square" rtlCol="0">
            <a:spAutoFit/>
          </a:bodyPr>
          <a:lstStyle/>
          <a:p>
            <a:r>
              <a:rPr lang="zh-TW" altLang="zh-TW" dirty="0"/>
              <a:t>基隆河河谷</a:t>
            </a:r>
            <a:r>
              <a:rPr lang="zh-TW" altLang="en-US" dirty="0"/>
              <a:t>的</a:t>
            </a:r>
            <a:r>
              <a:rPr lang="zh-TW" altLang="zh-TW" dirty="0"/>
              <a:t>邊界及開墾</a:t>
            </a:r>
            <a:endParaRPr lang="zh-TW" altLang="en-US" dirty="0"/>
          </a:p>
        </p:txBody>
      </p:sp>
      <p:sp>
        <p:nvSpPr>
          <p:cNvPr id="4" name="矩形 3"/>
          <p:cNvSpPr/>
          <p:nvPr/>
        </p:nvSpPr>
        <p:spPr>
          <a:xfrm>
            <a:off x="1115616" y="3789040"/>
            <a:ext cx="43204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30799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3" name="文字方塊 2"/>
          <p:cNvSpPr txBox="1"/>
          <p:nvPr/>
        </p:nvSpPr>
        <p:spPr>
          <a:xfrm>
            <a:off x="3779912" y="6389430"/>
            <a:ext cx="1584176" cy="369332"/>
          </a:xfrm>
          <a:prstGeom prst="rect">
            <a:avLst/>
          </a:prstGeom>
          <a:noFill/>
        </p:spPr>
        <p:txBody>
          <a:bodyPr wrap="square" rtlCol="0">
            <a:spAutoFit/>
          </a:bodyPr>
          <a:lstStyle/>
          <a:p>
            <a:r>
              <a:rPr lang="zh-TW" altLang="zh-TW"/>
              <a:t>峯仔峙土牛溝</a:t>
            </a:r>
            <a:endParaRPr lang="zh-TW" altLang="en-US" dirty="0"/>
          </a:p>
        </p:txBody>
      </p:sp>
    </p:spTree>
    <p:extLst>
      <p:ext uri="{BB962C8B-B14F-4D97-AF65-F5344CB8AC3E}">
        <p14:creationId xmlns:p14="http://schemas.microsoft.com/office/powerpoint/2010/main" val="2454796210"/>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779912" y="6389430"/>
            <a:ext cx="1584176" cy="369332"/>
          </a:xfrm>
          <a:prstGeom prst="rect">
            <a:avLst/>
          </a:prstGeom>
          <a:noFill/>
        </p:spPr>
        <p:txBody>
          <a:bodyPr wrap="square" rtlCol="0">
            <a:spAutoFit/>
          </a:bodyPr>
          <a:lstStyle/>
          <a:p>
            <a:r>
              <a:rPr lang="zh-TW" altLang="zh-TW"/>
              <a:t>峯仔峙土牛溝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4128" y="-1143548"/>
            <a:ext cx="5918850" cy="9147106"/>
          </a:xfrm>
          <a:prstGeom prst="rect">
            <a:avLst/>
          </a:prstGeom>
        </p:spPr>
      </p:pic>
    </p:spTree>
    <p:extLst>
      <p:ext uri="{BB962C8B-B14F-4D97-AF65-F5344CB8AC3E}">
        <p14:creationId xmlns:p14="http://schemas.microsoft.com/office/powerpoint/2010/main" val="1787925131"/>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96744"/>
          </a:xfrm>
        </p:spPr>
        <p:txBody>
          <a:bodyPr/>
          <a:lstStyle/>
          <a:p>
            <a:pPr marL="0" indent="0">
              <a:lnSpc>
                <a:spcPts val="3200"/>
              </a:lnSpc>
              <a:spcBef>
                <a:spcPts val="600"/>
              </a:spcBef>
              <a:spcAft>
                <a:spcPts val="600"/>
              </a:spcAft>
              <a:buNone/>
            </a:pPr>
            <a:r>
              <a:rPr lang="zh-TW" altLang="en-US" sz="2400" dirty="0"/>
              <a:t>由於施添福竹塹地區土牛溝及三個人文地理區先驅研究的開創性發現，作為清代臺灣治理部署核心體制的三層式族群空間體制方得有機會進入後來研究者的思考界域。</a:t>
            </a:r>
            <a:endParaRPr lang="en-US" altLang="zh-TW" sz="2400" dirty="0"/>
          </a:p>
          <a:p>
            <a:pPr marL="0" indent="0">
              <a:lnSpc>
                <a:spcPts val="3200"/>
              </a:lnSpc>
              <a:spcBef>
                <a:spcPts val="600"/>
              </a:spcBef>
              <a:spcAft>
                <a:spcPts val="600"/>
              </a:spcAft>
              <a:buNone/>
            </a:pPr>
            <a:r>
              <a:rPr lang="zh-TW" altLang="en-US" sz="2400" dirty="0"/>
              <a:t>筆者尾隨施添福的腳步，除了進一步確認土牛溝及乾隆年間界線──</a:t>
            </a:r>
            <a:r>
              <a:rPr lang="zh-TW" altLang="en-US" sz="2400" dirty="0">
                <a:solidFill>
                  <a:srgbClr val="FF0000"/>
                </a:solidFill>
              </a:rPr>
              <a:t>紅</a:t>
            </a:r>
            <a:r>
              <a:rPr lang="zh-TW" altLang="en-US" sz="2400" dirty="0"/>
              <a:t>、</a:t>
            </a:r>
            <a:r>
              <a:rPr lang="zh-TW" altLang="en-US" sz="2400" dirty="0">
                <a:solidFill>
                  <a:srgbClr val="0070C0"/>
                </a:solidFill>
              </a:rPr>
              <a:t>藍</a:t>
            </a:r>
            <a:r>
              <a:rPr lang="zh-TW" altLang="en-US" sz="2400" dirty="0"/>
              <a:t>、</a:t>
            </a:r>
            <a:r>
              <a:rPr lang="zh-TW" altLang="en-US" sz="2400" dirty="0">
                <a:solidFill>
                  <a:srgbClr val="9900FF"/>
                </a:solidFill>
              </a:rPr>
              <a:t>紫</a:t>
            </a:r>
            <a:r>
              <a:rPr lang="zh-TW" altLang="en-US" sz="2400" dirty="0"/>
              <a:t>、</a:t>
            </a:r>
            <a:r>
              <a:rPr lang="zh-TW" altLang="en-US" sz="2400" dirty="0">
                <a:solidFill>
                  <a:srgbClr val="008000"/>
                </a:solidFill>
              </a:rPr>
              <a:t>綠</a:t>
            </a:r>
            <a:r>
              <a:rPr lang="zh-TW" altLang="en-US" sz="2400" dirty="0"/>
              <a:t>界──的所在外，並在</a:t>
            </a:r>
            <a:r>
              <a:rPr lang="en-US" altLang="zh-TW" sz="2400" dirty="0"/>
              <a:t>《</a:t>
            </a:r>
            <a:r>
              <a:rPr lang="zh-TW" altLang="en-US" sz="2400" dirty="0"/>
              <a:t>熟番與奸民：清代臺灣的治理部署與抗爭政治</a:t>
            </a:r>
            <a:r>
              <a:rPr lang="en-US" altLang="zh-TW" sz="2400" dirty="0"/>
              <a:t>》</a:t>
            </a:r>
            <a:r>
              <a:rPr lang="zh-TW" altLang="en-US" sz="2400" dirty="0"/>
              <a:t>一書裡就三層式族群空間體制所經歷的肇始、落實、過渡與轉化的演變過程，以及以史料最為豐富、完整的岸裡社群地域案例，就伴隨三層制而生的地方治理部署和抗爭政治做了較為完整的論證。</a:t>
            </a:r>
            <a:endParaRPr lang="en-US" altLang="zh-TW" sz="2400" dirty="0"/>
          </a:p>
          <a:p>
            <a:pPr marL="0" indent="0">
              <a:lnSpc>
                <a:spcPts val="3200"/>
              </a:lnSpc>
              <a:spcBef>
                <a:spcPts val="600"/>
              </a:spcBef>
              <a:spcAft>
                <a:spcPts val="600"/>
              </a:spcAft>
              <a:buNone/>
            </a:pPr>
            <a:r>
              <a:rPr lang="zh-TW" altLang="en-US" sz="2400" dirty="0"/>
              <a:t>本文的目的因此不是進一步探討土牛藍線界及其他紅、紫、綠邊界存在的意義，而是對前作內尚未正式說明的</a:t>
            </a:r>
            <a:r>
              <a:rPr lang="en-US" altLang="zh-TW" sz="2400" dirty="0"/>
              <a:t>16</a:t>
            </a:r>
            <a:r>
              <a:rPr lang="zh-TW" altLang="en-US" sz="2400" dirty="0"/>
              <a:t>段土牛溝的考證工作，做個明確的交代。</a:t>
            </a:r>
            <a:endParaRPr lang="en-US" altLang="zh-TW" sz="2400" dirty="0"/>
          </a:p>
          <a:p>
            <a:pPr marL="0" indent="0">
              <a:lnSpc>
                <a:spcPts val="3200"/>
              </a:lnSpc>
              <a:spcBef>
                <a:spcPts val="600"/>
              </a:spcBef>
              <a:spcAft>
                <a:spcPts val="600"/>
              </a:spcAft>
              <a:buNone/>
            </a:pPr>
            <a:r>
              <a:rPr lang="zh-TW" altLang="en-US" sz="2400" dirty="0"/>
              <a:t>藉助於日治初土地調查繪製的地籍圖，最為接近清末土地分界狀態而且擁有</a:t>
            </a:r>
            <a:r>
              <a:rPr lang="en-US" altLang="zh-TW" sz="2400" dirty="0"/>
              <a:t>1/1,200</a:t>
            </a:r>
            <a:r>
              <a:rPr lang="zh-TW" altLang="en-US" sz="2400" dirty="0"/>
              <a:t>比例尺精確度的現代地圖，讓土牛溝考證工作得以更加詳盡確實，也大有助於校正先前調查的偏誤。</a:t>
            </a:r>
            <a:endParaRPr lang="en-US" altLang="zh-TW" sz="2400" dirty="0"/>
          </a:p>
        </p:txBody>
      </p:sp>
    </p:spTree>
    <p:extLst>
      <p:ext uri="{BB962C8B-B14F-4D97-AF65-F5344CB8AC3E}">
        <p14:creationId xmlns:p14="http://schemas.microsoft.com/office/powerpoint/2010/main" val="2293208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73857" y="6829"/>
            <a:ext cx="8604448" cy="6806547"/>
          </a:xfrm>
        </p:spPr>
        <p:txBody>
          <a:bodyPr/>
          <a:lstStyle/>
          <a:p>
            <a:pPr marL="0" indent="0">
              <a:lnSpc>
                <a:spcPts val="3200"/>
              </a:lnSpc>
              <a:spcBef>
                <a:spcPts val="600"/>
              </a:spcBef>
              <a:spcAft>
                <a:spcPts val="600"/>
              </a:spcAft>
              <a:buNone/>
            </a:pPr>
            <a:r>
              <a:rPr lang="zh-TW" altLang="en-US" sz="2400" dirty="0"/>
              <a:t>施添福的三個人文地理區可溯自皇帝特使福建布政使高山乾隆九年原初的構想。他引述高山疏文裡「</a:t>
            </a:r>
            <a:r>
              <a:rPr lang="zh-TW" altLang="en-US" sz="2400" dirty="0">
                <a:solidFill>
                  <a:srgbClr val="FF0000"/>
                </a:solidFill>
              </a:rPr>
              <a:t>生番在內、漢民在外，熟番間隔於其中</a:t>
            </a:r>
            <a:r>
              <a:rPr lang="zh-TW" altLang="en-US" sz="2400" dirty="0"/>
              <a:t>」的原則，強調自從奏准施行以來， 清代臺灣的生活空間就不再僅是邊界內外的兩分，而逐漸變成「區隔漢民、熟番、生番」的三層，並在文內試圖理出其與「三個人文地理區」之間的關連。只可惜，施添福畢竟還是從「三個人文地理區」逆推高山的三層式族群空間體制（三層制）。文內一段話混淆了二者：</a:t>
            </a:r>
            <a:endParaRPr lang="en-US" altLang="zh-TW" sz="2400" dirty="0"/>
          </a:p>
          <a:p>
            <a:pPr marL="0" indent="0">
              <a:lnSpc>
                <a:spcPts val="30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此一新界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008000"/>
                </a:solidFill>
                <a:latin typeface="標楷體" panose="03000509000000000000" pitchFamily="65" charset="-120"/>
                <a:ea typeface="標楷體" panose="03000509000000000000" pitchFamily="65" charset="-120"/>
              </a:rPr>
              <a:t>歸屯為界</a:t>
            </a:r>
            <a:r>
              <a:rPr lang="zh-TW" altLang="en-US" sz="2400" dirty="0">
                <a:latin typeface="標楷體" panose="03000509000000000000" pitchFamily="65" charset="-120"/>
                <a:ea typeface="標楷體" panose="03000509000000000000" pitchFamily="65" charset="-120"/>
              </a:rPr>
              <a:t>」的</a:t>
            </a:r>
            <a:r>
              <a:rPr lang="zh-TW" altLang="en-US" sz="2400" dirty="0">
                <a:solidFill>
                  <a:srgbClr val="008000"/>
                </a:solidFill>
                <a:latin typeface="標楷體" panose="03000509000000000000" pitchFamily="65" charset="-120"/>
                <a:ea typeface="標楷體" panose="03000509000000000000" pitchFamily="65" charset="-120"/>
              </a:rPr>
              <a:t>綠</a:t>
            </a:r>
            <a:r>
              <a:rPr lang="zh-TW" altLang="en-US" sz="2400" dirty="0">
                <a:latin typeface="標楷體" panose="03000509000000000000" pitchFamily="65" charset="-120"/>
                <a:ea typeface="標楷體" panose="03000509000000000000" pitchFamily="65" charset="-120"/>
              </a:rPr>
              <a:t>線界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與原先設立之</a:t>
            </a:r>
            <a:r>
              <a:rPr lang="zh-TW" altLang="en-US" sz="2400" dirty="0">
                <a:solidFill>
                  <a:srgbClr val="0070C0"/>
                </a:solidFill>
                <a:latin typeface="標楷體" panose="03000509000000000000" pitchFamily="65" charset="-120"/>
                <a:ea typeface="標楷體" panose="03000509000000000000" pitchFamily="65" charset="-120"/>
              </a:rPr>
              <a:t>土牛界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0070C0"/>
                </a:solidFill>
                <a:latin typeface="標楷體" panose="03000509000000000000" pitchFamily="65" charset="-120"/>
                <a:ea typeface="標楷體" panose="03000509000000000000" pitchFamily="65" charset="-120"/>
              </a:rPr>
              <a:t>藍線界</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將竹塹地區界分成三個人文地理區</a:t>
            </a:r>
            <a:r>
              <a:rPr lang="en-US" altLang="zh-TW"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乾隆十年高山所提的族群分布原則終告落實</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spcAft>
                <a:spcPts val="600"/>
              </a:spcAft>
              <a:buNone/>
            </a:pPr>
            <a:r>
              <a:rPr lang="zh-TW" altLang="en-US" sz="2400" dirty="0"/>
              <a:t>對他而言，乾隆五十五年形成的三個人文地理區「落實」了高山原初規劃「生番在內、漢民在外，熟番間隔於其中」的三層制。也就是說，施添福實際上是從乾隆五十五年番屯制下所確立的「三個人文地理區」，想像高山乾隆十年構想（楊廷璋乾隆二十五年「落實」）的三層式族群空間體制。</a:t>
            </a:r>
            <a:endParaRPr lang="en-US" altLang="zh-TW" sz="2400" dirty="0"/>
          </a:p>
        </p:txBody>
      </p:sp>
    </p:spTree>
    <p:extLst>
      <p:ext uri="{BB962C8B-B14F-4D97-AF65-F5344CB8AC3E}">
        <p14:creationId xmlns:p14="http://schemas.microsoft.com/office/powerpoint/2010/main" val="2348809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96944" cy="6696744"/>
          </a:xfrm>
        </p:spPr>
        <p:txBody>
          <a:bodyPr/>
          <a:lstStyle/>
          <a:p>
            <a:pPr marL="0" indent="0">
              <a:lnSpc>
                <a:spcPts val="3000"/>
              </a:lnSpc>
              <a:spcBef>
                <a:spcPts val="600"/>
              </a:spcBef>
              <a:spcAft>
                <a:spcPts val="600"/>
              </a:spcAft>
              <a:buNone/>
            </a:pPr>
            <a:r>
              <a:rPr lang="zh-TW" altLang="en-US" sz="2400" dirty="0"/>
              <a:t>只可惜，連結</a:t>
            </a:r>
            <a:r>
              <a:rPr lang="zh-TW" altLang="en-US" sz="2400" dirty="0">
                <a:solidFill>
                  <a:srgbClr val="FF0000"/>
                </a:solidFill>
              </a:rPr>
              <a:t>三層制</a:t>
            </a:r>
            <a:r>
              <a:rPr lang="zh-TW" altLang="en-US" sz="2400" dirty="0"/>
              <a:t>與</a:t>
            </a:r>
            <a:r>
              <a:rPr lang="zh-TW" altLang="en-US" sz="2400" dirty="0">
                <a:solidFill>
                  <a:srgbClr val="FF0000"/>
                </a:solidFill>
              </a:rPr>
              <a:t>三個人文地理區（番屯制）</a:t>
            </a:r>
            <a:r>
              <a:rPr lang="zh-TW" altLang="en-US" sz="2400" dirty="0"/>
              <a:t>的中間環節一直失落不見。直到</a:t>
            </a:r>
            <a:r>
              <a:rPr lang="en-US" altLang="zh-TW" sz="2400" dirty="0"/>
              <a:t>〈</a:t>
            </a:r>
            <a:r>
              <a:rPr lang="zh-TW" altLang="en-US" sz="2400" dirty="0"/>
              <a:t>臺灣田園分別墾禁圖說</a:t>
            </a:r>
            <a:r>
              <a:rPr lang="en-US" altLang="zh-TW" sz="2400" dirty="0"/>
              <a:t>〉</a:t>
            </a:r>
            <a:r>
              <a:rPr lang="zh-TW" altLang="en-US" sz="2400" dirty="0"/>
              <a:t>（</a:t>
            </a:r>
            <a:r>
              <a:rPr lang="zh-TW" altLang="en-US" sz="2400" dirty="0">
                <a:solidFill>
                  <a:srgbClr val="9900FF"/>
                </a:solidFill>
              </a:rPr>
              <a:t>紫線圖</a:t>
            </a:r>
            <a:r>
              <a:rPr lang="zh-TW" altLang="en-US" sz="2400" dirty="0"/>
              <a:t>）於</a:t>
            </a:r>
            <a:r>
              <a:rPr lang="en-US" altLang="zh-TW" sz="2400" dirty="0"/>
              <a:t>2011</a:t>
            </a:r>
            <a:r>
              <a:rPr lang="zh-TW" altLang="en-US" sz="2400" dirty="0"/>
              <a:t>年出現， 學者方得一窺此</a:t>
            </a:r>
            <a:r>
              <a:rPr lang="zh-TW" altLang="en-US" sz="2400" dirty="0">
                <a:solidFill>
                  <a:srgbClr val="FF0000"/>
                </a:solidFill>
              </a:rPr>
              <a:t>失落的環節（</a:t>
            </a:r>
            <a:r>
              <a:rPr lang="en-US" altLang="zh-TW" sz="2400" dirty="0">
                <a:solidFill>
                  <a:srgbClr val="FF0000"/>
                </a:solidFill>
              </a:rPr>
              <a:t>missing link</a:t>
            </a:r>
            <a:r>
              <a:rPr lang="zh-TW" altLang="en-US" sz="2400" dirty="0">
                <a:solidFill>
                  <a:srgbClr val="FF0000"/>
                </a:solidFill>
              </a:rPr>
              <a:t>）</a:t>
            </a:r>
            <a:r>
              <a:rPr lang="zh-TW" altLang="en-US" sz="2400" dirty="0"/>
              <a:t>。</a:t>
            </a:r>
            <a:endParaRPr lang="en-US" altLang="zh-TW" sz="2400" dirty="0"/>
          </a:p>
          <a:p>
            <a:pPr marL="0" indent="0">
              <a:lnSpc>
                <a:spcPts val="3000"/>
              </a:lnSpc>
              <a:spcBef>
                <a:spcPts val="600"/>
              </a:spcBef>
              <a:spcAft>
                <a:spcPts val="600"/>
              </a:spcAft>
              <a:buNone/>
            </a:pPr>
            <a:r>
              <a:rPr lang="zh-TW" altLang="en-US" sz="2400" dirty="0"/>
              <a:t>清廷在</a:t>
            </a:r>
            <a:r>
              <a:rPr lang="zh-TW" altLang="en-US" sz="2400" dirty="0">
                <a:solidFill>
                  <a:srgbClr val="FF0000"/>
                </a:solidFill>
              </a:rPr>
              <a:t>乾隆二十五年</a:t>
            </a:r>
            <a:r>
              <a:rPr lang="zh-TW" altLang="en-US" sz="2400" dirty="0"/>
              <a:t>落實的</a:t>
            </a:r>
            <a:r>
              <a:rPr lang="zh-TW" altLang="en-US" sz="2400" dirty="0">
                <a:solidFill>
                  <a:srgbClr val="FF0000"/>
                </a:solidFill>
              </a:rPr>
              <a:t>三層制</a:t>
            </a:r>
            <a:r>
              <a:rPr lang="zh-TW" altLang="en-US" sz="2400" dirty="0"/>
              <a:t>與</a:t>
            </a:r>
            <a:r>
              <a:rPr lang="zh-TW" altLang="en-US" sz="2400" dirty="0">
                <a:solidFill>
                  <a:srgbClr val="FF0000"/>
                </a:solidFill>
              </a:rPr>
              <a:t>乾隆五十五年</a:t>
            </a:r>
            <a:r>
              <a:rPr lang="zh-TW" altLang="en-US" sz="2400" dirty="0"/>
              <a:t>施行的</a:t>
            </a:r>
            <a:r>
              <a:rPr lang="zh-TW" altLang="en-US" sz="2400" dirty="0">
                <a:solidFill>
                  <a:srgbClr val="FF0000"/>
                </a:solidFill>
              </a:rPr>
              <a:t>番屯制</a:t>
            </a:r>
            <a:r>
              <a:rPr lang="zh-TW" altLang="en-US" sz="2400" dirty="0"/>
              <a:t>之間，曾一度於</a:t>
            </a:r>
            <a:r>
              <a:rPr lang="zh-TW" altLang="en-US" sz="2400" dirty="0">
                <a:solidFill>
                  <a:srgbClr val="FF0000"/>
                </a:solidFill>
              </a:rPr>
              <a:t>乾隆四十九年</a:t>
            </a:r>
            <a:r>
              <a:rPr lang="zh-TW" altLang="en-US" sz="2400" dirty="0"/>
              <a:t>因應沿邊社會動亂而進行過全島性規模的邊界重劃，並且全面清查界外私墾土地。乾隆四十九至五十年間，臺灣道楊廷樺奉旨清釐界外私墾田園埔地後的調查數據及處置規畫，具體呈現於</a:t>
            </a:r>
            <a:r>
              <a:rPr lang="zh-TW" altLang="en-US" sz="2400" dirty="0">
                <a:solidFill>
                  <a:srgbClr val="9900FF"/>
                </a:solidFill>
              </a:rPr>
              <a:t>紫線圖</a:t>
            </a:r>
            <a:r>
              <a:rPr lang="zh-TW" altLang="en-US" sz="2400" dirty="0"/>
              <a:t>內，然卻由於發生林爽文動亂而來不及公布及實現。</a:t>
            </a:r>
            <a:endParaRPr lang="en-US" altLang="zh-TW" sz="2400" dirty="0"/>
          </a:p>
          <a:p>
            <a:pPr marL="0" indent="0">
              <a:lnSpc>
                <a:spcPts val="3000"/>
              </a:lnSpc>
              <a:spcBef>
                <a:spcPts val="600"/>
              </a:spcBef>
              <a:spcAft>
                <a:spcPts val="600"/>
              </a:spcAft>
              <a:buNone/>
            </a:pPr>
            <a:r>
              <a:rPr lang="zh-TW" altLang="en-US" sz="2400" dirty="0"/>
              <a:t>找到</a:t>
            </a:r>
            <a:r>
              <a:rPr lang="zh-TW" altLang="en-US" sz="2400" dirty="0">
                <a:solidFill>
                  <a:srgbClr val="9900FF"/>
                </a:solidFill>
              </a:rPr>
              <a:t>紫線圖</a:t>
            </a:r>
            <a:r>
              <a:rPr lang="zh-TW" altLang="en-US" sz="2400" dirty="0"/>
              <a:t>這個失落的環節，「印證」從三層制到番屯制的「轉化」，有助於釐清「三層制」如何過渡到「番屯制」，並藉以看出國家權力在治理部署上的變化：</a:t>
            </a:r>
            <a:endParaRPr lang="en-US" altLang="zh-TW" sz="2400" dirty="0"/>
          </a:p>
          <a:p>
            <a:pPr marL="0" indent="0">
              <a:lnSpc>
                <a:spcPts val="3000"/>
              </a:lnSpc>
              <a:spcBef>
                <a:spcPts val="0"/>
              </a:spcBef>
              <a:spcAft>
                <a:spcPts val="600"/>
              </a:spcAft>
              <a:buNone/>
            </a:pPr>
            <a:r>
              <a:rPr lang="zh-TW" altLang="en-US" sz="2400" dirty="0"/>
              <a:t>就具體族群空間分布而言，即三層制裡純屬熟番的「夾心層」如何轉化成三個人文地理區的「屯番保留區」；就族群空間部署而言，即「消極區隔族群」如何轉化成「積極利用熟番武力」。</a:t>
            </a:r>
            <a:endParaRPr lang="en-US" altLang="zh-TW" sz="2400" dirty="0"/>
          </a:p>
        </p:txBody>
      </p:sp>
    </p:spTree>
    <p:extLst>
      <p:ext uri="{BB962C8B-B14F-4D97-AF65-F5344CB8AC3E}">
        <p14:creationId xmlns:p14="http://schemas.microsoft.com/office/powerpoint/2010/main" val="33323492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16632"/>
            <a:ext cx="9252520" cy="6912768"/>
          </a:xfrm>
          <a:noFill/>
        </p:spPr>
        <p:txBody>
          <a:bodyPr vert="eaVert"/>
          <a:lstStyle/>
          <a:p>
            <a:pPr marL="0" indent="0">
              <a:buNone/>
            </a:pPr>
            <a:r>
              <a:rPr lang="zh-TW" altLang="zh-TW" sz="2000" dirty="0">
                <a:latin typeface="標楷體" panose="03000509000000000000" pitchFamily="65" charset="-120"/>
                <a:ea typeface="標楷體" panose="03000509000000000000" pitchFamily="65" charset="-120"/>
              </a:rPr>
              <a:t>地界宜文武大員親身勘實妥辦。查臺郡一廳四縣皆西臨大海，東界崇山，崇山之內為生番所居，</a:t>
            </a:r>
            <a:r>
              <a:rPr lang="zh-TW" altLang="zh-TW" sz="2000" dirty="0">
                <a:solidFill>
                  <a:srgbClr val="FF0000"/>
                </a:solidFill>
                <a:latin typeface="標楷體" panose="03000509000000000000" pitchFamily="65" charset="-120"/>
                <a:ea typeface="標楷體" panose="03000509000000000000" pitchFamily="65" charset="-120"/>
              </a:rPr>
              <a:t>山外平埔，向例定為界外、界內，其界內准漢民零星散處墾種，界外之地則皆熟番藉以畜牲種植資生</a:t>
            </a:r>
            <a:r>
              <a:rPr lang="zh-TW" altLang="zh-TW" sz="2000" dirty="0">
                <a:latin typeface="標楷體" panose="03000509000000000000" pitchFamily="65" charset="-120"/>
                <a:ea typeface="標楷體" panose="03000509000000000000" pitchFamily="65" charset="-120"/>
              </a:rPr>
              <a:t>，且以地近生番，漢民深入易遭戕害，故越界私墾例禁綦嚴。</a:t>
            </a:r>
            <a:r>
              <a:rPr lang="zh-TW" altLang="zh-TW" sz="2000" dirty="0">
                <a:solidFill>
                  <a:srgbClr val="FF0000"/>
                </a:solidFill>
                <a:latin typeface="標楷體" panose="03000509000000000000" pitchFamily="65" charset="-120"/>
                <a:ea typeface="標楷體" panose="03000509000000000000" pitchFamily="65" charset="-120"/>
              </a:rPr>
              <a:t>乾隆十五年間，又經前督臣喀爾吉善飭行道、府等官，逐加查勘，定立界址</a:t>
            </a:r>
            <a:r>
              <a:rPr lang="zh-TW" altLang="zh-TW" sz="2000" dirty="0">
                <a:latin typeface="標楷體" panose="03000509000000000000" pitchFamily="65" charset="-120"/>
                <a:ea typeface="標楷體" panose="03000509000000000000" pitchFamily="65" charset="-120"/>
              </a:rPr>
              <a:t>，造冊題准部覆在案。茲查立界必須有岡阜、溝溪，俾確有界限可憑，一望可知，始能永杜私越。從前彰化等縣帶領書役分勘，或有以車路為界，或僅立石為表，或雖經開溝而未甚深掘，且將已墾之土造冊之時又列在界外。現今車路漸多，可東可西，石表或仆地埋沒，淺溝亦漸次填塞改徙。良由臺民生齒日益繁多，界內土田日漸墾闢，故皆覬覦界外荒埔，私展禁限，哄誘番民，侵越墾種，界址混淆，官役亦難稽察，以致熟番地界〔按：即界外平埔〕日促，訐控紛爭頻滋嫌釁，殊非所以寧輯番黎。而日侵日墾，逼近山根，致搭寮墾種之民屢被生番潛出焚殺，亦非所以保全民命。</a:t>
            </a:r>
            <a:r>
              <a:rPr lang="zh-TW" altLang="zh-TW" sz="2000" dirty="0">
                <a:solidFill>
                  <a:srgbClr val="FF0000"/>
                </a:solidFill>
                <a:latin typeface="標楷體" panose="03000509000000000000" pitchFamily="65" charset="-120"/>
                <a:ea typeface="標楷體" panose="03000509000000000000" pitchFamily="65" charset="-120"/>
              </a:rPr>
              <a:t>今臺灣道楊景素現係新任、鎮臣馬龍圖亦甫經奉命回任，臣留該鎮、道在省十餘日，細商妥酌，擬飭令該鎮、道，俟到任數月後，公同親詣彰化等縣，率同地方正印官，將原定界址遍加確勘，除向有岡阜、溝溪界畫井然，堪以永遠遵守者不議外，其有易於那（挪）改侵越及開溝未深之處，俱查明相距生番道里遠近，暨熟番地土界址，</a:t>
            </a:r>
            <a:r>
              <a:rPr lang="zh-TW" altLang="zh-TW" sz="2000" u="sng" dirty="0">
                <a:solidFill>
                  <a:srgbClr val="FF0000"/>
                </a:solidFill>
                <a:latin typeface="標楷體" panose="03000509000000000000" pitchFamily="65" charset="-120"/>
                <a:ea typeface="標楷體" panose="03000509000000000000" pitchFamily="65" charset="-120"/>
              </a:rPr>
              <a:t>按界挑挖深溝，即將所挑之土堆積築成高大土牛</a:t>
            </a:r>
            <a:r>
              <a:rPr lang="zh-TW" altLang="zh-TW" sz="2000" dirty="0">
                <a:solidFill>
                  <a:srgbClr val="FF0000"/>
                </a:solidFill>
                <a:latin typeface="標楷體" panose="03000509000000000000" pitchFamily="65" charset="-120"/>
                <a:ea typeface="標楷體" panose="03000509000000000000" pitchFamily="65" charset="-120"/>
              </a:rPr>
              <a:t>，工費籌項給發，俾界限截然一望可知，永難侵越。</a:t>
            </a:r>
            <a:r>
              <a:rPr lang="zh-TW" altLang="zh-TW" sz="2000" dirty="0">
                <a:latin typeface="標楷體" panose="03000509000000000000" pitchFamily="65" charset="-120"/>
                <a:ea typeface="標楷體" panose="03000509000000000000" pitchFamily="65" charset="-120"/>
              </a:rPr>
              <a:t>并將勘定之界一面造冊咨部，一面詳細</a:t>
            </a:r>
            <a:r>
              <a:rPr lang="zh-TW" altLang="zh-TW" sz="2000" dirty="0">
                <a:solidFill>
                  <a:srgbClr val="FF0000"/>
                </a:solidFill>
                <a:latin typeface="標楷體" panose="03000509000000000000" pitchFamily="65" charset="-120"/>
                <a:ea typeface="標楷體" panose="03000509000000000000" pitchFamily="65" charset="-120"/>
              </a:rPr>
              <a:t>繪圖刊石，分立鎮、道衙門</a:t>
            </a:r>
            <a:r>
              <a:rPr lang="zh-TW" altLang="zh-TW" sz="2000" dirty="0">
                <a:latin typeface="標楷體" panose="03000509000000000000" pitchFamily="65" charset="-120"/>
                <a:ea typeface="標楷體" panose="03000509000000000000" pitchFamily="65" charset="-120"/>
              </a:rPr>
              <a:t>，永資稽考，庶留此有餘不盡之地，以為熟番仰事俯育之資，兼可遠隔生番，實于民、番交有裨益。如或此次該鎮、道等不親身查勘、不妥協辦理，致奸民仍得那（挪）改侵越，即將督辦之鎮、道暨承辦地方正印官分別嚴行參處。</a:t>
            </a:r>
            <a:r>
              <a:rPr lang="zh-TW" altLang="en-US" sz="2000" dirty="0">
                <a:solidFill>
                  <a:srgbClr val="FF0000"/>
                </a:solidFill>
                <a:latin typeface="標楷體" panose="03000509000000000000" pitchFamily="65" charset="-120"/>
                <a:ea typeface="標楷體" panose="03000509000000000000" pitchFamily="65" charset="-120"/>
              </a:rPr>
              <a:t>硃批：皆應行之事，如所議行</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閩浙總督</a:t>
            </a:r>
            <a:r>
              <a:rPr lang="zh-TW" altLang="en-US" sz="2000" dirty="0">
                <a:solidFill>
                  <a:srgbClr val="FF0000"/>
                </a:solidFill>
                <a:latin typeface="標楷體" panose="03000509000000000000" pitchFamily="65" charset="-120"/>
                <a:ea typeface="標楷體" panose="03000509000000000000" pitchFamily="65" charset="-120"/>
              </a:rPr>
              <a:t>楊應琚乾隆二十三</a:t>
            </a:r>
            <a:r>
              <a:rPr lang="zh-TW" altLang="en-US" sz="2000" dirty="0">
                <a:latin typeface="標楷體" panose="03000509000000000000" pitchFamily="65" charset="-120"/>
                <a:ea typeface="標楷體" panose="03000509000000000000" pitchFamily="65" charset="-120"/>
              </a:rPr>
              <a:t>年三月十四日</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恭陳</a:t>
            </a:r>
            <a:r>
              <a:rPr lang="zh-TW" altLang="en-US" sz="2000" dirty="0">
                <a:solidFill>
                  <a:srgbClr val="FF0000"/>
                </a:solidFill>
                <a:latin typeface="標楷體" panose="03000509000000000000" pitchFamily="65" charset="-120"/>
                <a:ea typeface="標楷體" panose="03000509000000000000" pitchFamily="65" charset="-120"/>
              </a:rPr>
              <a:t>臺郡現在應辦要件</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704389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5422" y="-14570"/>
            <a:ext cx="9108578" cy="6858000"/>
          </a:xfrm>
          <a:noFill/>
        </p:spPr>
        <p:txBody>
          <a:bodyPr vert="eaVert"/>
          <a:lstStyle/>
          <a:p>
            <a:pPr marL="0" indent="0">
              <a:lnSpc>
                <a:spcPts val="3200"/>
              </a:lnSpc>
              <a:spcBef>
                <a:spcPts val="600"/>
              </a:spcBef>
              <a:spcAft>
                <a:spcPts val="600"/>
              </a:spcAft>
              <a:buNone/>
            </a:pPr>
            <a:r>
              <a:rPr lang="zh-TW" altLang="en-US" sz="2400" dirty="0">
                <a:solidFill>
                  <a:srgbClr val="FF0000"/>
                </a:solidFill>
                <a:latin typeface="華康仿宋體W6" panose="02020609000000000000" pitchFamily="49" charset="-120"/>
                <a:ea typeface="華康仿宋體W6" panose="02020609000000000000" pitchFamily="49" charset="-120"/>
              </a:rPr>
              <a:t>（</a:t>
            </a:r>
            <a:r>
              <a:rPr lang="zh-TW" altLang="zh-TW" sz="2400" dirty="0">
                <a:solidFill>
                  <a:srgbClr val="FF0000"/>
                </a:solidFill>
                <a:latin typeface="+mn-ea"/>
              </a:rPr>
              <a:t>彰化縣</a:t>
            </a:r>
            <a:r>
              <a:rPr lang="zh-TW" altLang="en-US" sz="2400" dirty="0">
                <a:solidFill>
                  <a:srgbClr val="FF0000"/>
                </a:solidFill>
                <a:latin typeface="華康仿宋體W6" panose="02020609000000000000" pitchFamily="49" charset="-120"/>
                <a:ea typeface="華康仿宋體W6" panose="02020609000000000000" pitchFamily="49" charset="-120"/>
              </a:rPr>
              <a:t>）</a:t>
            </a:r>
            <a:r>
              <a:rPr lang="zh-TW" altLang="zh-TW" sz="2400" dirty="0">
                <a:latin typeface="華康仿宋體W6" panose="02020609000000000000" pitchFamily="49" charset="-120"/>
                <a:ea typeface="華康仿宋體W6" panose="02020609000000000000" pitchFamily="49" charset="-120"/>
              </a:rPr>
              <a:t>於車路、旱溝之外相距不遠，各有溪溝水圳及外山之根，均離生番所居內山五、六十里不等，向無生番出入，堪以永遠劃界。</a:t>
            </a:r>
            <a:r>
              <a:rPr lang="zh-TW" altLang="zh-TW" sz="2400" dirty="0">
                <a:solidFill>
                  <a:srgbClr val="FF0000"/>
                </a:solidFill>
                <a:latin typeface="華康仿宋體W6" panose="02020609000000000000" pitchFamily="49" charset="-120"/>
                <a:ea typeface="華康仿宋體W6" panose="02020609000000000000" pitchFamily="49" charset="-120"/>
              </a:rPr>
              <a:t>其與溪圳不相連接處，則挑挖深溝、堆築土牛為界</a:t>
            </a:r>
            <a:r>
              <a:rPr lang="zh-TW" altLang="zh-TW" sz="2400" dirty="0">
                <a:latin typeface="華康仿宋體W6" panose="02020609000000000000" pitchFamily="49" charset="-120"/>
                <a:ea typeface="華康仿宋體W6" panose="02020609000000000000" pitchFamily="49" charset="-120"/>
              </a:rPr>
              <a:t>，永不致再有侵越</a:t>
            </a:r>
            <a:r>
              <a:rPr lang="zh-TW" altLang="en-US" sz="2400" dirty="0">
                <a:latin typeface="華康仿宋體W6" panose="02020609000000000000" pitchFamily="49" charset="-120"/>
                <a:ea typeface="華康仿宋體W6" panose="02020609000000000000" pitchFamily="49" charset="-120"/>
              </a:rPr>
              <a:t>。</a:t>
            </a:r>
            <a:endParaRPr lang="en-US" altLang="zh-TW" sz="2400" dirty="0">
              <a:latin typeface="華康仿宋體W6" panose="02020609000000000000" pitchFamily="49" charset="-120"/>
              <a:ea typeface="華康仿宋體W6" panose="02020609000000000000" pitchFamily="49" charset="-120"/>
            </a:endParaRPr>
          </a:p>
          <a:p>
            <a:pPr marL="0" indent="0">
              <a:lnSpc>
                <a:spcPts val="3200"/>
              </a:lnSpc>
              <a:spcBef>
                <a:spcPts val="600"/>
              </a:spcBef>
              <a:spcAft>
                <a:spcPts val="600"/>
              </a:spcAft>
              <a:buNone/>
            </a:pPr>
            <a:r>
              <a:rPr lang="zh-TW" altLang="en-US" sz="2400" dirty="0">
                <a:solidFill>
                  <a:srgbClr val="FF0000"/>
                </a:solidFill>
                <a:latin typeface="華康仿宋體W6" panose="02020609000000000000" pitchFamily="49" charset="-120"/>
                <a:ea typeface="華康仿宋體W6" panose="02020609000000000000" pitchFamily="49" charset="-120"/>
              </a:rPr>
              <a:t>（</a:t>
            </a:r>
            <a:r>
              <a:rPr lang="zh-TW" altLang="zh-TW" sz="2400" dirty="0">
                <a:solidFill>
                  <a:srgbClr val="FF0000"/>
                </a:solidFill>
                <a:latin typeface="+mn-ea"/>
              </a:rPr>
              <a:t>淡水廳</a:t>
            </a:r>
            <a:r>
              <a:rPr lang="zh-TW" altLang="en-US" sz="2400" dirty="0">
                <a:solidFill>
                  <a:srgbClr val="FF0000"/>
                </a:solidFill>
                <a:latin typeface="華康仿宋體W6" panose="02020609000000000000" pitchFamily="49" charset="-120"/>
                <a:ea typeface="華康仿宋體W6" panose="02020609000000000000" pitchFamily="49" charset="-120"/>
              </a:rPr>
              <a:t>）</a:t>
            </a:r>
            <a:r>
              <a:rPr lang="zh-TW" altLang="en-US" sz="2400" dirty="0">
                <a:latin typeface="華康仿宋體W6" panose="02020609000000000000" pitchFamily="49" charset="-120"/>
                <a:ea typeface="華康仿宋體W6" panose="02020609000000000000" pitchFamily="49" charset="-120"/>
              </a:rPr>
              <a:t>從前原定火焰山等界，俱僅於生番出沒之隘口立石為表，餘亦未經劃清，今亦</a:t>
            </a:r>
            <a:r>
              <a:rPr lang="zh-TW" altLang="zh-TW" sz="2400" dirty="0">
                <a:latin typeface="華康仿宋體W6" panose="02020609000000000000" pitchFamily="49" charset="-120"/>
                <a:ea typeface="華康仿宋體W6" panose="02020609000000000000" pitchFamily="49" charset="-120"/>
              </a:rPr>
              <a:t>酌量地處顯要，於依山傍溪之處，即以山溪為界；</a:t>
            </a:r>
            <a:r>
              <a:rPr lang="zh-TW" altLang="zh-TW" sz="2400" dirty="0">
                <a:solidFill>
                  <a:srgbClr val="FF0000"/>
                </a:solidFill>
                <a:latin typeface="華康仿宋體W6" panose="02020609000000000000" pitchFamily="49" charset="-120"/>
                <a:ea typeface="華康仿宋體W6" panose="02020609000000000000" pitchFamily="49" charset="-120"/>
              </a:rPr>
              <a:t>其無山溪處，亦一律挑溝堆土</a:t>
            </a:r>
            <a:r>
              <a:rPr lang="zh-TW" altLang="zh-TW" sz="2400" dirty="0">
                <a:latin typeface="華康仿宋體W6" panose="02020609000000000000" pitchFamily="49" charset="-120"/>
                <a:ea typeface="華康仿宋體W6" panose="02020609000000000000" pitchFamily="49" charset="-120"/>
              </a:rPr>
              <a:t>，以分界限</a:t>
            </a:r>
            <a:r>
              <a:rPr lang="zh-TW" altLang="en-US" sz="2400" dirty="0">
                <a:latin typeface="華康仿宋體W6" panose="02020609000000000000" pitchFamily="49" charset="-120"/>
                <a:ea typeface="華康仿宋體W6" panose="02020609000000000000" pitchFamily="49" charset="-120"/>
              </a:rPr>
              <a:t>。</a:t>
            </a:r>
            <a:endParaRPr lang="en-US" altLang="zh-TW" sz="2400" dirty="0">
              <a:latin typeface="華康仿宋體W6" panose="02020609000000000000" pitchFamily="49" charset="-120"/>
              <a:ea typeface="華康仿宋體W6" panose="02020609000000000000" pitchFamily="49" charset="-120"/>
            </a:endParaRPr>
          </a:p>
          <a:p>
            <a:pPr marL="0" indent="0">
              <a:lnSpc>
                <a:spcPts val="3200"/>
              </a:lnSpc>
              <a:spcBef>
                <a:spcPts val="600"/>
              </a:spcBef>
              <a:spcAft>
                <a:spcPts val="600"/>
              </a:spcAft>
              <a:buNone/>
            </a:pPr>
            <a:r>
              <a:rPr lang="zh-TW" altLang="zh-TW" sz="2400" dirty="0">
                <a:latin typeface="華康仿宋體W6" panose="02020609000000000000" pitchFamily="49" charset="-120"/>
                <a:ea typeface="華康仿宋體W6" panose="02020609000000000000" pitchFamily="49" charset="-120"/>
              </a:rPr>
              <a:t>惟是現定之界址，如溪圳山根原係舊有，不虞日久湮沒；其挑挖之溝、堆築之土則恐雨水沖淋，不無壅塞坍卸。今議，責成該府於</a:t>
            </a:r>
            <a:r>
              <a:rPr lang="zh-TW" altLang="zh-TW" sz="2400" dirty="0">
                <a:solidFill>
                  <a:srgbClr val="FF0000"/>
                </a:solidFill>
                <a:latin typeface="華康仿宋體W6" panose="02020609000000000000" pitchFamily="49" charset="-120"/>
                <a:ea typeface="華康仿宋體W6" panose="02020609000000000000" pitchFamily="49" charset="-120"/>
              </a:rPr>
              <a:t>每年二、八月委令誠實妥員，前往挑溝堆土及溪圳各處遍加查勘</a:t>
            </a:r>
            <a:r>
              <a:rPr lang="zh-TW" altLang="zh-TW" sz="2400" dirty="0">
                <a:latin typeface="華康仿宋體W6" panose="02020609000000000000" pitchFamily="49" charset="-120"/>
                <a:ea typeface="華康仿宋體W6" panose="02020609000000000000" pitchFamily="49" charset="-120"/>
              </a:rPr>
              <a:t>，如有淋卸，即令該廳縣派撥佃民及時挑築，仍令委員將勘遍何處完整、何處崩淤，並知會地方官挑修緣由，申報道府，轉報查考，庶定界可垂久遠，奸民不敢移易。</a:t>
            </a:r>
            <a:r>
              <a:rPr lang="zh-TW" altLang="en-US" sz="2400" dirty="0">
                <a:latin typeface="華康仿宋體W6" panose="02020609000000000000" pitchFamily="49" charset="-120"/>
                <a:ea typeface="華康仿宋體W6" panose="02020609000000000000" pitchFamily="49" charset="-120"/>
              </a:rPr>
              <a:t>其挑溝堆土工價，淡漳二處共估需核實銀二千一百一十一兩零，應於司庫公費內撥給。</a:t>
            </a:r>
            <a:r>
              <a:rPr lang="zh-TW" altLang="zh-TW" sz="2400" dirty="0">
                <a:latin typeface="華康仿宋體W6" panose="02020609000000000000" pitchFamily="49" charset="-120"/>
                <a:ea typeface="華康仿宋體W6" panose="02020609000000000000" pitchFamily="49" charset="-120"/>
              </a:rPr>
              <a:t>（</a:t>
            </a:r>
            <a:r>
              <a:rPr lang="zh-TW" altLang="en-US" sz="2400" dirty="0">
                <a:latin typeface="華康仿宋體W6" panose="02020609000000000000" pitchFamily="49" charset="-120"/>
                <a:ea typeface="華康仿宋體W6" panose="02020609000000000000" pitchFamily="49" charset="-120"/>
              </a:rPr>
              <a:t>閩浙總督</a:t>
            </a:r>
            <a:r>
              <a:rPr lang="zh-TW" altLang="en-US" sz="2400" dirty="0">
                <a:solidFill>
                  <a:srgbClr val="FF0000"/>
                </a:solidFill>
                <a:latin typeface="華康仿宋體W6" panose="02020609000000000000" pitchFamily="49" charset="-120"/>
                <a:ea typeface="華康仿宋體W6" panose="02020609000000000000" pitchFamily="49" charset="-120"/>
              </a:rPr>
              <a:t>楊廷璋乾隆二十五年</a:t>
            </a:r>
            <a:r>
              <a:rPr lang="zh-TW" altLang="en-US" sz="2400" dirty="0">
                <a:latin typeface="華康仿宋體W6" panose="02020609000000000000" pitchFamily="49" charset="-120"/>
                <a:ea typeface="華康仿宋體W6" panose="02020609000000000000" pitchFamily="49" charset="-120"/>
              </a:rPr>
              <a:t>八月初三日奏</a:t>
            </a:r>
            <a:r>
              <a:rPr lang="en-US" altLang="zh-TW" sz="2400" dirty="0">
                <a:latin typeface="華康仿宋體W6" panose="02020609000000000000" pitchFamily="49" charset="-120"/>
                <a:ea typeface="華康仿宋體W6" panose="02020609000000000000" pitchFamily="49" charset="-120"/>
              </a:rPr>
              <a:t>〈</a:t>
            </a:r>
            <a:r>
              <a:rPr lang="zh-TW" altLang="en-US" sz="2400" dirty="0">
                <a:solidFill>
                  <a:srgbClr val="FF0000"/>
                </a:solidFill>
                <a:latin typeface="華康仿宋體W6" panose="02020609000000000000" pitchFamily="49" charset="-120"/>
                <a:ea typeface="華康仿宋體W6" panose="02020609000000000000" pitchFamily="49" charset="-120"/>
              </a:rPr>
              <a:t>臺屬沿邊番界清釐已竣，酌定章程以垂永久</a:t>
            </a:r>
            <a:r>
              <a:rPr lang="en-US" altLang="zh-TW" sz="2400" dirty="0">
                <a:latin typeface="華康仿宋體W6" panose="02020609000000000000" pitchFamily="49" charset="-120"/>
                <a:ea typeface="華康仿宋體W6" panose="02020609000000000000" pitchFamily="49" charset="-120"/>
              </a:rPr>
              <a:t>〉</a:t>
            </a:r>
            <a:r>
              <a:rPr lang="zh-TW" altLang="zh-TW" sz="2400" dirty="0">
                <a:latin typeface="華康仿宋體W6" panose="02020609000000000000" pitchFamily="49" charset="-120"/>
                <a:ea typeface="華康仿宋體W6" panose="02020609000000000000" pitchFamily="49" charset="-120"/>
              </a:rPr>
              <a:t>）</a:t>
            </a:r>
            <a:endParaRPr lang="en-US" altLang="zh-TW" sz="2400" dirty="0">
              <a:latin typeface="華康仿宋體W6" panose="02020609000000000000" pitchFamily="49" charset="-120"/>
              <a:ea typeface="華康仿宋體W6" panose="02020609000000000000" pitchFamily="49" charset="-120"/>
            </a:endParaRPr>
          </a:p>
          <a:p>
            <a:pPr marL="0" indent="0" algn="ctr">
              <a:lnSpc>
                <a:spcPts val="3200"/>
              </a:lnSpc>
              <a:spcBef>
                <a:spcPts val="600"/>
              </a:spcBef>
              <a:spcAft>
                <a:spcPts val="600"/>
              </a:spcAft>
              <a:buNone/>
            </a:pPr>
            <a:r>
              <a:rPr lang="zh-TW" altLang="en-US" sz="2800" dirty="0">
                <a:latin typeface="+mn-ea"/>
              </a:rPr>
              <a:t>繪製</a:t>
            </a:r>
            <a:r>
              <a:rPr lang="zh-TW" altLang="en-US" sz="2800" dirty="0">
                <a:solidFill>
                  <a:srgbClr val="FF0000"/>
                </a:solidFill>
                <a:latin typeface="+mn-ea"/>
              </a:rPr>
              <a:t>紅</a:t>
            </a:r>
            <a:r>
              <a:rPr lang="zh-TW" altLang="en-US" sz="2800" dirty="0">
                <a:solidFill>
                  <a:srgbClr val="0070C0"/>
                </a:solidFill>
                <a:latin typeface="+mn-ea"/>
              </a:rPr>
              <a:t>藍</a:t>
            </a:r>
            <a:r>
              <a:rPr lang="zh-TW" altLang="en-US" sz="2800" dirty="0">
                <a:latin typeface="+mn-ea"/>
              </a:rPr>
              <a:t>線圖</a:t>
            </a:r>
            <a:endParaRPr lang="zh-TW" altLang="zh-TW" sz="2800" dirty="0">
              <a:latin typeface="+mn-ea"/>
            </a:endParaRPr>
          </a:p>
        </p:txBody>
      </p:sp>
    </p:spTree>
    <p:extLst>
      <p:ext uri="{BB962C8B-B14F-4D97-AF65-F5344CB8AC3E}">
        <p14:creationId xmlns:p14="http://schemas.microsoft.com/office/powerpoint/2010/main" val="8915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16632"/>
            <a:ext cx="9144000" cy="6696744"/>
          </a:xfrm>
        </p:spPr>
        <p:txBody>
          <a:bodyPr vert="eaVert"/>
          <a:lstStyle/>
          <a:p>
            <a:pPr marL="0" indent="0">
              <a:lnSpc>
                <a:spcPts val="2800"/>
              </a:lnSpc>
              <a:buNone/>
            </a:pPr>
            <a:r>
              <a:rPr lang="zh-TW" altLang="zh-TW" sz="2000" dirty="0">
                <a:latin typeface="華康仿宋體W6" panose="02020609000000000000" pitchFamily="49" charset="-120"/>
                <a:ea typeface="華康仿宋體W6" panose="02020609000000000000" pitchFamily="49" charset="-120"/>
              </a:rPr>
              <a:t>臺灣居大海之中，在古為荒服。國家蕩平海宇，收入版圖，人物衣冠漸摩聲教，已近百年。其土著番社恭順，而賦性愚魯；自內地渡臺者日益眾多，奸良雜處。於是南北兩路番地，多被豪民智取勢佔。其尤黠者，夤緣為通事，科斂恣橫，課及雞豚，幾不聊生。乾隆二十三年春，我公奉命觀察東瀛。下車之日，廉得其狀，即毅然以興利除弊為己任。首請撤逐通事、社丁，釐定疆界，永免番役，及嚴禁私墾，私派採買、辦差、供應。凡不便於民番者數十餘條，</a:t>
            </a:r>
            <a:r>
              <a:rPr lang="zh-TW" altLang="zh-TW" sz="2000" dirty="0">
                <a:solidFill>
                  <a:srgbClr val="FF0000"/>
                </a:solidFill>
                <a:latin typeface="華康仿宋體W6" panose="02020609000000000000" pitchFamily="49" charset="-120"/>
                <a:ea typeface="華康仿宋體W6" panose="02020609000000000000" pitchFamily="49" charset="-120"/>
              </a:rPr>
              <a:t>上之制府轉奏，俱奉旨俞允</a:t>
            </a:r>
            <a:r>
              <a:rPr lang="zh-TW" altLang="zh-TW" sz="2000" dirty="0">
                <a:latin typeface="華康仿宋體W6" panose="02020609000000000000" pitchFamily="49" charset="-120"/>
                <a:ea typeface="華康仿宋體W6" panose="02020609000000000000" pitchFamily="49" charset="-120"/>
              </a:rPr>
              <a:t>。命下，一郡肅然。公於剔弊除奸之中，仍寓教誨撫恤之恩，作養多士，甄拔番童。輿情大悅。各社番丁，均請薙髮以自附於齊民。三年以來，番民之秀者安於庠序、樸者安於畎畝、漁獵者安於山海、紝織者安於蔀屋，莫不樂其樂而利其利。蓋公之承宣布化，綏輯而乂安之者，固已至矣。</a:t>
            </a:r>
          </a:p>
          <a:p>
            <a:pPr marL="0" indent="0">
              <a:lnSpc>
                <a:spcPts val="2800"/>
              </a:lnSpc>
              <a:spcBef>
                <a:spcPts val="600"/>
              </a:spcBef>
              <a:spcAft>
                <a:spcPts val="600"/>
              </a:spcAft>
              <a:buNone/>
            </a:pPr>
            <a:r>
              <a:rPr lang="zh-TW" altLang="zh-TW" sz="2000" dirty="0">
                <a:solidFill>
                  <a:srgbClr val="FF0000"/>
                </a:solidFill>
                <a:latin typeface="華康仿宋體W6" panose="02020609000000000000" pitchFamily="49" charset="-120"/>
                <a:ea typeface="華康仿宋體W6" panose="02020609000000000000" pitchFamily="49" charset="-120"/>
              </a:rPr>
              <a:t>辛巳</a:t>
            </a:r>
            <a:r>
              <a:rPr lang="zh-TW" altLang="en-US" sz="2000" dirty="0">
                <a:solidFill>
                  <a:srgbClr val="FF0000"/>
                </a:solidFill>
                <a:latin typeface="華康仿宋體W6" panose="02020609000000000000" pitchFamily="49" charset="-120"/>
                <a:ea typeface="華康仿宋體W6" panose="02020609000000000000" pitchFamily="49" charset="-120"/>
              </a:rPr>
              <a:t>（乾隆二十六年）</a:t>
            </a:r>
            <a:r>
              <a:rPr lang="zh-TW" altLang="zh-TW" sz="2000" dirty="0">
                <a:solidFill>
                  <a:srgbClr val="FF0000"/>
                </a:solidFill>
                <a:latin typeface="華康仿宋體W6" panose="02020609000000000000" pitchFamily="49" charset="-120"/>
                <a:ea typeface="華康仿宋體W6" panose="02020609000000000000" pitchFamily="49" charset="-120"/>
              </a:rPr>
              <a:t>首春</a:t>
            </a:r>
            <a:r>
              <a:rPr lang="zh-TW" altLang="zh-TW" sz="2000" dirty="0">
                <a:latin typeface="華康仿宋體W6" panose="02020609000000000000" pitchFamily="49" charset="-120"/>
                <a:ea typeface="華康仿宋體W6" panose="02020609000000000000" pitchFamily="49" charset="-120"/>
              </a:rPr>
              <a:t>，督、撫大憲以計典，薦公卓異，僚屬入賀。公慨然曰：</a:t>
            </a:r>
            <a:r>
              <a:rPr lang="zh-TW" altLang="zh-TW" sz="2000" dirty="0">
                <a:solidFill>
                  <a:srgbClr val="FF0000"/>
                </a:solidFill>
                <a:latin typeface="華康仿宋體W6" panose="02020609000000000000" pitchFamily="49" charset="-120"/>
                <a:ea typeface="華康仿宋體W6" panose="02020609000000000000" pitchFamily="49" charset="-120"/>
              </a:rPr>
              <a:t>「經理數載，惟北路番界尚未釐定，深以為慮」。即日馳赴彰化、淡水，親率廳、縣督理工所匝月，而深溝高壘，疆界井然。</a:t>
            </a:r>
            <a:r>
              <a:rPr lang="zh-TW" altLang="zh-TW" sz="2000" dirty="0">
                <a:latin typeface="華康仿宋體W6" panose="02020609000000000000" pitchFamily="49" charset="-120"/>
                <a:ea typeface="華康仿宋體W6" panose="02020609000000000000" pitchFamily="49" charset="-120"/>
              </a:rPr>
              <a:t>途次民番之讀者、耕者、漁者、獵者、紝織者，皆扶老攜幼，鼓舞歡迎於道。公不禁顧而色喜，因繪為圖，令屬吏文儀誌之。文儀日侍公左右，知之頗稔，不敢以不文辭。竊惟源深者流長、本大者末茂，公之曾王父敏莊公兩鎮閩疆，公之太翁象州公節鉞古北，累世勳伐，彪炳人寰。而公以聰明正直、愷悌慈祥繼其後，崇階顯秩，實未可量。他日佐朝廷、秉鈞軸，功高褒鄂，將繪公於麟閣之上。撮爾臺，特公之濫觴爾！請書之幀首以為券。</a:t>
            </a: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3760467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367644" y="332656"/>
            <a:ext cx="6408712"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於乾隆十五年、</a:t>
            </a:r>
            <a:r>
              <a:rPr lang="zh-TW" altLang="zh-TW" sz="2400" dirty="0">
                <a:solidFill>
                  <a:srgbClr val="0070C0"/>
                </a:solidFill>
                <a:latin typeface="標楷體" panose="03000509000000000000" pitchFamily="65" charset="-120"/>
                <a:ea typeface="標楷體" panose="03000509000000000000" pitchFamily="65" charset="-120"/>
              </a:rPr>
              <a:t>二十五</a:t>
            </a:r>
            <a:r>
              <a:rPr lang="zh-TW" altLang="zh-TW" sz="2400" dirty="0">
                <a:solidFill>
                  <a:srgbClr val="FF0000"/>
                </a:solidFill>
                <a:latin typeface="標楷體" panose="03000509000000000000" pitchFamily="65" charset="-120"/>
                <a:ea typeface="標楷體" panose="03000509000000000000" pitchFamily="65" charset="-120"/>
              </a:rPr>
              <a:t>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98747349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4" y="2132856"/>
            <a:ext cx="492443" cy="2592288"/>
          </a:xfrm>
          <a:prstGeom prst="rect">
            <a:avLst/>
          </a:prstGeom>
          <a:noFill/>
        </p:spPr>
        <p:txBody>
          <a:bodyPr vert="eaVert" wrap="square" rtlCol="0">
            <a:spAutoFit/>
          </a:bodyPr>
          <a:lstStyle/>
          <a:p>
            <a:r>
              <a:rPr lang="zh-TW" altLang="en-US" sz="2000" dirty="0"/>
              <a:t>康熙六十一年界碑</a:t>
            </a:r>
          </a:p>
        </p:txBody>
      </p:sp>
    </p:spTree>
    <p:extLst>
      <p:ext uri="{BB962C8B-B14F-4D97-AF65-F5344CB8AC3E}">
        <p14:creationId xmlns:p14="http://schemas.microsoft.com/office/powerpoint/2010/main" val="274850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24736"/>
          </a:xfrm>
        </p:spPr>
        <p:txBody>
          <a:bodyPr/>
          <a:lstStyle/>
          <a:p>
            <a:pPr marL="0" indent="0">
              <a:lnSpc>
                <a:spcPts val="32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講者（柯志明）完成</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熟番與奸民：清代臺灣的治理部署與抗爭政治</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一書後，與本文共同作者陳兆勇循竹塹地區土牛界路線進行一趟</a:t>
            </a:r>
            <a:r>
              <a:rPr lang="zh-TW" altLang="en-US" sz="2400" dirty="0">
                <a:solidFill>
                  <a:srgbClr val="FF0000"/>
                </a:solidFill>
                <a:latin typeface="Times New Roman" panose="02020603050405020304" pitchFamily="18" charset="0"/>
                <a:cs typeface="Times New Roman" panose="02020603050405020304" pitchFamily="18" charset="0"/>
              </a:rPr>
              <a:t>朝聖之旅</a:t>
            </a:r>
            <a:r>
              <a:rPr lang="zh-TW" altLang="en-US" sz="2400" dirty="0">
                <a:latin typeface="Times New Roman" panose="02020603050405020304" pitchFamily="18" charset="0"/>
                <a:cs typeface="Times New Roman" panose="02020603050405020304" pitchFamily="18" charset="0"/>
              </a:rPr>
              <a:t>，逐一確認施添福（</a:t>
            </a:r>
            <a:r>
              <a:rPr lang="en-US" altLang="zh-TW" sz="2400" dirty="0">
                <a:latin typeface="Times New Roman" panose="02020603050405020304" pitchFamily="18" charset="0"/>
                <a:cs typeface="Times New Roman" panose="02020603050405020304" pitchFamily="18" charset="0"/>
              </a:rPr>
              <a:t>1990</a:t>
            </a:r>
            <a:r>
              <a:rPr lang="zh-TW" altLang="en-US" sz="2400" dirty="0">
                <a:latin typeface="Times New Roman" panose="02020603050405020304" pitchFamily="18" charset="0"/>
                <a:cs typeface="Times New Roman" panose="02020603050405020304" pitchFamily="18" charset="0"/>
              </a:rPr>
              <a:t>）原初在</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臺灣風物</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發表的</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清代臺灣竹塹地區的土牛溝和區域發展：一個歷史地理學的研究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一文中，地圖標示及拍照存證的土牛溝舊蹟。</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筆者</a:t>
            </a:r>
            <a:r>
              <a:rPr lang="en-US" altLang="zh-TW" sz="2400" dirty="0">
                <a:latin typeface="Times New Roman" panose="02020603050405020304" pitchFamily="18" charset="0"/>
                <a:cs typeface="Times New Roman" panose="02020603050405020304" pitchFamily="18" charset="0"/>
              </a:rPr>
              <a:t>1993</a:t>
            </a:r>
            <a:r>
              <a:rPr lang="zh-TW" altLang="en-US" sz="2400" dirty="0">
                <a:latin typeface="Times New Roman" panose="02020603050405020304" pitchFamily="18" charset="0"/>
                <a:cs typeface="Times New Roman" panose="02020603050405020304" pitchFamily="18" charset="0"/>
              </a:rPr>
              <a:t>年初閱邵式柏（</a:t>
            </a:r>
            <a:r>
              <a:rPr lang="en-US" altLang="zh-TW" sz="2400" dirty="0">
                <a:latin typeface="Times New Roman" panose="02020603050405020304" pitchFamily="18" charset="0"/>
                <a:cs typeface="Times New Roman" panose="02020603050405020304" pitchFamily="18" charset="0"/>
              </a:rPr>
              <a:t>John R. Shepherd</a:t>
            </a:r>
            <a:r>
              <a:rPr lang="zh-TW" altLang="en-US" sz="2400" dirty="0">
                <a:latin typeface="Times New Roman" panose="02020603050405020304" pitchFamily="18" charset="0"/>
                <a:cs typeface="Times New Roman" panose="02020603050405020304" pitchFamily="18" charset="0"/>
              </a:rPr>
              <a:t>）</a:t>
            </a:r>
            <a:r>
              <a:rPr lang="en-US" altLang="zh-TW" sz="2400" i="1" dirty="0">
                <a:latin typeface="Times New Roman" panose="02020603050405020304" pitchFamily="18" charset="0"/>
                <a:cs typeface="Times New Roman" panose="02020603050405020304" pitchFamily="18" charset="0"/>
              </a:rPr>
              <a:t>Statecraft and Political Economy on the Taiwan Frontier, 1600-1800 </a:t>
            </a:r>
            <a:r>
              <a:rPr lang="zh-TW" altLang="en-US" sz="2400" dirty="0">
                <a:latin typeface="Times New Roman" panose="02020603050405020304" pitchFamily="18" charset="0"/>
                <a:cs typeface="Times New Roman" panose="02020603050405020304" pitchFamily="18" charset="0"/>
              </a:rPr>
              <a:t>（中譯：</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臺灣邊疆的治理與政治經濟</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）一書時，就書中引施添福（</a:t>
            </a:r>
            <a:r>
              <a:rPr lang="en-US" altLang="zh-TW" sz="2400" dirty="0">
                <a:latin typeface="Times New Roman" panose="02020603050405020304" pitchFamily="18" charset="0"/>
                <a:cs typeface="Times New Roman" panose="02020603050405020304" pitchFamily="18" charset="0"/>
              </a:rPr>
              <a:t>1990</a:t>
            </a:r>
            <a:r>
              <a:rPr lang="zh-TW" altLang="en-US" sz="2400" dirty="0">
                <a:latin typeface="Times New Roman" panose="02020603050405020304" pitchFamily="18" charset="0"/>
                <a:cs typeface="Times New Roman" panose="02020603050405020304" pitchFamily="18" charset="0"/>
              </a:rPr>
              <a:t>）等竹塹地區研究支持其「族群安定現狀」（</a:t>
            </a:r>
            <a:r>
              <a:rPr lang="en-US" altLang="zh-TW" sz="2400" dirty="0">
                <a:latin typeface="Times New Roman" panose="02020603050405020304" pitchFamily="18" charset="0"/>
                <a:cs typeface="Times New Roman" panose="02020603050405020304" pitchFamily="18" charset="0"/>
              </a:rPr>
              <a:t>ethnic status quo</a:t>
            </a:r>
            <a:r>
              <a:rPr lang="zh-TW" altLang="en-US" sz="2400" dirty="0">
                <a:latin typeface="Times New Roman" panose="02020603050405020304" pitchFamily="18" charset="0"/>
                <a:cs typeface="Times New Roman" panose="02020603050405020304" pitchFamily="18" charset="0"/>
              </a:rPr>
              <a:t>）一說，百思不解。經細讀施添福該文後，茅塞頓開，方得擺脫邵式柏前說，構思「重新配置」族群的「三層式族群空間體制」（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番頭家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飲水思源，謹藉由重新尋訪</a:t>
            </a:r>
            <a:r>
              <a:rPr lang="zh-TW" altLang="en-US" sz="2400" dirty="0">
                <a:solidFill>
                  <a:srgbClr val="FF0000"/>
                </a:solidFill>
                <a:latin typeface="Times New Roman" panose="02020603050405020304" pitchFamily="18" charset="0"/>
                <a:cs typeface="Times New Roman" panose="02020603050405020304" pitchFamily="18" charset="0"/>
              </a:rPr>
              <a:t>清代彰化縣、淡水廳</a:t>
            </a:r>
            <a:r>
              <a:rPr lang="en-US" altLang="zh-TW" sz="2400" dirty="0">
                <a:solidFill>
                  <a:srgbClr val="FF0000"/>
                </a:solidFill>
                <a:latin typeface="Times New Roman" panose="02020603050405020304" pitchFamily="18" charset="0"/>
                <a:cs typeface="Times New Roman" panose="02020603050405020304" pitchFamily="18" charset="0"/>
              </a:rPr>
              <a:t>16</a:t>
            </a:r>
            <a:r>
              <a:rPr lang="zh-TW" altLang="en-US" sz="2400" dirty="0">
                <a:solidFill>
                  <a:srgbClr val="FF0000"/>
                </a:solidFill>
                <a:latin typeface="Times New Roman" panose="02020603050405020304" pitchFamily="18" charset="0"/>
                <a:cs typeface="Times New Roman" panose="02020603050405020304" pitchFamily="18" charset="0"/>
              </a:rPr>
              <a:t>處土牛溝舊蹟以及說明確認所在位置的理由</a:t>
            </a:r>
            <a:r>
              <a:rPr lang="zh-TW" altLang="en-US" sz="2400" dirty="0">
                <a:latin typeface="Times New Roman" panose="02020603050405020304" pitchFamily="18" charset="0"/>
                <a:cs typeface="Times New Roman" panose="02020603050405020304" pitchFamily="18" charset="0"/>
              </a:rPr>
              <a:t>，聊向前輩表達敬意。</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926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37" y="2132856"/>
            <a:ext cx="492443" cy="2160240"/>
          </a:xfrm>
          <a:prstGeom prst="rect">
            <a:avLst/>
          </a:prstGeom>
          <a:noFill/>
        </p:spPr>
        <p:txBody>
          <a:bodyPr vert="eaVert" wrap="square" rtlCol="0">
            <a:spAutoFit/>
          </a:bodyPr>
          <a:lstStyle/>
          <a:p>
            <a:r>
              <a:rPr lang="zh-TW" altLang="en-US" sz="2000" dirty="0"/>
              <a:t>乾隆十五年</a:t>
            </a:r>
            <a:r>
              <a:rPr lang="zh-TW" altLang="en-US" sz="2000" dirty="0">
                <a:solidFill>
                  <a:srgbClr val="FF0000"/>
                </a:solidFill>
              </a:rPr>
              <a:t>紅線</a:t>
            </a:r>
            <a:r>
              <a:rPr lang="zh-TW" altLang="en-US" sz="2000" dirty="0"/>
              <a:t>界</a:t>
            </a:r>
          </a:p>
        </p:txBody>
      </p:sp>
    </p:spTree>
    <p:extLst>
      <p:ext uri="{BB962C8B-B14F-4D97-AF65-F5344CB8AC3E}">
        <p14:creationId xmlns:p14="http://schemas.microsoft.com/office/powerpoint/2010/main" val="428962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48" y="2132856"/>
            <a:ext cx="492443" cy="2448272"/>
          </a:xfrm>
          <a:prstGeom prst="rect">
            <a:avLst/>
          </a:prstGeom>
          <a:noFill/>
        </p:spPr>
        <p:txBody>
          <a:bodyPr vert="eaVert" wrap="square" rtlCol="0">
            <a:spAutoFit/>
          </a:bodyPr>
          <a:lstStyle/>
          <a:p>
            <a:r>
              <a:rPr lang="zh-TW" altLang="en-US" sz="2000" dirty="0"/>
              <a:t>乾隆二十五年</a:t>
            </a:r>
            <a:r>
              <a:rPr lang="zh-TW" altLang="en-US" sz="2000" dirty="0">
                <a:solidFill>
                  <a:srgbClr val="0070C0"/>
                </a:solidFill>
              </a:rPr>
              <a:t>藍線</a:t>
            </a:r>
            <a:r>
              <a:rPr lang="zh-TW" altLang="en-US" sz="2000" dirty="0"/>
              <a:t>界</a:t>
            </a:r>
          </a:p>
        </p:txBody>
      </p:sp>
    </p:spTree>
    <p:extLst>
      <p:ext uri="{BB962C8B-B14F-4D97-AF65-F5344CB8AC3E}">
        <p14:creationId xmlns:p14="http://schemas.microsoft.com/office/powerpoint/2010/main" val="2132583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96" y="2132856"/>
            <a:ext cx="492443" cy="2736304"/>
          </a:xfrm>
          <a:prstGeom prst="rect">
            <a:avLst/>
          </a:prstGeom>
          <a:noFill/>
        </p:spPr>
        <p:txBody>
          <a:bodyPr vert="eaVert" wrap="square" rtlCol="0">
            <a:spAutoFit/>
          </a:bodyPr>
          <a:lstStyle/>
          <a:p>
            <a:r>
              <a:rPr lang="zh-TW" altLang="en-US" sz="2000" dirty="0"/>
              <a:t>乾隆二十六年挑溝築牛</a:t>
            </a:r>
          </a:p>
        </p:txBody>
      </p:sp>
    </p:spTree>
    <p:extLst>
      <p:ext uri="{BB962C8B-B14F-4D97-AF65-F5344CB8AC3E}">
        <p14:creationId xmlns:p14="http://schemas.microsoft.com/office/powerpoint/2010/main" val="418761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225994" y="2132856"/>
            <a:ext cx="492443" cy="2448272"/>
          </a:xfrm>
          <a:prstGeom prst="rect">
            <a:avLst/>
          </a:prstGeom>
          <a:noFill/>
        </p:spPr>
        <p:txBody>
          <a:bodyPr vert="eaVert" wrap="square" rtlCol="0">
            <a:spAutoFit/>
          </a:bodyPr>
          <a:lstStyle/>
          <a:p>
            <a:r>
              <a:rPr lang="zh-TW" altLang="en-US" sz="2000" dirty="0"/>
              <a:t>乾隆四十九年</a:t>
            </a:r>
            <a:r>
              <a:rPr lang="zh-TW" altLang="en-US" sz="2000" dirty="0">
                <a:solidFill>
                  <a:srgbClr val="9900FF"/>
                </a:solidFill>
              </a:rPr>
              <a:t>紫線</a:t>
            </a:r>
            <a:r>
              <a:rPr lang="zh-TW" altLang="en-US" sz="2000" dirty="0"/>
              <a:t>界</a:t>
            </a:r>
          </a:p>
        </p:txBody>
      </p:sp>
    </p:spTree>
    <p:extLst>
      <p:ext uri="{BB962C8B-B14F-4D97-AF65-F5344CB8AC3E}">
        <p14:creationId xmlns:p14="http://schemas.microsoft.com/office/powerpoint/2010/main" val="328810394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6005" y="2132856"/>
            <a:ext cx="492443" cy="2448272"/>
          </a:xfrm>
          <a:prstGeom prst="rect">
            <a:avLst/>
          </a:prstGeom>
          <a:noFill/>
        </p:spPr>
        <p:txBody>
          <a:bodyPr vert="eaVert" wrap="square" rtlCol="0">
            <a:spAutoFit/>
          </a:bodyPr>
          <a:lstStyle/>
          <a:p>
            <a:r>
              <a:rPr lang="zh-TW" altLang="en-US" sz="2000" dirty="0"/>
              <a:t>熟番各社原居地</a:t>
            </a:r>
          </a:p>
        </p:txBody>
      </p:sp>
    </p:spTree>
    <p:extLst>
      <p:ext uri="{BB962C8B-B14F-4D97-AF65-F5344CB8AC3E}">
        <p14:creationId xmlns:p14="http://schemas.microsoft.com/office/powerpoint/2010/main" val="128372433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36359" y="670384"/>
            <a:ext cx="492443" cy="5517232"/>
          </a:xfrm>
          <a:prstGeom prst="rect">
            <a:avLst/>
          </a:prstGeom>
          <a:noFill/>
        </p:spPr>
        <p:txBody>
          <a:bodyPr vert="eaVert" wrap="square" rtlCol="0">
            <a:spAutoFit/>
          </a:bodyPr>
          <a:lstStyle/>
          <a:p>
            <a:r>
              <a:rPr lang="zh-TW" altLang="en-US" sz="2000" dirty="0"/>
              <a:t>乾隆五十五年配置屯番養贍埔地（平埔族保留區）</a:t>
            </a:r>
          </a:p>
        </p:txBody>
      </p:sp>
    </p:spTree>
    <p:extLst>
      <p:ext uri="{BB962C8B-B14F-4D97-AF65-F5344CB8AC3E}">
        <p14:creationId xmlns:p14="http://schemas.microsoft.com/office/powerpoint/2010/main" val="3460186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980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15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515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727941" y="547539"/>
            <a:ext cx="3270050" cy="5904656"/>
          </a:xfrm>
        </p:spPr>
        <p:txBody>
          <a:bodyPr/>
          <a:lstStyle/>
          <a:p>
            <a:pPr marL="0" indent="0">
              <a:lnSpc>
                <a:spcPts val="2400"/>
              </a:lnSpc>
              <a:spcBef>
                <a:spcPts val="0"/>
              </a:spcBef>
              <a:spcAft>
                <a:spcPts val="600"/>
              </a:spcAft>
              <a:buNone/>
            </a:pPr>
            <a:r>
              <a:rPr lang="zh-TW" altLang="en-US" sz="2000" dirty="0">
                <a:latin typeface="標楷體" panose="03000509000000000000" pitchFamily="65" charset="-120"/>
                <a:ea typeface="標楷體" panose="03000509000000000000" pitchFamily="65" charset="-120"/>
              </a:rPr>
              <a:t>阿娟，今午已收到柯志明寄來的論文，請代為致謝。</a:t>
            </a:r>
          </a:p>
          <a:p>
            <a:pPr marL="0" indent="0">
              <a:lnSpc>
                <a:spcPts val="2400"/>
              </a:lnSpc>
              <a:spcBef>
                <a:spcPts val="0"/>
              </a:spcBef>
              <a:spcAft>
                <a:spcPts val="600"/>
              </a:spcAft>
              <a:buNone/>
            </a:pPr>
            <a:r>
              <a:rPr lang="zh-TW" altLang="en-US" sz="2000" dirty="0">
                <a:latin typeface="標楷體" panose="03000509000000000000" pitchFamily="65" charset="-120"/>
                <a:ea typeface="標楷體" panose="03000509000000000000" pitchFamily="65" charset="-120"/>
              </a:rPr>
              <a:t>收到論文後，我全文翻看一遍，並詳讀其中五、六頁，给我的感覺是，窮盡各種现存史料、善用现代開發的製圖技術，而且論述清晰、見解深刻，是难得一見的好文。</a:t>
            </a:r>
          </a:p>
          <a:p>
            <a:pPr marL="0" indent="0">
              <a:lnSpc>
                <a:spcPts val="2400"/>
              </a:lnSpc>
              <a:spcBef>
                <a:spcPts val="0"/>
              </a:spcBef>
              <a:spcAft>
                <a:spcPts val="600"/>
              </a:spcAft>
              <a:buNone/>
            </a:pPr>
            <a:r>
              <a:rPr lang="zh-TW" altLang="en-US" sz="2000" dirty="0">
                <a:latin typeface="標楷體" panose="03000509000000000000" pitchFamily="65" charset="-120"/>
                <a:ea typeface="標楷體" panose="03000509000000000000" pitchFamily="65" charset="-120"/>
              </a:rPr>
              <a:t>柯先生願將該文在台湾風物刊登，必能為風物增光。我在調查土牛溝三十多年後，有機會看到這篇傑出的論文，内心深感榮幸，我會抽空慢慢將該文讀完。</a:t>
            </a:r>
          </a:p>
          <a:p>
            <a:pPr marL="0" indent="0">
              <a:lnSpc>
                <a:spcPts val="2400"/>
              </a:lnSpc>
              <a:spcBef>
                <a:spcPts val="0"/>
              </a:spcBef>
              <a:spcAft>
                <a:spcPts val="600"/>
              </a:spcAft>
              <a:buNone/>
            </a:pPr>
            <a:r>
              <a:rPr lang="zh-TW" altLang="en-US" sz="2000" dirty="0">
                <a:latin typeface="標楷體" panose="03000509000000000000" pitchFamily="65" charset="-120"/>
                <a:ea typeface="標楷體" panose="03000509000000000000" pitchFamily="65" charset="-120"/>
              </a:rPr>
              <a:t>當然我也期盻再三十年，能再度出现同等级討論土牛番界的好文章。</a:t>
            </a:r>
          </a:p>
        </p:txBody>
      </p:sp>
      <p:sp>
        <p:nvSpPr>
          <p:cNvPr id="2" name="圓角矩形 1"/>
          <p:cNvSpPr/>
          <p:nvPr/>
        </p:nvSpPr>
        <p:spPr>
          <a:xfrm>
            <a:off x="5650126" y="403523"/>
            <a:ext cx="3347864" cy="6192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0"/>
            <a:ext cx="4795242" cy="6858000"/>
          </a:xfrm>
          <a:prstGeom prst="rect">
            <a:avLst/>
          </a:prstGeom>
        </p:spPr>
      </p:pic>
    </p:spTree>
    <p:extLst>
      <p:ext uri="{BB962C8B-B14F-4D97-AF65-F5344CB8AC3E}">
        <p14:creationId xmlns:p14="http://schemas.microsoft.com/office/powerpoint/2010/main" val="22708519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40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70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179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104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22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453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1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57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370" y="0"/>
            <a:ext cx="4145259" cy="6858000"/>
          </a:xfrm>
          <a:prstGeom prst="rect">
            <a:avLst/>
          </a:prstGeom>
        </p:spPr>
      </p:pic>
    </p:spTree>
    <p:extLst>
      <p:ext uri="{BB962C8B-B14F-4D97-AF65-F5344CB8AC3E}">
        <p14:creationId xmlns:p14="http://schemas.microsoft.com/office/powerpoint/2010/main" val="293729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24736"/>
          </a:xfrm>
        </p:spPr>
        <p:txBody>
          <a:bodyPr/>
          <a:lstStyle/>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乾隆中葉以後的</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番界圖與現代地圖相較，雖相當不精確，但已足以提供一個因番界的漸次推移而形成多層族群地帶的治理圖像。</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番界圖就是國家權力從上而下的「族群空間部署藍圖」，用現代意象做比擬，即相當於中央戰情室使用的地理空間資訊圖。</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zh-TW"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不是貌似山水畫的番界圖裡無關痛癢的虛構假象，而是指涉耗費巨大人力、物力完成的人口和土地調查，以及邊界設置和社會改造的軟硬體工程，既關係到人民生命、財產的重大利益，也關係到國家權力治理的成敗。</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邊界雖然難以釐定甚且一再改易，但因之而生的三層式人文地理區域絕非虛有其表。這套在朝廷秘而不宣、在過去學界視而不見的三層式族群空間部署，因其既廣且深的社會、經濟效果，足堪稱為乾隆時期臺灣治理的常態「體制」。</a:t>
            </a:r>
            <a:endParaRPr lang="en-US" altLang="zh-TW" sz="2400" dirty="0"/>
          </a:p>
        </p:txBody>
      </p:sp>
    </p:spTree>
    <p:extLst>
      <p:ext uri="{BB962C8B-B14F-4D97-AF65-F5344CB8AC3E}">
        <p14:creationId xmlns:p14="http://schemas.microsoft.com/office/powerpoint/2010/main" val="16152151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6632"/>
            <a:ext cx="8496944" cy="6696744"/>
          </a:xfrm>
        </p:spPr>
        <p:txBody>
          <a:bodyPr/>
          <a:lstStyle/>
          <a:p>
            <a:pPr marL="0" indent="0">
              <a:lnSpc>
                <a:spcPts val="3200"/>
              </a:lnSpc>
              <a:spcBef>
                <a:spcPts val="600"/>
              </a:spcBef>
              <a:spcAft>
                <a:spcPts val="600"/>
              </a:spcAft>
              <a:buNone/>
            </a:pPr>
            <a:r>
              <a:rPr lang="zh-TW" altLang="zh-TW" sz="2400" dirty="0">
                <a:latin typeface="Times New Roman" panose="02020603050405020304" pitchFamily="18" charset="0"/>
                <a:cs typeface="Times New Roman" panose="02020603050405020304" pitchFamily="18" charset="0"/>
              </a:rPr>
              <a:t>荷蘭東印度公司於</a:t>
            </a:r>
            <a:r>
              <a:rPr lang="en-US" altLang="zh-TW" sz="2400" dirty="0">
                <a:latin typeface="Times New Roman" panose="02020603050405020304" pitchFamily="18" charset="0"/>
                <a:cs typeface="Times New Roman" panose="02020603050405020304" pitchFamily="18" charset="0"/>
              </a:rPr>
              <a:t>1624</a:t>
            </a:r>
            <a:r>
              <a:rPr lang="zh-TW" altLang="zh-TW" sz="2400" dirty="0">
                <a:latin typeface="Times New Roman" panose="02020603050405020304" pitchFamily="18" charset="0"/>
                <a:cs typeface="Times New Roman" panose="02020603050405020304" pitchFamily="18" charset="0"/>
              </a:rPr>
              <a:t>年引進具疆界範圍的集中式權力（</a:t>
            </a:r>
            <a:r>
              <a:rPr lang="en-US" altLang="zh-TW" sz="2400" dirty="0">
                <a:latin typeface="Times New Roman" panose="02020603050405020304" pitchFamily="18" charset="0"/>
                <a:cs typeface="Times New Roman" panose="02020603050405020304" pitchFamily="18" charset="0"/>
              </a:rPr>
              <a:t>centralized territorial power</a:t>
            </a:r>
            <a:r>
              <a:rPr lang="zh-TW" altLang="zh-TW" sz="2400" dirty="0">
                <a:latin typeface="Times New Roman" panose="02020603050405020304" pitchFamily="18" charset="0"/>
                <a:cs typeface="Times New Roman" panose="02020603050405020304" pitchFamily="18" charset="0"/>
              </a:rPr>
              <a:t>）──國家權力──以前，臺灣是個「無國家」或也可以說是「無歷史」的社會（</a:t>
            </a:r>
            <a:r>
              <a:rPr lang="en-US" altLang="zh-TW" sz="2400" dirty="0">
                <a:latin typeface="Times New Roman" panose="02020603050405020304" pitchFamily="18" charset="0"/>
                <a:cs typeface="Times New Roman" panose="02020603050405020304" pitchFamily="18" charset="0"/>
              </a:rPr>
              <a:t>stateless-society or society-without-history</a:t>
            </a:r>
            <a:r>
              <a:rPr lang="zh-TW" altLang="zh-TW"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spcAft>
                <a:spcPts val="600"/>
              </a:spcAft>
              <a:buNone/>
            </a:pPr>
            <a:r>
              <a:rPr lang="zh-TW" altLang="zh-TW" sz="2400" dirty="0"/>
              <a:t>自從國家權力將互不統屬的原住民村社和移墾的漢人納入統治以來，臺灣在地社會的形成和轉變，特別是人群關係與社會生產關係，即與歷代外來國家權力的性質和治理部署息息相關。</a:t>
            </a:r>
            <a:endParaRPr lang="en-US" altLang="zh-TW" sz="2400" dirty="0"/>
          </a:p>
          <a:p>
            <a:pPr marL="0" indent="0">
              <a:lnSpc>
                <a:spcPts val="3200"/>
              </a:lnSpc>
              <a:spcBef>
                <a:spcPts val="600"/>
              </a:spcBef>
              <a:spcAft>
                <a:spcPts val="600"/>
              </a:spcAft>
              <a:buNone/>
            </a:pPr>
            <a:r>
              <a:rPr lang="zh-TW" altLang="zh-TW" sz="2400" dirty="0"/>
              <a:t>國家權力的治理部署及所引致的抗爭政治構成理解臺灣社會不可或缺的關鍵面向。</a:t>
            </a:r>
            <a:endParaRPr lang="en-US" altLang="zh-TW" sz="2400" dirty="0"/>
          </a:p>
          <a:p>
            <a:pPr marL="0" indent="0">
              <a:lnSpc>
                <a:spcPts val="32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講者的學術志業因此在，</a:t>
            </a:r>
            <a:r>
              <a:rPr lang="zh-TW" altLang="zh-TW" sz="2400" dirty="0">
                <a:latin typeface="Times New Roman" panose="02020603050405020304" pitchFamily="18" charset="0"/>
                <a:cs typeface="Times New Roman" panose="02020603050405020304" pitchFamily="18" charset="0"/>
              </a:rPr>
              <a:t>透過治理實作體制</a:t>
            </a:r>
            <a:r>
              <a:rPr lang="en-US" altLang="zh-TW" sz="2400" dirty="0">
                <a:latin typeface="Times New Roman" panose="02020603050405020304" pitchFamily="18" charset="0"/>
                <a:cs typeface="Times New Roman" panose="02020603050405020304" pitchFamily="18" charset="0"/>
              </a:rPr>
              <a:t> (regime of practice) </a:t>
            </a:r>
            <a:r>
              <a:rPr lang="zh-TW" altLang="zh-TW" sz="2400" dirty="0">
                <a:latin typeface="Times New Roman" panose="02020603050405020304" pitchFamily="18" charset="0"/>
                <a:cs typeface="Times New Roman" panose="02020603050405020304" pitchFamily="18" charset="0"/>
              </a:rPr>
              <a:t>的分析，建構一個以外來國家權力與在地臺灣社會間之互動作為主軸的歷史解釋架構，為臺灣社會變遷提供一主體性史觀。</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5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90753"/>
            <a:ext cx="8424936" cy="6624736"/>
          </a:xfrm>
        </p:spPr>
        <p:txBody>
          <a:bodyPr/>
          <a:lstStyle/>
          <a:p>
            <a:pPr marL="0" indent="0">
              <a:lnSpc>
                <a:spcPts val="3200"/>
              </a:lnSpc>
              <a:spcBef>
                <a:spcPts val="600"/>
              </a:spcBef>
              <a:spcAft>
                <a:spcPts val="600"/>
              </a:spcAft>
              <a:buNone/>
            </a:pPr>
            <a:r>
              <a:rPr lang="zh-TW" altLang="en-US" sz="2400" dirty="0"/>
              <a:t>作為三層制邊境基礎工程的土牛溝，施添福在田野踏查時發現並確認其竹塹地區段，後續研究進一步深究各別地帶內的社會經濟特性，以及在族群關係與國家治理上的意義後，對臺灣史學界造成既深且遠的影響。</a:t>
            </a:r>
          </a:p>
          <a:p>
            <a:pPr marL="0" indent="0">
              <a:lnSpc>
                <a:spcPts val="3200"/>
              </a:lnSpc>
              <a:spcBef>
                <a:spcPts val="600"/>
              </a:spcBef>
              <a:spcAft>
                <a:spcPts val="600"/>
              </a:spcAft>
              <a:buNone/>
            </a:pPr>
            <a:r>
              <a:rPr lang="zh-TW" altLang="en-US" sz="2400" dirty="0"/>
              <a:t>本文的目的單純只是就新發現相關土牛溝位置的公私藏古文書、古地圖史料，運用現代的地圖資訊與科技，加以考證及確認，附帶從乾隆二十五年挑挖土牛溝「劃界遷民」的規劃及地方治理實作的案例，說明其落實的過程。</a:t>
            </a:r>
            <a:endParaRPr lang="en-US" altLang="zh-TW" sz="2400" dirty="0"/>
          </a:p>
        </p:txBody>
      </p:sp>
    </p:spTree>
    <p:extLst>
      <p:ext uri="{BB962C8B-B14F-4D97-AF65-F5344CB8AC3E}">
        <p14:creationId xmlns:p14="http://schemas.microsoft.com/office/powerpoint/2010/main" val="2760973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24736"/>
          </a:xfrm>
        </p:spPr>
        <p:txBody>
          <a:bodyPr/>
          <a:lstStyle/>
          <a:p>
            <a:pPr marL="0" indent="0">
              <a:lnSpc>
                <a:spcPts val="3200"/>
              </a:lnSpc>
              <a:spcBef>
                <a:spcPts val="600"/>
              </a:spcBef>
              <a:spcAft>
                <a:spcPts val="600"/>
              </a:spcAft>
              <a:buNone/>
            </a:pPr>
            <a:r>
              <a:rPr lang="zh-TW" altLang="en-US" sz="2400" dirty="0"/>
              <a:t>中國蘭州西北師範大學所藏乾隆二十五年</a:t>
            </a:r>
            <a:r>
              <a:rPr lang="en-US" altLang="zh-TW" sz="2400" dirty="0"/>
              <a:t>〈</a:t>
            </a:r>
            <a:r>
              <a:rPr lang="zh-TW" altLang="en-US" sz="2400" dirty="0"/>
              <a:t>清釐臺屬漢番邊界地圖</a:t>
            </a:r>
            <a:r>
              <a:rPr lang="en-US" altLang="zh-TW" sz="2400" dirty="0"/>
              <a:t>〉</a:t>
            </a:r>
            <a:r>
              <a:rPr lang="zh-TW" altLang="en-US" sz="2400" dirty="0"/>
              <a:t>（</a:t>
            </a:r>
            <a:r>
              <a:rPr lang="zh-TW" altLang="en-US" sz="2400" dirty="0">
                <a:solidFill>
                  <a:srgbClr val="FF0000"/>
                </a:solidFill>
              </a:rPr>
              <a:t>紅</a:t>
            </a:r>
            <a:r>
              <a:rPr lang="zh-TW" altLang="en-US" sz="2400" dirty="0">
                <a:solidFill>
                  <a:srgbClr val="0070C0"/>
                </a:solidFill>
              </a:rPr>
              <a:t>藍線</a:t>
            </a:r>
            <a:r>
              <a:rPr lang="zh-TW" altLang="en-US" sz="2400" dirty="0"/>
              <a:t>圖）的出土讓從前只能捕風捉影的土牛溝具有明確的</a:t>
            </a:r>
            <a:r>
              <a:rPr lang="zh-TW" altLang="en-US" sz="2400" dirty="0">
                <a:solidFill>
                  <a:srgbClr val="FF0000"/>
                </a:solidFill>
              </a:rPr>
              <a:t>坐落位置</a:t>
            </a:r>
            <a:r>
              <a:rPr lang="zh-TW" altLang="en-US" sz="2400" dirty="0"/>
              <a:t>與</a:t>
            </a:r>
            <a:r>
              <a:rPr lang="zh-TW" altLang="en-US" sz="2400" dirty="0">
                <a:solidFill>
                  <a:srgbClr val="FF0000"/>
                </a:solidFill>
              </a:rPr>
              <a:t>長度</a:t>
            </a:r>
            <a:r>
              <a:rPr lang="zh-TW" altLang="en-US" sz="2400" dirty="0"/>
              <a:t>。</a:t>
            </a:r>
            <a:endParaRPr lang="en-US" altLang="zh-TW" sz="2400" dirty="0"/>
          </a:p>
          <a:p>
            <a:pPr marL="0" indent="0">
              <a:lnSpc>
                <a:spcPts val="3200"/>
              </a:lnSpc>
              <a:spcBef>
                <a:spcPts val="600"/>
              </a:spcBef>
              <a:spcAft>
                <a:spcPts val="600"/>
              </a:spcAft>
              <a:buNone/>
            </a:pPr>
            <a:r>
              <a:rPr lang="zh-TW" altLang="en-US" sz="2400" dirty="0"/>
              <a:t>雖然類似山水畫的乾隆時代民番界址圖無法如現代地圖般提供精確的地理位置，但圖上地形、地物的相對位置及溝長數據都提供了寶貴的資訊，讓我們得以透過中研院</a:t>
            </a:r>
            <a:r>
              <a:rPr lang="en-US" altLang="zh-TW" sz="2400" dirty="0"/>
              <a:t>GIS</a:t>
            </a:r>
            <a:r>
              <a:rPr lang="zh-TW" altLang="en-US" sz="2400" dirty="0"/>
              <a:t>專題中心提供的現代數位地圖及地理資訊系統</a:t>
            </a:r>
            <a:r>
              <a:rPr lang="en-US" altLang="zh-TW" sz="2400" dirty="0"/>
              <a:t>QGIS (Quantum GIS) </a:t>
            </a:r>
            <a:r>
              <a:rPr lang="zh-TW" altLang="en-US" sz="2400" dirty="0"/>
              <a:t>比對、印證，對土牛溝所在做出更為合理的推測，乃至確認。</a:t>
            </a:r>
            <a:endParaRPr lang="en-US" altLang="zh-TW" sz="2400" dirty="0"/>
          </a:p>
          <a:p>
            <a:pPr marL="0" indent="0">
              <a:lnSpc>
                <a:spcPts val="3200"/>
              </a:lnSpc>
              <a:spcBef>
                <a:spcPts val="600"/>
              </a:spcBef>
              <a:spcAft>
                <a:spcPts val="600"/>
              </a:spcAft>
              <a:buNone/>
            </a:pPr>
            <a:r>
              <a:rPr lang="zh-TW" altLang="en-US" sz="2400" dirty="0"/>
              <a:t>作者試圖在先前施添福以（</a:t>
            </a:r>
            <a:r>
              <a:rPr lang="zh-TW" altLang="en-US" sz="2400" dirty="0">
                <a:solidFill>
                  <a:srgbClr val="FF0000"/>
                </a:solidFill>
              </a:rPr>
              <a:t>地籍圖縮製的</a:t>
            </a:r>
            <a:r>
              <a:rPr lang="zh-TW" altLang="en-US" sz="2400" dirty="0"/>
              <a:t>）</a:t>
            </a:r>
            <a:r>
              <a:rPr lang="en-US" altLang="zh-TW" sz="2400" dirty="0"/>
              <a:t>《</a:t>
            </a:r>
            <a:r>
              <a:rPr lang="zh-TW" altLang="en-US" sz="2400" dirty="0"/>
              <a:t>臺灣堡圖</a:t>
            </a:r>
            <a:r>
              <a:rPr lang="en-US" altLang="zh-TW" sz="2400" dirty="0"/>
              <a:t>》</a:t>
            </a:r>
            <a:r>
              <a:rPr lang="zh-TW" altLang="en-US" sz="2400" dirty="0"/>
              <a:t>（堡圖）作為依據從事田野目測考察所確認的竹塹地區土牛溝基礎上，進一步透過</a:t>
            </a:r>
            <a:r>
              <a:rPr lang="en-US" altLang="zh-TW" sz="2400" dirty="0"/>
              <a:t>1905</a:t>
            </a:r>
            <a:r>
              <a:rPr lang="zh-TW" altLang="en-US" sz="2400" dirty="0"/>
              <a:t>年日治初完成的土地調查所製作的大比例尺（</a:t>
            </a:r>
            <a:r>
              <a:rPr lang="en-US" altLang="zh-TW" sz="2400" dirty="0"/>
              <a:t>1/1,200</a:t>
            </a:r>
            <a:r>
              <a:rPr lang="zh-TW" altLang="en-US" sz="2400" dirty="0"/>
              <a:t>）、高精準度（經緯度定位、三角測量）地籍圖， 考證並精確標示新近發現的</a:t>
            </a:r>
            <a:r>
              <a:rPr lang="zh-TW" altLang="en-US" sz="2400" dirty="0">
                <a:solidFill>
                  <a:srgbClr val="FF0000"/>
                </a:solidFill>
              </a:rPr>
              <a:t>紅</a:t>
            </a:r>
            <a:r>
              <a:rPr lang="zh-TW" altLang="en-US" sz="2400" dirty="0">
                <a:solidFill>
                  <a:srgbClr val="0070C0"/>
                </a:solidFill>
              </a:rPr>
              <a:t>藍線</a:t>
            </a:r>
            <a:r>
              <a:rPr lang="zh-TW" altLang="en-US" sz="2400" dirty="0"/>
              <a:t>圖上以文字及繪圖明確指出坐落位置與長度的淡水廳</a:t>
            </a:r>
            <a:r>
              <a:rPr lang="en-US" altLang="zh-TW" sz="2400" dirty="0"/>
              <a:t>13</a:t>
            </a:r>
            <a:r>
              <a:rPr lang="zh-TW" altLang="en-US" sz="2400" dirty="0"/>
              <a:t>處、彰化縣</a:t>
            </a:r>
            <a:r>
              <a:rPr lang="en-US" altLang="zh-TW" sz="2400" dirty="0"/>
              <a:t>3</a:t>
            </a:r>
            <a:r>
              <a:rPr lang="zh-TW" altLang="en-US" sz="2400" dirty="0"/>
              <a:t>處土牛溝。</a:t>
            </a:r>
            <a:endParaRPr lang="en-US" altLang="zh-TW" sz="2400" dirty="0"/>
          </a:p>
        </p:txBody>
      </p:sp>
    </p:spTree>
    <p:extLst>
      <p:ext uri="{BB962C8B-B14F-4D97-AF65-F5344CB8AC3E}">
        <p14:creationId xmlns:p14="http://schemas.microsoft.com/office/powerpoint/2010/main" val="3815387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863380392"/>
              </p:ext>
            </p:extLst>
          </p:nvPr>
        </p:nvGraphicFramePr>
        <p:xfrm>
          <a:off x="683568" y="399533"/>
          <a:ext cx="7488833" cy="6397949"/>
        </p:xfrm>
        <a:graphic>
          <a:graphicData uri="http://schemas.openxmlformats.org/drawingml/2006/table">
            <a:tbl>
              <a:tblPr firstRow="1" firstCol="1" bandRow="1"/>
              <a:tblGrid>
                <a:gridCol w="1732381">
                  <a:extLst>
                    <a:ext uri="{9D8B030D-6E8A-4147-A177-3AD203B41FA5}">
                      <a16:colId xmlns:a16="http://schemas.microsoft.com/office/drawing/2014/main" val="64887725"/>
                    </a:ext>
                  </a:extLst>
                </a:gridCol>
                <a:gridCol w="2977443">
                  <a:extLst>
                    <a:ext uri="{9D8B030D-6E8A-4147-A177-3AD203B41FA5}">
                      <a16:colId xmlns:a16="http://schemas.microsoft.com/office/drawing/2014/main" val="3063062091"/>
                    </a:ext>
                  </a:extLst>
                </a:gridCol>
                <a:gridCol w="991251">
                  <a:extLst>
                    <a:ext uri="{9D8B030D-6E8A-4147-A177-3AD203B41FA5}">
                      <a16:colId xmlns:a16="http://schemas.microsoft.com/office/drawing/2014/main" val="2799855531"/>
                    </a:ext>
                  </a:extLst>
                </a:gridCol>
                <a:gridCol w="1002326">
                  <a:extLst>
                    <a:ext uri="{9D8B030D-6E8A-4147-A177-3AD203B41FA5}">
                      <a16:colId xmlns:a16="http://schemas.microsoft.com/office/drawing/2014/main" val="2051343100"/>
                    </a:ext>
                  </a:extLst>
                </a:gridCol>
                <a:gridCol w="785432">
                  <a:extLst>
                    <a:ext uri="{9D8B030D-6E8A-4147-A177-3AD203B41FA5}">
                      <a16:colId xmlns:a16="http://schemas.microsoft.com/office/drawing/2014/main" val="2374811675"/>
                    </a:ext>
                  </a:extLst>
                </a:gridCol>
              </a:tblGrid>
              <a:tr h="234455">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土牛溝位置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dirty="0">
                          <a:effectLst/>
                          <a:latin typeface="Times New Roman" panose="02020603050405020304" pitchFamily="18" charset="0"/>
                          <a:ea typeface="新細明體" panose="02020500000000000000" pitchFamily="18" charset="-120"/>
                        </a:rPr>
                        <a:t>土牛溝起迄</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公里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443215"/>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淡水廳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02559608"/>
                  </a:ext>
                </a:extLst>
              </a:tr>
              <a:tr h="475033">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峯仔峙</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自南港仔山前對峯仔峙山，林前庄後為界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3.0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540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1.728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48464438"/>
                  </a:ext>
                </a:extLst>
              </a:tr>
              <a:tr h="237517">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擺接大安寮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自圳頭至埤塘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0.576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288370127"/>
                  </a:ext>
                </a:extLst>
              </a:tr>
              <a:tr h="356934">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尖山腳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自山腳橫截至溪墘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0.5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0.288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533996310"/>
                  </a:ext>
                </a:extLst>
              </a:tr>
              <a:tr h="237517">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南興庄尾至尖山腳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自南興庄尾至尖山腳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2,700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8.640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507122441"/>
                  </a:ext>
                </a:extLst>
              </a:tr>
              <a:tr h="338547">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澗仔壢至南興庄</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自澗仔壢至南興庄，以小車路為界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2.880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44494934"/>
                  </a:ext>
                </a:extLst>
              </a:tr>
              <a:tr h="415654">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大溪墘至澗仔壢</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自大溪墘隘寮後起至澗仔壢，以大車路為界，自車路東拾丈外</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11.520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73970043"/>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婆老粉至大溪墘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自隘口北至大溪墘溪邊。自車路東首遠壹百丈</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081615923"/>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自犁頭山北腳下至枋寮隘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1,440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13221673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自犁頭山南腳下至員山仔</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050225233"/>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缺仔口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兩邊皆山，以山為界，兩山之中</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66495107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香山陂</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自東邊山腳至西邊山腳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899930559"/>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中港埤頭番婆庄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自外山西腳尖山下對員山為界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10.0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1,800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5.760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956619820"/>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三湖溪</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三湖溪西山腳至溪東山腳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934625"/>
                  </a:ext>
                </a:extLst>
              </a:tr>
              <a:tr h="320648">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93.5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16,830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53.856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25057491"/>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彰化縣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60960" algn="r">
                        <a:spcAft>
                          <a:spcPts val="0"/>
                        </a:spcAft>
                      </a:pPr>
                      <a:r>
                        <a:rPr lang="en-US" sz="1400" kern="0" dirty="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7558878"/>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樸仔籬</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自樸仔籬山腳起至大甲溪，共堆土牛</a:t>
                      </a:r>
                      <a:r>
                        <a:rPr lang="en-US" sz="1400" kern="0">
                          <a:effectLst/>
                          <a:latin typeface="Times New Roman" panose="02020603050405020304" pitchFamily="18" charset="0"/>
                          <a:ea typeface="新細明體" panose="02020500000000000000" pitchFamily="18" charset="-120"/>
                        </a:rPr>
                        <a:t>19</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286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0.914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13799655"/>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沙歷巴來積積</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自大坑口旱溝至阿拔溝，共堆土牛</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0.8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0.480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420086830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虎仔坑</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自虎仔坑起南至與湳仔交</a:t>
                      </a:r>
                      <a:r>
                        <a:rPr lang="zh-TW" sz="1400" kern="0">
                          <a:effectLst/>
                          <a:latin typeface="Times New Roman" panose="02020603050405020304" pitchFamily="18" charset="0"/>
                          <a:ea typeface="新細明體" panose="02020500000000000000" pitchFamily="18" charset="-120"/>
                        </a:rPr>
                        <a:t>界小旱坑，依溝長推估應堆土牛</a:t>
                      </a:r>
                      <a:r>
                        <a:rPr lang="en-US" sz="1400" kern="0">
                          <a:effectLst/>
                          <a:latin typeface="Times New Roman" panose="02020603050405020304" pitchFamily="18" charset="0"/>
                          <a:ea typeface="新細明體" panose="02020500000000000000" pitchFamily="18" charset="-120"/>
                        </a:rPr>
                        <a:t>72</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1,080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3.456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47203"/>
                  </a:ext>
                </a:extLst>
              </a:tr>
              <a:tr h="267206">
                <a:tc>
                  <a:txBody>
                    <a:bodyPr/>
                    <a:lstStyle/>
                    <a:p>
                      <a:pPr algn="just">
                        <a:lnSpc>
                          <a:spcPts val="1800"/>
                        </a:lnSpc>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8.4</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1,516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4.850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72360"/>
                  </a:ext>
                </a:extLst>
              </a:tr>
            </a:tbl>
          </a:graphicData>
        </a:graphic>
      </p:graphicFrame>
      <p:sp>
        <p:nvSpPr>
          <p:cNvPr id="6" name="Rectangle 1"/>
          <p:cNvSpPr>
            <a:spLocks noChangeArrowheads="1"/>
          </p:cNvSpPr>
          <p:nvPr/>
        </p:nvSpPr>
        <p:spPr bwMode="auto">
          <a:xfrm>
            <a:off x="2339752" y="-15389"/>
            <a:ext cx="496855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淡水廳、彰化縣土牛溝規制（乾隆二十五年）</a:t>
            </a:r>
          </a:p>
        </p:txBody>
      </p:sp>
    </p:spTree>
    <p:extLst>
      <p:ext uri="{BB962C8B-B14F-4D97-AF65-F5344CB8AC3E}">
        <p14:creationId xmlns:p14="http://schemas.microsoft.com/office/powerpoint/2010/main" val="2259982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0"/>
            <a:ext cx="8604448" cy="6813376"/>
          </a:xfrm>
        </p:spPr>
        <p:txBody>
          <a:bodyPr/>
          <a:lstStyle/>
          <a:p>
            <a:pPr marL="0" indent="0">
              <a:lnSpc>
                <a:spcPts val="2800"/>
              </a:lnSpc>
              <a:spcBef>
                <a:spcPts val="600"/>
              </a:spcBef>
              <a:spcAft>
                <a:spcPts val="0"/>
              </a:spcAft>
              <a:buNone/>
            </a:pPr>
            <a:r>
              <a:rPr lang="zh-TW" altLang="en-US" sz="2000" dirty="0"/>
              <a:t>三層式的族群空間體制內坐落的地帶，與土地的利用及開墾、地權形式（番漢地權、番業漢佃）、租佃安排、原漢族群關係，乃至合法、非法的判定，有著密不可分的關連。</a:t>
            </a:r>
            <a:endParaRPr lang="en-US" altLang="zh-TW" sz="2000" dirty="0"/>
          </a:p>
          <a:p>
            <a:pPr marL="0" indent="0">
              <a:lnSpc>
                <a:spcPts val="2800"/>
              </a:lnSpc>
              <a:spcBef>
                <a:spcPts val="600"/>
              </a:spcBef>
              <a:spcAft>
                <a:spcPts val="0"/>
              </a:spcAft>
              <a:buNone/>
            </a:pPr>
            <a:r>
              <a:rPr lang="zh-TW" altLang="en-US" sz="2000" dirty="0"/>
              <a:t>透過先後劃定的邊界區劃地帶，所造成的影響在在留下歷史痕跡，成為行政區（例如：淡水、新竹縣界）、 街庄、土名（大小字，即今之地段）或土地持有的界線。反過來，由於過去曾經存在的邊界而區劃出來的不同土地利用及持有方式的界線，也可以幫助我們辨識已經不復存在的邊界所在。</a:t>
            </a:r>
            <a:endParaRPr lang="en-US" altLang="zh-TW" sz="2000" dirty="0"/>
          </a:p>
          <a:p>
            <a:pPr marL="0" indent="0">
              <a:lnSpc>
                <a:spcPts val="2800"/>
              </a:lnSpc>
              <a:spcBef>
                <a:spcPts val="600"/>
              </a:spcBef>
              <a:spcAft>
                <a:spcPts val="0"/>
              </a:spcAft>
              <a:buNone/>
            </a:pPr>
            <a:r>
              <a:rPr lang="zh-TW" altLang="en-US" sz="2000" dirty="0"/>
              <a:t>古地圖、古文書、古契字、古碑固然可以指引我們找尋土牛溝坐落的可能地點，但終需地籍圖上的地界、地目資訊來加以確認與校正。以現代土地測量技術繪製的地籍圖，可說是目前呈現清末地界比例尺最大、精確程度最高的地圖。</a:t>
            </a:r>
            <a:endParaRPr lang="en-US" altLang="zh-TW" sz="2000" dirty="0"/>
          </a:p>
          <a:p>
            <a:pPr marL="0" indent="0">
              <a:lnSpc>
                <a:spcPts val="2800"/>
              </a:lnSpc>
              <a:spcBef>
                <a:spcPts val="600"/>
              </a:spcBef>
              <a:spcAft>
                <a:spcPts val="0"/>
              </a:spcAft>
              <a:buNone/>
            </a:pPr>
            <a:r>
              <a:rPr lang="zh-TW" altLang="en-US" sz="2000" dirty="0"/>
              <a:t>日治初土地調查</a:t>
            </a:r>
            <a:r>
              <a:rPr lang="en-US" altLang="zh-TW" sz="2000" dirty="0"/>
              <a:t>(1898-1905)</a:t>
            </a:r>
            <a:r>
              <a:rPr lang="zh-TW" altLang="en-US" sz="2000" dirty="0"/>
              <a:t>所繪製的地籍圖，呈現出清末當時的地界，是最接近清代土地所有與利用狀態的現代地圖。當時臨時臺灣土地調查局透過現代的土地調查與繪測技術，在地籍圖上以地號標示被承認為合法土地所有者（小租戶業主）申報持有的地塊以及私有地外歸屬於國有地的地界。</a:t>
            </a:r>
            <a:endParaRPr lang="en-US" altLang="zh-TW" sz="2000" dirty="0"/>
          </a:p>
          <a:p>
            <a:pPr marL="0" indent="0">
              <a:lnSpc>
                <a:spcPts val="2800"/>
              </a:lnSpc>
              <a:spcBef>
                <a:spcPts val="600"/>
              </a:spcBef>
              <a:spcAft>
                <a:spcPts val="0"/>
              </a:spcAft>
              <a:buNone/>
            </a:pPr>
            <a:r>
              <a:rPr lang="zh-TW" altLang="en-US" sz="2000" dirty="0"/>
              <a:t>地籍圖上地塊持有的區分不只是地產的分配，也是開墾與土地相關法令規定下造成的結果。記錄於地籍圖上的地界分劃因此是清代公私土地使用與持有的歷史證據。</a:t>
            </a:r>
            <a:endParaRPr lang="en-US" altLang="zh-TW" sz="2000" dirty="0"/>
          </a:p>
        </p:txBody>
      </p:sp>
    </p:spTree>
    <p:extLst>
      <p:ext uri="{BB962C8B-B14F-4D97-AF65-F5344CB8AC3E}">
        <p14:creationId xmlns:p14="http://schemas.microsoft.com/office/powerpoint/2010/main" val="16256831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61256"/>
            <a:ext cx="8424936" cy="6076056"/>
          </a:xfrm>
        </p:spPr>
        <p:txBody>
          <a:bodyPr/>
          <a:lstStyle/>
          <a:p>
            <a:pPr marL="0" indent="0">
              <a:lnSpc>
                <a:spcPts val="3200"/>
              </a:lnSpc>
              <a:spcBef>
                <a:spcPts val="600"/>
              </a:spcBef>
              <a:spcAft>
                <a:spcPts val="600"/>
              </a:spcAft>
              <a:buNone/>
            </a:pPr>
            <a:r>
              <a:rPr lang="zh-TW" altLang="en-US" sz="2400" dirty="0"/>
              <a:t>地籍圖登錄小租戶業主權地界，未在業主申告地界範圍內的土牛溝則保留成為一條欠缺業主權的（公有）</a:t>
            </a:r>
            <a:r>
              <a:rPr lang="zh-TW" altLang="en-US" sz="2400" dirty="0">
                <a:solidFill>
                  <a:srgbClr val="FF0000"/>
                </a:solidFill>
              </a:rPr>
              <a:t>間隙地</a:t>
            </a:r>
            <a:r>
              <a:rPr lang="zh-TW" altLang="en-US" sz="2400" dirty="0"/>
              <a:t>（鄰近業主霸佔土牛溝地界逕予申告者或亦有之）。</a:t>
            </a:r>
            <a:endParaRPr lang="en-US" altLang="zh-TW" sz="2400" dirty="0"/>
          </a:p>
          <a:p>
            <a:pPr marL="0" indent="0">
              <a:lnSpc>
                <a:spcPts val="3200"/>
              </a:lnSpc>
              <a:spcBef>
                <a:spcPts val="600"/>
              </a:spcBef>
              <a:spcAft>
                <a:spcPts val="600"/>
              </a:spcAft>
              <a:buNone/>
            </a:pPr>
            <a:r>
              <a:rPr lang="zh-TW" altLang="en-US" sz="2400" dirty="0"/>
              <a:t>間隙地（含溝與土牛）寬約</a:t>
            </a:r>
            <a:r>
              <a:rPr lang="en-US" altLang="zh-TW" sz="2400" dirty="0"/>
              <a:t>8</a:t>
            </a:r>
            <a:r>
              <a:rPr lang="zh-TW" altLang="en-US" sz="2400" dirty="0"/>
              <a:t>公尺， 若未被私人侵佔墾闢成田園，通常會化身為道路、灌溉溝渠、水道、旱溝等樣貌；即使遭受侵佔，土牛溝地界也會成細長條狀，有別於一般民田。</a:t>
            </a:r>
            <a:endParaRPr lang="en-US" altLang="zh-TW" sz="2400" dirty="0"/>
          </a:p>
          <a:p>
            <a:pPr marL="0" indent="0">
              <a:lnSpc>
                <a:spcPts val="3200"/>
              </a:lnSpc>
              <a:spcBef>
                <a:spcPts val="600"/>
              </a:spcBef>
              <a:spcAft>
                <a:spcPts val="600"/>
              </a:spcAft>
              <a:buNone/>
            </a:pPr>
            <a:r>
              <a:rPr lang="zh-TW" altLang="en-US" sz="2400" dirty="0"/>
              <a:t>作者藉由施添福已經確認的少數遺址作為出發點，進一步在地籍圖上推演考證，找出其餘已經改變成其他用途（道路、溝圳、林野、墓地等）或被佔墾據為私有地的土牛溝地段。</a:t>
            </a:r>
            <a:endParaRPr lang="en-US" altLang="zh-TW" sz="2400" dirty="0"/>
          </a:p>
        </p:txBody>
      </p:sp>
    </p:spTree>
    <p:extLst>
      <p:ext uri="{BB962C8B-B14F-4D97-AF65-F5344CB8AC3E}">
        <p14:creationId xmlns:p14="http://schemas.microsoft.com/office/powerpoint/2010/main" val="2421865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24736"/>
          </a:xfrm>
        </p:spPr>
        <p:txBody>
          <a:bodyPr/>
          <a:lstStyle/>
          <a:p>
            <a:pPr marL="0" indent="0">
              <a:lnSpc>
                <a:spcPts val="3600"/>
              </a:lnSpc>
              <a:spcBef>
                <a:spcPts val="600"/>
              </a:spcBef>
              <a:spcAft>
                <a:spcPts val="600"/>
              </a:spcAft>
              <a:buNone/>
            </a:pPr>
            <a:r>
              <a:rPr lang="zh-TW" altLang="en-US" sz="2400" dirty="0"/>
              <a:t>除了就施添福透過公私古文書記載、實地訪談和實地勘查探究的清代竹塹地區土牛溝（計</a:t>
            </a:r>
            <a:r>
              <a:rPr lang="en-US" altLang="zh-TW" sz="2400" dirty="0"/>
              <a:t>6</a:t>
            </a:r>
            <a:r>
              <a:rPr lang="zh-TW" altLang="en-US" sz="2400" dirty="0"/>
              <a:t>處），使用新發現的史料以及現有的地理資訊和工具，加以確認並校正以外，就施文實測尚未涵蓋的淡水廳北段</a:t>
            </a:r>
            <a:r>
              <a:rPr lang="en-US" altLang="zh-TW" sz="2400" dirty="0"/>
              <a:t>3</a:t>
            </a:r>
            <a:r>
              <a:rPr lang="zh-TW" altLang="en-US" sz="2400" dirty="0"/>
              <a:t>處（峯仔峙、擺接大安藔、尖山腳）、南段</a:t>
            </a:r>
            <a:r>
              <a:rPr lang="en-US" altLang="zh-TW" sz="2400" dirty="0"/>
              <a:t>4</a:t>
            </a:r>
            <a:r>
              <a:rPr lang="zh-TW" altLang="en-US" sz="2400" dirty="0"/>
              <a:t>處（缺仔口、香山陂、中港埤頭番婆庄、三湖溪）及彰化縣</a:t>
            </a:r>
            <a:r>
              <a:rPr lang="en-US" altLang="zh-TW" sz="2400" dirty="0"/>
              <a:t>3</a:t>
            </a:r>
            <a:r>
              <a:rPr lang="zh-TW" altLang="en-US" sz="2400" dirty="0"/>
              <a:t>處（樸仔籬、沙歷巴來積積、虎仔坑），作者嘗試運用相近的方法，逐一加以考證確勘。</a:t>
            </a:r>
            <a:endParaRPr lang="en-US" altLang="zh-TW" sz="2400" dirty="0"/>
          </a:p>
        </p:txBody>
      </p:sp>
    </p:spTree>
    <p:extLst>
      <p:ext uri="{BB962C8B-B14F-4D97-AF65-F5344CB8AC3E}">
        <p14:creationId xmlns:p14="http://schemas.microsoft.com/office/powerpoint/2010/main" val="1909426498"/>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848365696"/>
              </p:ext>
            </p:extLst>
          </p:nvPr>
        </p:nvGraphicFramePr>
        <p:xfrm>
          <a:off x="683569" y="399533"/>
          <a:ext cx="7488832" cy="6355639"/>
        </p:xfrm>
        <a:graphic>
          <a:graphicData uri="http://schemas.openxmlformats.org/drawingml/2006/table">
            <a:tbl>
              <a:tblPr firstRow="1" firstCol="1" bandRow="1"/>
              <a:tblGrid>
                <a:gridCol w="1732380">
                  <a:extLst>
                    <a:ext uri="{9D8B030D-6E8A-4147-A177-3AD203B41FA5}">
                      <a16:colId xmlns:a16="http://schemas.microsoft.com/office/drawing/2014/main" val="64887725"/>
                    </a:ext>
                  </a:extLst>
                </a:gridCol>
                <a:gridCol w="2977443">
                  <a:extLst>
                    <a:ext uri="{9D8B030D-6E8A-4147-A177-3AD203B41FA5}">
                      <a16:colId xmlns:a16="http://schemas.microsoft.com/office/drawing/2014/main" val="3063062091"/>
                    </a:ext>
                  </a:extLst>
                </a:gridCol>
                <a:gridCol w="991251">
                  <a:extLst>
                    <a:ext uri="{9D8B030D-6E8A-4147-A177-3AD203B41FA5}">
                      <a16:colId xmlns:a16="http://schemas.microsoft.com/office/drawing/2014/main" val="2799855531"/>
                    </a:ext>
                  </a:extLst>
                </a:gridCol>
                <a:gridCol w="1002326">
                  <a:extLst>
                    <a:ext uri="{9D8B030D-6E8A-4147-A177-3AD203B41FA5}">
                      <a16:colId xmlns:a16="http://schemas.microsoft.com/office/drawing/2014/main" val="2051343100"/>
                    </a:ext>
                  </a:extLst>
                </a:gridCol>
                <a:gridCol w="785432">
                  <a:extLst>
                    <a:ext uri="{9D8B030D-6E8A-4147-A177-3AD203B41FA5}">
                      <a16:colId xmlns:a16="http://schemas.microsoft.com/office/drawing/2014/main" val="2374811675"/>
                    </a:ext>
                  </a:extLst>
                </a:gridCol>
              </a:tblGrid>
              <a:tr h="234455">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土牛溝位置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土牛溝起迄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公里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443215"/>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淡水廳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02559608"/>
                  </a:ext>
                </a:extLst>
              </a:tr>
              <a:tr h="475033">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峯仔峙</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自南港仔山前對峯仔峙山，林前庄後為界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3.0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540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1.728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48464438"/>
                  </a:ext>
                </a:extLst>
              </a:tr>
              <a:tr h="237517">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擺接大安寮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自圳頭至埤塘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0.576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28837012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尖山腳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自山腳橫截至溪墘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0.5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0.288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533996310"/>
                  </a:ext>
                </a:extLst>
              </a:tr>
              <a:tr h="237517">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自南興庄尾至尖山腳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15.0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2,700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8.640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50712244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澗仔壢至南興庄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自澗仔壢至南興庄，以小車路為界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2.880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44494934"/>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大溪墘至澗仔壢</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自大溪墘隘寮後起至澗仔壢，以大車路為界，自車路東拾丈外</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11.520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73970043"/>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婆老粉至大溪墘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自隘口北至大溪墘溪邊。自車路東首遠壹百丈</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081615923"/>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自犁頭山北腳下至枋寮隘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13221673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自犁頭山南腳下至員山仔</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050225233"/>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缺仔口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兩邊皆山，以山為界，兩山之中</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66495107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香山陂</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自東邊山腳至西邊山腳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899930559"/>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中港埤頭番婆庄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自外山西腳尖山下對員山為界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10.0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1,800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5.760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956619820"/>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三湖溪</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三湖溪西山腳至溪東山腳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934625"/>
                  </a:ext>
                </a:extLst>
              </a:tr>
              <a:tr h="320648">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93.5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16,830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53.856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25057491"/>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彰化縣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60960" algn="r">
                        <a:spcAft>
                          <a:spcPts val="0"/>
                        </a:spcAft>
                      </a:pPr>
                      <a:r>
                        <a:rPr lang="en-US" sz="1400" kern="0" dirty="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7558878"/>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樸仔籬</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自樸仔籬山腳起至大甲溪，共堆土牛</a:t>
                      </a:r>
                      <a:r>
                        <a:rPr lang="en-US" sz="1400" kern="0">
                          <a:effectLst/>
                          <a:latin typeface="Times New Roman" panose="02020603050405020304" pitchFamily="18" charset="0"/>
                          <a:ea typeface="新細明體" panose="02020500000000000000" pitchFamily="18" charset="-120"/>
                        </a:rPr>
                        <a:t>19</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286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0.914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13799655"/>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沙歷巴來積積</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自大坑口旱溝至阿拔溝，共堆土牛</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0.8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0.480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420086830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虎仔坑</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自虎仔坑起南至與湳仔交</a:t>
                      </a:r>
                      <a:r>
                        <a:rPr lang="zh-TW" sz="1400" kern="0">
                          <a:effectLst/>
                          <a:latin typeface="Times New Roman" panose="02020603050405020304" pitchFamily="18" charset="0"/>
                          <a:ea typeface="新細明體" panose="02020500000000000000" pitchFamily="18" charset="-120"/>
                        </a:rPr>
                        <a:t>界小旱坑，依溝長推估應堆土牛</a:t>
                      </a:r>
                      <a:r>
                        <a:rPr lang="en-US" sz="1400" kern="0">
                          <a:effectLst/>
                          <a:latin typeface="Times New Roman" panose="02020603050405020304" pitchFamily="18" charset="0"/>
                          <a:ea typeface="新細明體" panose="02020500000000000000" pitchFamily="18" charset="-120"/>
                        </a:rPr>
                        <a:t>72</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1,080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3.456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47203"/>
                  </a:ext>
                </a:extLst>
              </a:tr>
              <a:tr h="267206">
                <a:tc>
                  <a:txBody>
                    <a:bodyPr/>
                    <a:lstStyle/>
                    <a:p>
                      <a:pPr algn="just">
                        <a:lnSpc>
                          <a:spcPts val="1800"/>
                        </a:lnSpc>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8.4</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1,516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4.850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72360"/>
                  </a:ext>
                </a:extLst>
              </a:tr>
            </a:tbl>
          </a:graphicData>
        </a:graphic>
      </p:graphicFrame>
      <p:sp>
        <p:nvSpPr>
          <p:cNvPr id="4" name="矩形 3"/>
          <p:cNvSpPr/>
          <p:nvPr/>
        </p:nvSpPr>
        <p:spPr>
          <a:xfrm>
            <a:off x="611559" y="1799113"/>
            <a:ext cx="7582291" cy="144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 name="文字方塊 1"/>
          <p:cNvSpPr txBox="1"/>
          <p:nvPr/>
        </p:nvSpPr>
        <p:spPr>
          <a:xfrm>
            <a:off x="8226275" y="1827981"/>
            <a:ext cx="917725"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34.56</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
        <p:nvSpPr>
          <p:cNvPr id="6" name="Rectangle 1"/>
          <p:cNvSpPr>
            <a:spLocks noChangeArrowheads="1"/>
          </p:cNvSpPr>
          <p:nvPr/>
        </p:nvSpPr>
        <p:spPr bwMode="auto">
          <a:xfrm>
            <a:off x="2339752" y="-15389"/>
            <a:ext cx="496855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淡水廳、彰化縣土牛溝規制（乾隆二十五年）</a:t>
            </a:r>
          </a:p>
        </p:txBody>
      </p:sp>
      <p:sp>
        <p:nvSpPr>
          <p:cNvPr id="3" name="矩形 2"/>
          <p:cNvSpPr/>
          <p:nvPr/>
        </p:nvSpPr>
        <p:spPr>
          <a:xfrm>
            <a:off x="539552" y="1756800"/>
            <a:ext cx="7704856" cy="19956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8253052" y="3175964"/>
            <a:ext cx="89959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施添福實測</a:t>
            </a:r>
          </a:p>
        </p:txBody>
      </p:sp>
      <p:sp>
        <p:nvSpPr>
          <p:cNvPr id="8" name="矩形 7"/>
          <p:cNvSpPr/>
          <p:nvPr/>
        </p:nvSpPr>
        <p:spPr>
          <a:xfrm>
            <a:off x="550277" y="3789039"/>
            <a:ext cx="7704856" cy="6686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8261696" y="3846676"/>
            <a:ext cx="88230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8000"/>
                </a:solidFill>
                <a:effectLst/>
                <a:uLnTx/>
                <a:uFillTx/>
                <a:latin typeface="標楷體" panose="03000509000000000000" pitchFamily="65" charset="-120"/>
                <a:ea typeface="標楷體" panose="03000509000000000000" pitchFamily="65" charset="-120"/>
                <a:cs typeface="+mn-cs"/>
              </a:rPr>
              <a:t>施添福推測</a:t>
            </a:r>
          </a:p>
        </p:txBody>
      </p:sp>
    </p:spTree>
    <p:extLst>
      <p:ext uri="{BB962C8B-B14F-4D97-AF65-F5344CB8AC3E}">
        <p14:creationId xmlns:p14="http://schemas.microsoft.com/office/powerpoint/2010/main" val="26427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P spid="7" grpId="0"/>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99329"/>
            <a:ext cx="8424936" cy="6741368"/>
          </a:xfrm>
        </p:spPr>
        <p:txBody>
          <a:bodyPr/>
          <a:lstStyle/>
          <a:p>
            <a:pPr marL="0" indent="0">
              <a:lnSpc>
                <a:spcPts val="3200"/>
              </a:lnSpc>
              <a:spcBef>
                <a:spcPts val="600"/>
              </a:spcBef>
              <a:spcAft>
                <a:spcPts val="600"/>
              </a:spcAft>
              <a:buNone/>
            </a:pPr>
            <a:r>
              <a:rPr lang="zh-TW" altLang="en-US" sz="2400" dirty="0"/>
              <a:t>閩浙總督楊廷璋乾隆二十五年八月三日</a:t>
            </a:r>
            <a:r>
              <a:rPr lang="en-US" altLang="zh-TW" sz="2400" dirty="0"/>
              <a:t>〈</a:t>
            </a:r>
            <a:r>
              <a:rPr lang="zh-TW" altLang="en-US" sz="2400" dirty="0"/>
              <a:t>臺屬沿邊番界清釐已竣，酌定章程以垂永久</a:t>
            </a:r>
            <a:r>
              <a:rPr lang="en-US" altLang="zh-TW" sz="2400" dirty="0"/>
              <a:t>〉</a:t>
            </a:r>
            <a:r>
              <a:rPr lang="zh-TW" altLang="en-US" sz="2400" dirty="0"/>
              <a:t>奏文內，分別提及彰化縣及淡水廳兩地確定開挖的土牛溝，而且在實作上迥然有別。</a:t>
            </a:r>
            <a:endParaRPr lang="en-US" altLang="zh-TW" sz="2400" dirty="0"/>
          </a:p>
          <a:p>
            <a:pPr marL="0" indent="0">
              <a:lnSpc>
                <a:spcPts val="3200"/>
              </a:lnSpc>
              <a:spcBef>
                <a:spcPts val="600"/>
              </a:spcBef>
              <a:spcAft>
                <a:spcPts val="600"/>
              </a:spcAft>
              <a:buNone/>
            </a:pPr>
            <a:r>
              <a:rPr lang="zh-TW" altLang="en-US" sz="2400" dirty="0"/>
              <a:t>彰化縣比淡水廳早開發，當時定耕農業開墾將近抵達地理限制的極限，因此多以溪溝、水圳及山腳作為天然界線，小部分欠缺自然界線可資依憑的地段，方才挑溝築牛。</a:t>
            </a:r>
            <a:endParaRPr lang="en-US" altLang="zh-TW" sz="2400" dirty="0"/>
          </a:p>
          <a:p>
            <a:pPr marL="0" indent="0">
              <a:lnSpc>
                <a:spcPts val="3200"/>
              </a:lnSpc>
              <a:spcBef>
                <a:spcPts val="600"/>
              </a:spcBef>
              <a:spcAft>
                <a:spcPts val="600"/>
              </a:spcAft>
              <a:buNone/>
            </a:pPr>
            <a:r>
              <a:rPr lang="zh-TW" altLang="en-US" sz="2400" dirty="0"/>
              <a:t>相對而言，開發較遲的淡水廳則動用大量人工、大規模開挖土牛溝作為界線。</a:t>
            </a:r>
            <a:endParaRPr lang="en-US" altLang="zh-TW" sz="2400" dirty="0"/>
          </a:p>
        </p:txBody>
      </p:sp>
    </p:spTree>
    <p:extLst>
      <p:ext uri="{BB962C8B-B14F-4D97-AF65-F5344CB8AC3E}">
        <p14:creationId xmlns:p14="http://schemas.microsoft.com/office/powerpoint/2010/main" val="31468383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99329"/>
            <a:ext cx="8424936" cy="6741368"/>
          </a:xfrm>
        </p:spPr>
        <p:txBody>
          <a:bodyPr/>
          <a:lstStyle/>
          <a:p>
            <a:pPr marL="0" indent="0">
              <a:lnSpc>
                <a:spcPts val="3200"/>
              </a:lnSpc>
              <a:spcBef>
                <a:spcPts val="1200"/>
              </a:spcBef>
              <a:spcAft>
                <a:spcPts val="600"/>
              </a:spcAft>
              <a:buNone/>
            </a:pPr>
            <a:r>
              <a:rPr lang="zh-TW" altLang="en-US" sz="2800" dirty="0">
                <a:latin typeface="標楷體" panose="03000509000000000000" pitchFamily="65" charset="-120"/>
                <a:ea typeface="標楷體" panose="03000509000000000000" pitchFamily="65" charset="-120"/>
              </a:rPr>
              <a:t>彰化縣</a:t>
            </a:r>
            <a:endParaRPr lang="en-US" altLang="zh-TW" sz="2800" dirty="0">
              <a:latin typeface="標楷體" panose="03000509000000000000" pitchFamily="65" charset="-120"/>
              <a:ea typeface="標楷體" panose="03000509000000000000" pitchFamily="65" charset="-120"/>
            </a:endParaRPr>
          </a:p>
          <a:p>
            <a:pPr marL="0" indent="0">
              <a:lnSpc>
                <a:spcPts val="32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於車路、旱溝之外相距不遠，各有</a:t>
            </a:r>
            <a:r>
              <a:rPr lang="zh-TW" altLang="en-US" sz="2400" dirty="0">
                <a:solidFill>
                  <a:srgbClr val="FF0000"/>
                </a:solidFill>
                <a:latin typeface="標楷體" panose="03000509000000000000" pitchFamily="65" charset="-120"/>
                <a:ea typeface="標楷體" panose="03000509000000000000" pitchFamily="65" charset="-120"/>
              </a:rPr>
              <a:t>溪溝、水圳及外山之根</a:t>
            </a:r>
            <a:r>
              <a:rPr lang="zh-TW" altLang="en-US" sz="2400" dirty="0">
                <a:latin typeface="標楷體" panose="03000509000000000000" pitchFamily="65" charset="-120"/>
                <a:ea typeface="標楷體" panose="03000509000000000000" pitchFamily="65" charset="-120"/>
              </a:rPr>
              <a:t>，均離生番所居內山五、六十里不等，向無生番出入，堪以永遠劃界。</a:t>
            </a:r>
            <a:r>
              <a:rPr lang="zh-TW" altLang="en-US" sz="2400" dirty="0">
                <a:solidFill>
                  <a:srgbClr val="FF0000"/>
                </a:solidFill>
                <a:latin typeface="標楷體" panose="03000509000000000000" pitchFamily="65" charset="-120"/>
                <a:ea typeface="標楷體" panose="03000509000000000000" pitchFamily="65" charset="-120"/>
              </a:rPr>
              <a:t>其與溪圳不相連接處，則挑挖深溝、堆築土牛為界</a:t>
            </a:r>
            <a:r>
              <a:rPr lang="zh-TW" altLang="en-US" sz="2400" dirty="0">
                <a:latin typeface="標楷體" panose="03000509000000000000" pitchFamily="65" charset="-120"/>
                <a:ea typeface="標楷體" panose="03000509000000000000" pitchFamily="65" charset="-120"/>
              </a:rPr>
              <a:t>，永不致再有侵越。</a:t>
            </a:r>
          </a:p>
        </p:txBody>
      </p:sp>
    </p:spTree>
    <p:extLst>
      <p:ext uri="{BB962C8B-B14F-4D97-AF65-F5344CB8AC3E}">
        <p14:creationId xmlns:p14="http://schemas.microsoft.com/office/powerpoint/2010/main" val="21518997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7005"/>
            <a:ext cx="9144000" cy="5943990"/>
          </a:xfrm>
          <a:prstGeom prst="rect">
            <a:avLst/>
          </a:prstGeom>
        </p:spPr>
      </p:pic>
      <p:sp>
        <p:nvSpPr>
          <p:cNvPr id="4" name="文字方塊 3"/>
          <p:cNvSpPr txBox="1"/>
          <p:nvPr/>
        </p:nvSpPr>
        <p:spPr>
          <a:xfrm>
            <a:off x="2483768" y="6407766"/>
            <a:ext cx="4176464" cy="369332"/>
          </a:xfrm>
          <a:prstGeom prst="rect">
            <a:avLst/>
          </a:prstGeom>
          <a:noFill/>
        </p:spPr>
        <p:txBody>
          <a:bodyPr wrap="square" rtlCol="0">
            <a:spAutoFit/>
          </a:bodyPr>
          <a:lstStyle/>
          <a:p>
            <a:r>
              <a:rPr lang="zh-TW" altLang="en-US" dirty="0"/>
              <a:t>彰化縣隘寮及生番社位置圖（乾隆</a:t>
            </a:r>
            <a:r>
              <a:rPr lang="en-US" altLang="zh-TW" dirty="0"/>
              <a:t>22</a:t>
            </a:r>
            <a:r>
              <a:rPr lang="zh-TW" altLang="en-US" dirty="0"/>
              <a:t>年）</a:t>
            </a:r>
          </a:p>
        </p:txBody>
      </p:sp>
    </p:spTree>
    <p:extLst>
      <p:ext uri="{BB962C8B-B14F-4D97-AF65-F5344CB8AC3E}">
        <p14:creationId xmlns:p14="http://schemas.microsoft.com/office/powerpoint/2010/main" val="132091917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8496944" cy="6408712"/>
          </a:xfrm>
        </p:spPr>
        <p:txBody>
          <a:bodyPr/>
          <a:lstStyle/>
          <a:p>
            <a:pPr marL="0" indent="0" algn="ctr">
              <a:lnSpc>
                <a:spcPts val="2800"/>
              </a:lnSpc>
              <a:spcBef>
                <a:spcPts val="600"/>
              </a:spcBef>
              <a:spcAft>
                <a:spcPts val="600"/>
              </a:spcAft>
              <a:buNone/>
            </a:pPr>
            <a:r>
              <a:rPr lang="zh-TW" altLang="en-US" sz="2800" dirty="0"/>
              <a:t>前現代的清代臺灣史學</a:t>
            </a:r>
          </a:p>
          <a:p>
            <a:pPr marL="400050" lvl="1" indent="0">
              <a:lnSpc>
                <a:spcPts val="2800"/>
              </a:lnSpc>
              <a:spcBef>
                <a:spcPts val="600"/>
              </a:spcBef>
              <a:spcAft>
                <a:spcPts val="600"/>
              </a:spcAft>
              <a:buNone/>
            </a:pPr>
            <a:r>
              <a:rPr lang="zh-TW" altLang="en-US" sz="2400" dirty="0"/>
              <a:t>方志與稗官野史</a:t>
            </a:r>
            <a:endParaRPr lang="en-US" altLang="zh-TW" sz="2400" dirty="0"/>
          </a:p>
          <a:p>
            <a:pPr marL="400050" lvl="1" indent="0">
              <a:lnSpc>
                <a:spcPts val="2800"/>
              </a:lnSpc>
              <a:spcBef>
                <a:spcPts val="600"/>
              </a:spcBef>
              <a:spcAft>
                <a:spcPts val="600"/>
              </a:spcAft>
              <a:buNone/>
            </a:pPr>
            <a:endParaRPr lang="zh-TW" altLang="en-US" sz="2400" dirty="0"/>
          </a:p>
          <a:p>
            <a:pPr marL="0" indent="0" algn="ctr">
              <a:lnSpc>
                <a:spcPts val="2800"/>
              </a:lnSpc>
              <a:spcBef>
                <a:spcPts val="600"/>
              </a:spcBef>
              <a:spcAft>
                <a:spcPts val="600"/>
              </a:spcAft>
              <a:buNone/>
            </a:pPr>
            <a:r>
              <a:rPr lang="zh-TW" altLang="en-US" sz="2800" dirty="0"/>
              <a:t>現代意義的清代臺灣史學</a:t>
            </a:r>
          </a:p>
          <a:p>
            <a:pPr marL="0" indent="0">
              <a:lnSpc>
                <a:spcPts val="28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一、九〇年代以前的清代臺灣史學──社會中心 </a:t>
            </a:r>
            <a:r>
              <a:rPr lang="en-US" altLang="zh-TW" sz="2400" dirty="0">
                <a:latin typeface="Times New Roman" panose="02020603050405020304" pitchFamily="18" charset="0"/>
                <a:cs typeface="Times New Roman" panose="02020603050405020304" pitchFamily="18" charset="0"/>
              </a:rPr>
              <a:t>(society-centered) </a:t>
            </a:r>
            <a:r>
              <a:rPr lang="zh-TW" altLang="en-US" sz="2400" dirty="0">
                <a:latin typeface="Times New Roman" panose="02020603050405020304" pitchFamily="18" charset="0"/>
                <a:cs typeface="Times New Roman" panose="02020603050405020304" pitchFamily="18" charset="0"/>
              </a:rPr>
              <a:t>的史學</a:t>
            </a:r>
          </a:p>
          <a:p>
            <a:pPr marL="0" indent="0">
              <a:lnSpc>
                <a:spcPts val="28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「去國家」的史學：忽略說 </a:t>
            </a:r>
            <a:r>
              <a:rPr lang="en-US" altLang="zh-TW" sz="2400" dirty="0">
                <a:latin typeface="Times New Roman" panose="02020603050405020304" pitchFamily="18" charset="0"/>
                <a:cs typeface="Times New Roman" panose="02020603050405020304" pitchFamily="18" charset="0"/>
              </a:rPr>
              <a:t>(Shepherd)</a:t>
            </a:r>
            <a:endParaRPr lang="zh-TW" altLang="en-US" sz="2400" dirty="0">
              <a:latin typeface="Times New Roman" panose="02020603050405020304" pitchFamily="18" charset="0"/>
              <a:cs typeface="Times New Roman" panose="02020603050405020304" pitchFamily="18" charset="0"/>
            </a:endParaRPr>
          </a:p>
          <a:p>
            <a:pPr marL="400050" lvl="1" indent="0">
              <a:lnSpc>
                <a:spcPts val="2800"/>
              </a:lnSpc>
              <a:spcBef>
                <a:spcPts val="0"/>
              </a:spcBef>
              <a:spcAft>
                <a:spcPts val="600"/>
              </a:spcAft>
              <a:buNone/>
            </a:pPr>
            <a:r>
              <a:rPr lang="zh-TW" altLang="en-US" sz="2000" dirty="0">
                <a:latin typeface="Times New Roman" panose="02020603050405020304" pitchFamily="18" charset="0"/>
                <a:cs typeface="Times New Roman" panose="02020603050405020304" pitchFamily="18" charset="0"/>
              </a:rPr>
              <a:t>貪官污吏橫行，三年一小反、五年一大亂</a:t>
            </a:r>
            <a:endParaRPr lang="en-US" altLang="zh-TW" sz="2000" dirty="0">
              <a:latin typeface="Times New Roman" panose="02020603050405020304" pitchFamily="18" charset="0"/>
              <a:cs typeface="Times New Roman" panose="02020603050405020304" pitchFamily="18" charset="0"/>
            </a:endParaRPr>
          </a:p>
          <a:p>
            <a:pPr marL="0" indent="0">
              <a:lnSpc>
                <a:spcPts val="3000"/>
              </a:lnSpc>
              <a:spcBef>
                <a:spcPts val="0"/>
              </a:spcBef>
              <a:spcAft>
                <a:spcPts val="0"/>
              </a:spcAft>
              <a:buNone/>
            </a:pPr>
            <a:r>
              <a:rPr lang="zh-TW" altLang="en-US" sz="2400" dirty="0">
                <a:latin typeface="Times New Roman" panose="02020603050405020304" pitchFamily="18" charset="0"/>
                <a:cs typeface="Times New Roman" panose="02020603050405020304" pitchFamily="18" charset="0"/>
              </a:rPr>
              <a:t>以社會為中心的涂爾幹式（</a:t>
            </a:r>
            <a:r>
              <a:rPr lang="en-US" altLang="zh-TW" sz="2400" dirty="0" err="1">
                <a:latin typeface="Times New Roman" panose="02020603050405020304" pitchFamily="18" charset="0"/>
                <a:cs typeface="Times New Roman" panose="02020603050405020304" pitchFamily="18" charset="0"/>
              </a:rPr>
              <a:t>Durkheimian</a:t>
            </a:r>
            <a:r>
              <a:rPr lang="zh-TW" altLang="en-US" sz="2400" dirty="0">
                <a:latin typeface="Times New Roman" panose="02020603050405020304" pitchFamily="18" charset="0"/>
                <a:cs typeface="Times New Roman" panose="02020603050405020304" pitchFamily="18" charset="0"/>
              </a:rPr>
              <a:t>）史學</a:t>
            </a:r>
            <a:endParaRPr lang="en-US" altLang="zh-TW" sz="2400" dirty="0">
              <a:latin typeface="Times New Roman" panose="02020603050405020304" pitchFamily="18" charset="0"/>
              <a:cs typeface="Times New Roman" panose="02020603050405020304" pitchFamily="18" charset="0"/>
            </a:endParaRPr>
          </a:p>
          <a:p>
            <a:pPr marL="400050" lvl="1" indent="0">
              <a:lnSpc>
                <a:spcPts val="3000"/>
              </a:lnSpc>
              <a:spcBef>
                <a:spcPts val="0"/>
              </a:spcBef>
              <a:spcAft>
                <a:spcPts val="0"/>
              </a:spcAft>
              <a:buNone/>
            </a:pPr>
            <a:r>
              <a:rPr lang="zh-TW" altLang="en-US" sz="2400" dirty="0"/>
              <a:t>戰前日本人類學和民俗學：蕃族調查、舊慣調查，以伊能嘉矩為代表</a:t>
            </a:r>
          </a:p>
          <a:p>
            <a:pPr marL="400050" lvl="1" indent="0">
              <a:lnSpc>
                <a:spcPts val="3000"/>
              </a:lnSpc>
              <a:spcBef>
                <a:spcPts val="600"/>
              </a:spcBef>
              <a:spcAft>
                <a:spcPts val="0"/>
              </a:spcAft>
              <a:buNone/>
            </a:pPr>
            <a:r>
              <a:rPr lang="zh-TW" altLang="en-US" sz="2400" dirty="0"/>
              <a:t>戰後西方社會人類學：歷史民族誌（陳其南）、「中國社會文化的實驗室」（陳紹馨）</a:t>
            </a:r>
            <a:endParaRPr lang="en-US" altLang="zh-TW" sz="2400" dirty="0"/>
          </a:p>
        </p:txBody>
      </p:sp>
    </p:spTree>
    <p:extLst>
      <p:ext uri="{BB962C8B-B14F-4D97-AF65-F5344CB8AC3E}">
        <p14:creationId xmlns:p14="http://schemas.microsoft.com/office/powerpoint/2010/main" val="8453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178" y="0"/>
            <a:ext cx="4889643" cy="6858000"/>
          </a:xfrm>
          <a:prstGeom prst="rect">
            <a:avLst/>
          </a:prstGeom>
        </p:spPr>
      </p:pic>
      <p:sp>
        <p:nvSpPr>
          <p:cNvPr id="3" name="文字方塊 2"/>
          <p:cNvSpPr txBox="1"/>
          <p:nvPr/>
        </p:nvSpPr>
        <p:spPr>
          <a:xfrm>
            <a:off x="7052506" y="1088740"/>
            <a:ext cx="461665" cy="4680520"/>
          </a:xfrm>
          <a:prstGeom prst="rect">
            <a:avLst/>
          </a:prstGeom>
          <a:noFill/>
        </p:spPr>
        <p:txBody>
          <a:bodyPr vert="eaVert" wrap="square" rtlCol="0">
            <a:spAutoFit/>
          </a:bodyPr>
          <a:lstStyle/>
          <a:p>
            <a:r>
              <a:rPr lang="zh-TW" altLang="en-US"/>
              <a:t>彰化縣新、舊界與隘寮位置圖（乾隆</a:t>
            </a:r>
            <a:r>
              <a:rPr lang="en-US" altLang="zh-TW" dirty="0"/>
              <a:t>25</a:t>
            </a:r>
            <a:r>
              <a:rPr lang="zh-TW" altLang="en-US" dirty="0"/>
              <a:t>年）</a:t>
            </a:r>
          </a:p>
        </p:txBody>
      </p:sp>
    </p:spTree>
    <p:extLst>
      <p:ext uri="{BB962C8B-B14F-4D97-AF65-F5344CB8AC3E}">
        <p14:creationId xmlns:p14="http://schemas.microsoft.com/office/powerpoint/2010/main" val="410337408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3" y="301457"/>
            <a:ext cx="9144000" cy="6056053"/>
          </a:xfrm>
          <a:prstGeom prst="rect">
            <a:avLst/>
          </a:prstGeom>
        </p:spPr>
      </p:pic>
      <p:sp>
        <p:nvSpPr>
          <p:cNvPr id="3" name="文字方塊 2"/>
          <p:cNvSpPr txBox="1"/>
          <p:nvPr/>
        </p:nvSpPr>
        <p:spPr>
          <a:xfrm>
            <a:off x="3710226" y="6309320"/>
            <a:ext cx="1723549" cy="400110"/>
          </a:xfrm>
          <a:prstGeom prst="rect">
            <a:avLst/>
          </a:prstGeom>
          <a:noFill/>
        </p:spPr>
        <p:txBody>
          <a:bodyPr wrap="none" rtlCol="0">
            <a:spAutoFit/>
          </a:bodyPr>
          <a:lstStyle/>
          <a:p>
            <a:r>
              <a:rPr lang="zh-TW" altLang="en-US" sz="2000" dirty="0"/>
              <a:t>樸仔籬土牛溝</a:t>
            </a:r>
          </a:p>
        </p:txBody>
      </p:sp>
      <p:sp>
        <p:nvSpPr>
          <p:cNvPr id="4" name="橢圓 3"/>
          <p:cNvSpPr/>
          <p:nvPr/>
        </p:nvSpPr>
        <p:spPr>
          <a:xfrm>
            <a:off x="6444208" y="3645024"/>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864BB9D3-EAA0-4CF4-80AF-5ABF84EF26DC}"/>
              </a:ext>
            </a:extLst>
          </p:cNvPr>
          <p:cNvSpPr/>
          <p:nvPr/>
        </p:nvSpPr>
        <p:spPr>
          <a:xfrm>
            <a:off x="7236296" y="2060848"/>
            <a:ext cx="720080" cy="3456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21176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9966"/>
            <a:ext cx="9144000" cy="6087061"/>
          </a:xfrm>
          <a:prstGeom prst="rect">
            <a:avLst/>
          </a:prstGeom>
        </p:spPr>
      </p:pic>
      <p:sp>
        <p:nvSpPr>
          <p:cNvPr id="6" name="文字方塊 5"/>
          <p:cNvSpPr txBox="1"/>
          <p:nvPr/>
        </p:nvSpPr>
        <p:spPr>
          <a:xfrm>
            <a:off x="1401902" y="116632"/>
            <a:ext cx="6340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慈雲宮及廟口看報的土牛國小退休教師劉耀坤</a:t>
            </a:r>
          </a:p>
        </p:txBody>
      </p:sp>
      <p:sp>
        <p:nvSpPr>
          <p:cNvPr id="2" name="橢圓 1"/>
          <p:cNvSpPr/>
          <p:nvPr/>
        </p:nvSpPr>
        <p:spPr>
          <a:xfrm>
            <a:off x="5292080" y="3789040"/>
            <a:ext cx="288032" cy="57606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65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026"/>
            <a:ext cx="9144000" cy="6235948"/>
          </a:xfrm>
          <a:prstGeom prst="rect">
            <a:avLst/>
          </a:prstGeom>
        </p:spPr>
      </p:pic>
      <p:sp>
        <p:nvSpPr>
          <p:cNvPr id="2" name="橢圓 1"/>
          <p:cNvSpPr/>
          <p:nvPr/>
        </p:nvSpPr>
        <p:spPr>
          <a:xfrm rot="20959633" flipV="1">
            <a:off x="1503052" y="5781624"/>
            <a:ext cx="2565999" cy="533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418532" y="6515969"/>
            <a:ext cx="4306936" cy="369332"/>
          </a:xfrm>
          <a:prstGeom prst="rect">
            <a:avLst/>
          </a:prstGeom>
          <a:noFill/>
        </p:spPr>
        <p:txBody>
          <a:bodyPr wrap="square" rtlCol="0">
            <a:spAutoFit/>
          </a:bodyPr>
          <a:lstStyle/>
          <a:p>
            <a:r>
              <a:rPr lang="zh-TW" altLang="en-US"/>
              <a:t>劉耀坤先生手繪樸仔籬土牛及界溝位置圖</a:t>
            </a:r>
            <a:endParaRPr lang="zh-TW" altLang="en-US" dirty="0"/>
          </a:p>
        </p:txBody>
      </p:sp>
    </p:spTree>
    <p:extLst>
      <p:ext uri="{BB962C8B-B14F-4D97-AF65-F5344CB8AC3E}">
        <p14:creationId xmlns:p14="http://schemas.microsoft.com/office/powerpoint/2010/main" val="23020489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632"/>
            <a:ext cx="9138309" cy="6628864"/>
          </a:xfrm>
          <a:prstGeom prst="rect">
            <a:avLst/>
          </a:prstGeom>
        </p:spPr>
      </p:pic>
    </p:spTree>
    <p:extLst>
      <p:ext uri="{BB962C8B-B14F-4D97-AF65-F5344CB8AC3E}">
        <p14:creationId xmlns:p14="http://schemas.microsoft.com/office/powerpoint/2010/main" val="1888016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504"/>
            <a:ext cx="9144000" cy="6632992"/>
          </a:xfrm>
          <a:prstGeom prst="rect">
            <a:avLst/>
          </a:prstGeom>
        </p:spPr>
      </p:pic>
    </p:spTree>
    <p:extLst>
      <p:ext uri="{BB962C8B-B14F-4D97-AF65-F5344CB8AC3E}">
        <p14:creationId xmlns:p14="http://schemas.microsoft.com/office/powerpoint/2010/main" val="990476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504"/>
            <a:ext cx="9144000" cy="6632992"/>
          </a:xfrm>
          <a:prstGeom prst="rect">
            <a:avLst/>
          </a:prstGeom>
        </p:spPr>
      </p:pic>
      <p:cxnSp>
        <p:nvCxnSpPr>
          <p:cNvPr id="4" name="直線單箭頭接點 3"/>
          <p:cNvCxnSpPr/>
          <p:nvPr/>
        </p:nvCxnSpPr>
        <p:spPr>
          <a:xfrm>
            <a:off x="5796136" y="908720"/>
            <a:ext cx="288032"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5148064" y="600943"/>
            <a:ext cx="97013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第</a:t>
            </a:r>
            <a:r>
              <a:rPr kumimoji="1" lang="en-US" altLang="zh-TW"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16</a:t>
            </a:r>
            <a:r>
              <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rPr>
              <a:t>號土牛</a:t>
            </a:r>
          </a:p>
        </p:txBody>
      </p:sp>
      <p:sp>
        <p:nvSpPr>
          <p:cNvPr id="8" name="矩形 7"/>
          <p:cNvSpPr/>
          <p:nvPr/>
        </p:nvSpPr>
        <p:spPr>
          <a:xfrm>
            <a:off x="1475656" y="4005064"/>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rot="19228259">
            <a:off x="4236662" y="1848085"/>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0" name="橢圓 9"/>
          <p:cNvSpPr/>
          <p:nvPr/>
        </p:nvSpPr>
        <p:spPr>
          <a:xfrm rot="19228259">
            <a:off x="6093689" y="1086775"/>
            <a:ext cx="166620" cy="137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19228259">
            <a:off x="886399" y="5496141"/>
            <a:ext cx="226907"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15793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688" y="19690"/>
            <a:ext cx="4968551" cy="6800025"/>
          </a:xfrm>
        </p:spPr>
      </p:pic>
      <p:sp>
        <p:nvSpPr>
          <p:cNvPr id="2" name="文字方塊 1"/>
          <p:cNvSpPr txBox="1"/>
          <p:nvPr/>
        </p:nvSpPr>
        <p:spPr>
          <a:xfrm>
            <a:off x="6876256" y="2113255"/>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民番地界碑（劉美德家一九二六年）</a:t>
            </a:r>
          </a:p>
        </p:txBody>
      </p:sp>
    </p:spTree>
    <p:extLst>
      <p:ext uri="{BB962C8B-B14F-4D97-AF65-F5344CB8AC3E}">
        <p14:creationId xmlns:p14="http://schemas.microsoft.com/office/powerpoint/2010/main" val="4170940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20453"/>
            <a:ext cx="7920880" cy="5272843"/>
          </a:xfrm>
          <a:prstGeom prst="rect">
            <a:avLst/>
          </a:prstGeom>
        </p:spPr>
      </p:pic>
      <p:sp>
        <p:nvSpPr>
          <p:cNvPr id="4" name="文字方塊 3"/>
          <p:cNvSpPr txBox="1"/>
          <p:nvPr/>
        </p:nvSpPr>
        <p:spPr>
          <a:xfrm>
            <a:off x="8581311" y="2113255"/>
            <a:ext cx="461665" cy="263149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民番地界碑（劉美德家）</a:t>
            </a:r>
          </a:p>
        </p:txBody>
      </p:sp>
    </p:spTree>
    <p:extLst>
      <p:ext uri="{BB962C8B-B14F-4D97-AF65-F5344CB8AC3E}">
        <p14:creationId xmlns:p14="http://schemas.microsoft.com/office/powerpoint/2010/main" val="2948305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579328" y="44624"/>
            <a:ext cx="3347864" cy="6768752"/>
          </a:xfrm>
          <a:blipFill>
            <a:blip r:embed="rId4"/>
            <a:tile tx="0" ty="0" sx="100000" sy="100000" flip="none" algn="tl"/>
          </a:blipFill>
        </p:spPr>
        <p:txBody>
          <a:bodyPr vert="eaVert"/>
          <a:lstStyle/>
          <a:p>
            <a:pPr marL="0" indent="0" algn="l">
              <a:lnSpc>
                <a:spcPts val="3200"/>
              </a:lnSpc>
              <a:buNone/>
            </a:pPr>
            <a:r>
              <a:rPr lang="en-US" altLang="zh-TW" sz="2800" dirty="0">
                <a:latin typeface="標楷體" panose="03000509000000000000" pitchFamily="65" charset="-120"/>
                <a:ea typeface="標楷體" panose="03000509000000000000" pitchFamily="65" charset="-120"/>
              </a:rPr>
              <a:t>	</a:t>
            </a:r>
            <a:r>
              <a:rPr lang="zh-TW" altLang="en-US"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奉憲</a:t>
            </a:r>
            <a:r>
              <a:rPr lang="zh-TW"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勘定地界</a:t>
            </a:r>
            <a:r>
              <a:rPr lang="zh-TW"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碑</a:t>
            </a:r>
            <a: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sz="28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勘定朴仔籬處，南北計長二百八十五丈五尺，共堆土牛一十九個。每土牛長二丈，底闊一丈，高八尺，頂寬六尺。每溝長一十五丈，闊一丈二尺，深六尺。</a:t>
            </a:r>
            <a:r>
              <a:rPr lang="zh-TW" altLang="zh-TW"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永禁民人逾越私墾</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b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乾隆二十六年正月</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日</a:t>
            </a:r>
            <a:r>
              <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彰化縣知縣張</a:t>
            </a:r>
            <a:r>
              <a:rPr lang="zh-TW" altLang="en-US"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zh-TW" sz="24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立</a:t>
            </a:r>
            <a:r>
              <a:rPr lang="zh-TW" altLang="zh-TW" sz="2400" dirty="0">
                <a:latin typeface="標楷體" panose="03000509000000000000" pitchFamily="65" charset="-120"/>
                <a:ea typeface="標楷體" panose="03000509000000000000" pitchFamily="65" charset="-120"/>
              </a:rPr>
              <a:t/>
            </a:r>
            <a:br>
              <a:rPr lang="zh-TW" altLang="zh-TW" sz="2400" dirty="0">
                <a:latin typeface="標楷體" panose="03000509000000000000" pitchFamily="65" charset="-120"/>
                <a:ea typeface="標楷體" panose="03000509000000000000" pitchFamily="65" charset="-120"/>
              </a:rPr>
            </a:br>
            <a:endParaRPr lang="zh-TW" altLang="en-US" sz="2400" dirty="0"/>
          </a:p>
        </p:txBody>
      </p:sp>
      <p:sp>
        <p:nvSpPr>
          <p:cNvPr id="3" name="直排文字版面配置區 2"/>
          <p:cNvSpPr>
            <a:spLocks noGrp="1"/>
          </p:cNvSpPr>
          <p:nvPr>
            <p:ph type="body" orient="vert" idx="1"/>
          </p:nvPr>
        </p:nvSpPr>
        <p:spPr>
          <a:xfrm>
            <a:off x="539552" y="2096852"/>
            <a:ext cx="4968552" cy="2664296"/>
          </a:xfrm>
        </p:spPr>
        <p:txBody>
          <a:bodyPr vert="horz"/>
          <a:lstStyle/>
          <a:p>
            <a:pPr marL="0" indent="0">
              <a:lnSpc>
                <a:spcPts val="3200"/>
              </a:lnSpc>
              <a:buNone/>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長二百八十五丈五尺（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913.6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公尺），共堆土牛一十九個。每土牛長二丈（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公尺），底闊一丈（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公尺），高八尺（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2.56</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公尺），頂寬六尺（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公尺）。每溝長一十五丈（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48</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公尺），闊一丈二尺（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3.84</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公尺），深六尺（</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1.92</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公尺）。</a:t>
            </a:r>
          </a:p>
        </p:txBody>
      </p:sp>
    </p:spTree>
    <p:extLst>
      <p:ext uri="{BB962C8B-B14F-4D97-AF65-F5344CB8AC3E}">
        <p14:creationId xmlns:p14="http://schemas.microsoft.com/office/powerpoint/2010/main" val="15675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496944" cy="6453336"/>
          </a:xfrm>
        </p:spPr>
        <p:txBody>
          <a:bodyPr/>
          <a:lstStyle/>
          <a:p>
            <a:pPr marL="0" indent="0">
              <a:lnSpc>
                <a:spcPts val="2800"/>
              </a:lnSpc>
              <a:spcBef>
                <a:spcPts val="600"/>
              </a:spcBef>
              <a:spcAft>
                <a:spcPts val="600"/>
              </a:spcAft>
              <a:buNone/>
            </a:pPr>
            <a:r>
              <a:rPr lang="zh-TW" altLang="en-US" sz="2400" dirty="0"/>
              <a:t>二、九〇年代以後的清代臺灣</a:t>
            </a:r>
            <a:r>
              <a:rPr lang="zh-TW" altLang="en-US" sz="2400" dirty="0">
                <a:solidFill>
                  <a:srgbClr val="FF0000"/>
                </a:solidFill>
              </a:rPr>
              <a:t>新</a:t>
            </a:r>
            <a:r>
              <a:rPr lang="zh-TW" altLang="en-US" sz="2400" dirty="0"/>
              <a:t>史學：以國家／社會關係為中心的史學</a:t>
            </a:r>
          </a:p>
          <a:p>
            <a:pPr marL="400050" lvl="1" indent="0">
              <a:lnSpc>
                <a:spcPts val="2800"/>
              </a:lnSpc>
              <a:spcBef>
                <a:spcPts val="600"/>
              </a:spcBef>
              <a:spcAft>
                <a:spcPts val="600"/>
              </a:spcAft>
              <a:buNone/>
            </a:pPr>
            <a:r>
              <a:rPr lang="zh-TW" altLang="en-US" sz="2400" dirty="0"/>
              <a:t>臺灣不是「天高皇帝遠」、「帝力於我何有哉」，而是個處處充滿國家權力斧鑿痕跡的社會。</a:t>
            </a:r>
          </a:p>
          <a:p>
            <a:pPr marL="0" indent="0">
              <a:lnSpc>
                <a:spcPts val="2800"/>
              </a:lnSpc>
              <a:spcBef>
                <a:spcPts val="600"/>
              </a:spcBef>
              <a:spcAft>
                <a:spcPts val="600"/>
              </a:spcAft>
              <a:buNone/>
            </a:pPr>
            <a:r>
              <a:rPr lang="zh-TW" altLang="en-US" sz="2400" dirty="0">
                <a:solidFill>
                  <a:srgbClr val="FF0000"/>
                </a:solidFill>
              </a:rPr>
              <a:t>帶回國家權力</a:t>
            </a:r>
            <a:r>
              <a:rPr lang="zh-TW" altLang="en-US" sz="2400" dirty="0"/>
              <a:t>：探究國家權力的治理部署與臺灣社會的形成和轉變</a:t>
            </a:r>
          </a:p>
          <a:p>
            <a:pPr marL="400050" lvl="1" indent="0">
              <a:lnSpc>
                <a:spcPts val="28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施添福 </a:t>
            </a:r>
            <a:r>
              <a:rPr lang="en-US" altLang="zh-TW" sz="2400" dirty="0">
                <a:latin typeface="Times New Roman" panose="02020603050405020304" pitchFamily="18" charset="0"/>
                <a:cs typeface="Times New Roman" panose="02020603050405020304" pitchFamily="18" charset="0"/>
              </a:rPr>
              <a:t>(1990)</a:t>
            </a:r>
            <a:r>
              <a:rPr lang="zh-TW" altLang="en-US" sz="2400" dirty="0">
                <a:latin typeface="Times New Roman" panose="02020603050405020304" pitchFamily="18" charset="0"/>
                <a:cs typeface="Times New Roman" panose="02020603050405020304" pitchFamily="18" charset="0"/>
              </a:rPr>
              <a:t>：國家剝削，流離失所，三個人文地理區</a:t>
            </a:r>
            <a:endParaRPr lang="en-US" altLang="zh-TW" sz="2400" dirty="0">
              <a:latin typeface="Times New Roman" panose="02020603050405020304" pitchFamily="18" charset="0"/>
              <a:cs typeface="Times New Roman" panose="02020603050405020304" pitchFamily="18" charset="0"/>
            </a:endParaRPr>
          </a:p>
          <a:p>
            <a:pPr marL="400050" lvl="1" indent="0">
              <a:lnSpc>
                <a:spcPts val="2800"/>
              </a:lnSpc>
              <a:spcBef>
                <a:spcPts val="600"/>
              </a:spcBef>
              <a:spcAft>
                <a:spcPts val="600"/>
              </a:spcAft>
              <a:buNone/>
            </a:pPr>
            <a:r>
              <a:rPr lang="en-US" altLang="zh-TW" sz="2400" dirty="0">
                <a:latin typeface="Times New Roman" panose="02020603050405020304" pitchFamily="18" charset="0"/>
                <a:cs typeface="Times New Roman" panose="02020603050405020304" pitchFamily="18" charset="0"/>
              </a:rPr>
              <a:t>John 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Shepherd</a:t>
            </a:r>
            <a:r>
              <a:rPr lang="zh-TW" altLang="en-US" sz="2400" dirty="0">
                <a:latin typeface="Times New Roman" panose="02020603050405020304" pitchFamily="18" charset="0"/>
                <a:cs typeface="Times New Roman" panose="02020603050405020304" pitchFamily="18" charset="0"/>
              </a:rPr>
              <a:t> 邵式柏 </a:t>
            </a:r>
            <a:r>
              <a:rPr lang="en-US" altLang="zh-TW" sz="2400" dirty="0">
                <a:latin typeface="Times New Roman" panose="02020603050405020304" pitchFamily="18" charset="0"/>
                <a:cs typeface="Times New Roman" panose="02020603050405020304" pitchFamily="18" charset="0"/>
              </a:rPr>
              <a:t>(1981</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1993)</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Statecraft, economics of control, ethnic status quo</a:t>
            </a:r>
          </a:p>
          <a:p>
            <a:pPr marL="400050" lvl="2" indent="0">
              <a:lnSpc>
                <a:spcPts val="3000"/>
              </a:lnSpc>
              <a:spcBef>
                <a:spcPts val="600"/>
              </a:spcBef>
              <a:spcAft>
                <a:spcPts val="600"/>
              </a:spcAft>
              <a:buNone/>
            </a:pPr>
            <a:r>
              <a:rPr lang="zh-TW" altLang="en-US" dirty="0">
                <a:latin typeface="Times New Roman" panose="02020603050405020304" pitchFamily="18" charset="0"/>
                <a:cs typeface="Times New Roman" panose="02020603050405020304" pitchFamily="18" charset="0"/>
              </a:rPr>
              <a:t>柯志明 </a:t>
            </a:r>
            <a:r>
              <a:rPr lang="en-US" altLang="zh-TW" dirty="0">
                <a:latin typeface="Times New Roman" panose="02020603050405020304" pitchFamily="18" charset="0"/>
                <a:cs typeface="Times New Roman" panose="02020603050405020304" pitchFamily="18" charset="0"/>
              </a:rPr>
              <a:t>(2001, 2022)</a:t>
            </a:r>
            <a:r>
              <a:rPr lang="zh-TW" altLang="en-US" dirty="0">
                <a:latin typeface="Times New Roman" panose="02020603050405020304" pitchFamily="18" charset="0"/>
                <a:cs typeface="Times New Roman" panose="02020603050405020304" pitchFamily="18" charset="0"/>
              </a:rPr>
              <a:t>：治理實作體制 </a:t>
            </a:r>
            <a:r>
              <a:rPr lang="en-US" altLang="zh-TW" dirty="0">
                <a:latin typeface="Times New Roman" panose="02020603050405020304" pitchFamily="18" charset="0"/>
                <a:cs typeface="Times New Roman" panose="02020603050405020304" pitchFamily="18" charset="0"/>
              </a:rPr>
              <a:t>(regime of practice)</a:t>
            </a:r>
            <a:r>
              <a:rPr lang="zh-TW" altLang="en-US" dirty="0">
                <a:latin typeface="Times New Roman" panose="02020603050405020304" pitchFamily="18" charset="0"/>
                <a:cs typeface="Times New Roman" panose="02020603050405020304" pitchFamily="18" charset="0"/>
              </a:rPr>
              <a:t>，重新配置，三層式族群空間體制（三層制）</a:t>
            </a:r>
          </a:p>
          <a:p>
            <a:pPr marL="0" indent="0">
              <a:lnSpc>
                <a:spcPts val="3000"/>
              </a:lnSpc>
              <a:spcBef>
                <a:spcPts val="1200"/>
              </a:spcBef>
              <a:spcAft>
                <a:spcPts val="600"/>
              </a:spcAft>
              <a:buNone/>
            </a:pPr>
            <a:r>
              <a:rPr lang="zh-TW" altLang="en-US" sz="2400" dirty="0"/>
              <a:t>有土牛溝或沒有土牛溝的國家／社會關係研究</a:t>
            </a:r>
            <a:endParaRPr lang="en-US" altLang="zh-TW" sz="2400" dirty="0"/>
          </a:p>
          <a:p>
            <a:pPr marL="0" indent="0">
              <a:lnSpc>
                <a:spcPts val="3000"/>
              </a:lnSpc>
              <a:spcBef>
                <a:spcPts val="1200"/>
              </a:spcBef>
              <a:spcAft>
                <a:spcPts val="600"/>
              </a:spcAft>
              <a:buNone/>
            </a:pPr>
            <a:r>
              <a:rPr lang="zh-TW" altLang="en-US" sz="2400" dirty="0"/>
              <a:t>有三層制或沒有三層制的國家／社會關係研究</a:t>
            </a:r>
          </a:p>
        </p:txBody>
      </p:sp>
    </p:spTree>
    <p:extLst>
      <p:ext uri="{BB962C8B-B14F-4D97-AF65-F5344CB8AC3E}">
        <p14:creationId xmlns:p14="http://schemas.microsoft.com/office/powerpoint/2010/main" val="34513923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0"/>
            <a:ext cx="8412427" cy="6309320"/>
          </a:xfrm>
          <a:prstGeom prst="rect">
            <a:avLst/>
          </a:prstGeom>
        </p:spPr>
      </p:pic>
      <p:sp>
        <p:nvSpPr>
          <p:cNvPr id="2" name="文字方塊 1"/>
          <p:cNvSpPr txBox="1"/>
          <p:nvPr/>
        </p:nvSpPr>
        <p:spPr>
          <a:xfrm>
            <a:off x="1429153" y="6309320"/>
            <a:ext cx="6285695" cy="461665"/>
          </a:xfrm>
          <a:prstGeom prst="rect">
            <a:avLst/>
          </a:prstGeom>
          <a:noFill/>
        </p:spPr>
        <p:txBody>
          <a:bodyPr wrap="none" rtlCol="0">
            <a:spAutoFit/>
          </a:bodyPr>
          <a:lstStyle/>
          <a:p>
            <a:pPr lvl="0">
              <a:defRPr/>
            </a:pPr>
            <a:r>
              <a:rPr lang="zh-TW" altLang="en-US" sz="2400" dirty="0">
                <a:solidFill>
                  <a:srgbClr val="000000"/>
                </a:solidFill>
              </a:rPr>
              <a:t>第</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12</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號土牛一九三六（地號四〇三─十二雜）</a:t>
            </a:r>
          </a:p>
        </p:txBody>
      </p:sp>
    </p:spTree>
    <p:extLst>
      <p:ext uri="{BB962C8B-B14F-4D97-AF65-F5344CB8AC3E}">
        <p14:creationId xmlns:p14="http://schemas.microsoft.com/office/powerpoint/2010/main" val="1111494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532" y="0"/>
            <a:ext cx="6978935" cy="6858000"/>
          </a:xfrm>
          <a:prstGeom prst="rect">
            <a:avLst/>
          </a:prstGeom>
          <a:solidFill>
            <a:srgbClr val="FFC000"/>
          </a:solidFill>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567" y="524065"/>
            <a:ext cx="5556733" cy="4162834"/>
          </a:xfrm>
          <a:prstGeom prst="rect">
            <a:avLst/>
          </a:prstGeom>
        </p:spPr>
      </p:pic>
      <p:sp>
        <p:nvSpPr>
          <p:cNvPr id="5" name="手繪多邊形 4"/>
          <p:cNvSpPr/>
          <p:nvPr/>
        </p:nvSpPr>
        <p:spPr>
          <a:xfrm>
            <a:off x="1763687" y="1698024"/>
            <a:ext cx="1452371" cy="472887"/>
          </a:xfrm>
          <a:custGeom>
            <a:avLst/>
            <a:gdLst>
              <a:gd name="connsiteX0" fmla="*/ 0 w 1237154"/>
              <a:gd name="connsiteY0" fmla="*/ 0 h 484094"/>
              <a:gd name="connsiteX1" fmla="*/ 26895 w 1237154"/>
              <a:gd name="connsiteY1" fmla="*/ 98612 h 484094"/>
              <a:gd name="connsiteX2" fmla="*/ 44824 w 1237154"/>
              <a:gd name="connsiteY2" fmla="*/ 125506 h 484094"/>
              <a:gd name="connsiteX3" fmla="*/ 71718 w 1237154"/>
              <a:gd name="connsiteY3" fmla="*/ 170330 h 484094"/>
              <a:gd name="connsiteX4" fmla="*/ 98612 w 1237154"/>
              <a:gd name="connsiteY4" fmla="*/ 224118 h 484094"/>
              <a:gd name="connsiteX5" fmla="*/ 134471 w 1237154"/>
              <a:gd name="connsiteY5" fmla="*/ 259977 h 484094"/>
              <a:gd name="connsiteX6" fmla="*/ 152400 w 1237154"/>
              <a:gd name="connsiteY6" fmla="*/ 286871 h 484094"/>
              <a:gd name="connsiteX7" fmla="*/ 188259 w 1237154"/>
              <a:gd name="connsiteY7" fmla="*/ 322730 h 484094"/>
              <a:gd name="connsiteX8" fmla="*/ 206189 w 1237154"/>
              <a:gd name="connsiteY8" fmla="*/ 340659 h 484094"/>
              <a:gd name="connsiteX9" fmla="*/ 259977 w 1237154"/>
              <a:gd name="connsiteY9" fmla="*/ 367553 h 484094"/>
              <a:gd name="connsiteX10" fmla="*/ 295836 w 1237154"/>
              <a:gd name="connsiteY10" fmla="*/ 403412 h 484094"/>
              <a:gd name="connsiteX11" fmla="*/ 349624 w 1237154"/>
              <a:gd name="connsiteY11" fmla="*/ 430306 h 484094"/>
              <a:gd name="connsiteX12" fmla="*/ 367553 w 1237154"/>
              <a:gd name="connsiteY12" fmla="*/ 448236 h 484094"/>
              <a:gd name="connsiteX13" fmla="*/ 403412 w 1237154"/>
              <a:gd name="connsiteY13" fmla="*/ 457200 h 484094"/>
              <a:gd name="connsiteX14" fmla="*/ 457200 w 1237154"/>
              <a:gd name="connsiteY14" fmla="*/ 484094 h 484094"/>
              <a:gd name="connsiteX15" fmla="*/ 699248 w 1237154"/>
              <a:gd name="connsiteY15" fmla="*/ 475130 h 484094"/>
              <a:gd name="connsiteX16" fmla="*/ 753036 w 1237154"/>
              <a:gd name="connsiteY16" fmla="*/ 457200 h 484094"/>
              <a:gd name="connsiteX17" fmla="*/ 806824 w 1237154"/>
              <a:gd name="connsiteY17" fmla="*/ 448236 h 484094"/>
              <a:gd name="connsiteX18" fmla="*/ 842683 w 1237154"/>
              <a:gd name="connsiteY18" fmla="*/ 439271 h 484094"/>
              <a:gd name="connsiteX19" fmla="*/ 914400 w 1237154"/>
              <a:gd name="connsiteY19" fmla="*/ 430306 h 484094"/>
              <a:gd name="connsiteX20" fmla="*/ 995083 w 1237154"/>
              <a:gd name="connsiteY20" fmla="*/ 403412 h 484094"/>
              <a:gd name="connsiteX21" fmla="*/ 1021977 w 1237154"/>
              <a:gd name="connsiteY21" fmla="*/ 394447 h 484094"/>
              <a:gd name="connsiteX22" fmla="*/ 1048871 w 1237154"/>
              <a:gd name="connsiteY22" fmla="*/ 376518 h 484094"/>
              <a:gd name="connsiteX23" fmla="*/ 1102659 w 1237154"/>
              <a:gd name="connsiteY23" fmla="*/ 358588 h 484094"/>
              <a:gd name="connsiteX24" fmla="*/ 1120589 w 1237154"/>
              <a:gd name="connsiteY24" fmla="*/ 340659 h 484094"/>
              <a:gd name="connsiteX25" fmla="*/ 1156448 w 1237154"/>
              <a:gd name="connsiteY25" fmla="*/ 277906 h 484094"/>
              <a:gd name="connsiteX26" fmla="*/ 1165412 w 1237154"/>
              <a:gd name="connsiteY26" fmla="*/ 251012 h 484094"/>
              <a:gd name="connsiteX27" fmla="*/ 1219200 w 1237154"/>
              <a:gd name="connsiteY27" fmla="*/ 179294 h 484094"/>
              <a:gd name="connsiteX28" fmla="*/ 1228165 w 1237154"/>
              <a:gd name="connsiteY28" fmla="*/ 143436 h 484094"/>
              <a:gd name="connsiteX29" fmla="*/ 1237130 w 1237154"/>
              <a:gd name="connsiteY29" fmla="*/ 107577 h 48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37154" h="484094">
                <a:moveTo>
                  <a:pt x="0" y="0"/>
                </a:moveTo>
                <a:cubicBezTo>
                  <a:pt x="4812" y="24058"/>
                  <a:pt x="13895" y="79112"/>
                  <a:pt x="26895" y="98612"/>
                </a:cubicBezTo>
                <a:cubicBezTo>
                  <a:pt x="32871" y="107577"/>
                  <a:pt x="40006" y="115869"/>
                  <a:pt x="44824" y="125506"/>
                </a:cubicBezTo>
                <a:cubicBezTo>
                  <a:pt x="68099" y="172056"/>
                  <a:pt x="36699" y="135309"/>
                  <a:pt x="71718" y="170330"/>
                </a:cubicBezTo>
                <a:cubicBezTo>
                  <a:pt x="80395" y="196359"/>
                  <a:pt x="79655" y="202001"/>
                  <a:pt x="98612" y="224118"/>
                </a:cubicBezTo>
                <a:cubicBezTo>
                  <a:pt x="109613" y="236953"/>
                  <a:pt x="125094" y="245912"/>
                  <a:pt x="134471" y="259977"/>
                </a:cubicBezTo>
                <a:cubicBezTo>
                  <a:pt x="140447" y="268942"/>
                  <a:pt x="145388" y="278691"/>
                  <a:pt x="152400" y="286871"/>
                </a:cubicBezTo>
                <a:cubicBezTo>
                  <a:pt x="163401" y="299706"/>
                  <a:pt x="176306" y="310777"/>
                  <a:pt x="188259" y="322730"/>
                </a:cubicBezTo>
                <a:cubicBezTo>
                  <a:pt x="194236" y="328706"/>
                  <a:pt x="198171" y="337986"/>
                  <a:pt x="206189" y="340659"/>
                </a:cubicBezTo>
                <a:cubicBezTo>
                  <a:pt x="232218" y="349336"/>
                  <a:pt x="237860" y="348596"/>
                  <a:pt x="259977" y="367553"/>
                </a:cubicBezTo>
                <a:cubicBezTo>
                  <a:pt x="272812" y="378554"/>
                  <a:pt x="279799" y="398066"/>
                  <a:pt x="295836" y="403412"/>
                </a:cubicBezTo>
                <a:cubicBezTo>
                  <a:pt x="324240" y="412880"/>
                  <a:pt x="324800" y="410446"/>
                  <a:pt x="349624" y="430306"/>
                </a:cubicBezTo>
                <a:cubicBezTo>
                  <a:pt x="356224" y="435586"/>
                  <a:pt x="359993" y="444456"/>
                  <a:pt x="367553" y="448236"/>
                </a:cubicBezTo>
                <a:cubicBezTo>
                  <a:pt x="378573" y="453746"/>
                  <a:pt x="391565" y="453815"/>
                  <a:pt x="403412" y="457200"/>
                </a:cubicBezTo>
                <a:cubicBezTo>
                  <a:pt x="435886" y="466478"/>
                  <a:pt x="427735" y="464451"/>
                  <a:pt x="457200" y="484094"/>
                </a:cubicBezTo>
                <a:cubicBezTo>
                  <a:pt x="537883" y="481106"/>
                  <a:pt x="618842" y="482440"/>
                  <a:pt x="699248" y="475130"/>
                </a:cubicBezTo>
                <a:cubicBezTo>
                  <a:pt x="718070" y="473419"/>
                  <a:pt x="734394" y="460307"/>
                  <a:pt x="753036" y="457200"/>
                </a:cubicBezTo>
                <a:cubicBezTo>
                  <a:pt x="770965" y="454212"/>
                  <a:pt x="789000" y="451801"/>
                  <a:pt x="806824" y="448236"/>
                </a:cubicBezTo>
                <a:cubicBezTo>
                  <a:pt x="818906" y="445820"/>
                  <a:pt x="830530" y="441297"/>
                  <a:pt x="842683" y="439271"/>
                </a:cubicBezTo>
                <a:cubicBezTo>
                  <a:pt x="866447" y="435310"/>
                  <a:pt x="890494" y="433294"/>
                  <a:pt x="914400" y="430306"/>
                </a:cubicBezTo>
                <a:lnTo>
                  <a:pt x="995083" y="403412"/>
                </a:lnTo>
                <a:cubicBezTo>
                  <a:pt x="1004048" y="400424"/>
                  <a:pt x="1014114" y="399689"/>
                  <a:pt x="1021977" y="394447"/>
                </a:cubicBezTo>
                <a:cubicBezTo>
                  <a:pt x="1030942" y="388471"/>
                  <a:pt x="1039025" y="380894"/>
                  <a:pt x="1048871" y="376518"/>
                </a:cubicBezTo>
                <a:cubicBezTo>
                  <a:pt x="1066141" y="368842"/>
                  <a:pt x="1102659" y="358588"/>
                  <a:pt x="1102659" y="358588"/>
                </a:cubicBezTo>
                <a:cubicBezTo>
                  <a:pt x="1108636" y="352612"/>
                  <a:pt x="1115309" y="347259"/>
                  <a:pt x="1120589" y="340659"/>
                </a:cubicBezTo>
                <a:cubicBezTo>
                  <a:pt x="1134438" y="323348"/>
                  <a:pt x="1147955" y="297722"/>
                  <a:pt x="1156448" y="277906"/>
                </a:cubicBezTo>
                <a:cubicBezTo>
                  <a:pt x="1160170" y="269221"/>
                  <a:pt x="1160823" y="259272"/>
                  <a:pt x="1165412" y="251012"/>
                </a:cubicBezTo>
                <a:cubicBezTo>
                  <a:pt x="1190752" y="205400"/>
                  <a:pt x="1191999" y="206496"/>
                  <a:pt x="1219200" y="179294"/>
                </a:cubicBezTo>
                <a:cubicBezTo>
                  <a:pt x="1222188" y="167341"/>
                  <a:pt x="1224780" y="155282"/>
                  <a:pt x="1228165" y="143436"/>
                </a:cubicBezTo>
                <a:cubicBezTo>
                  <a:pt x="1238075" y="108752"/>
                  <a:pt x="1237130" y="127557"/>
                  <a:pt x="1237130" y="107577"/>
                </a:cubicBezTo>
              </a:path>
            </a:pathLst>
          </a:custGeom>
          <a:noFill/>
          <a:ln>
            <a:solidFill>
              <a:srgbClr val="D9FFF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2461542" y="495069"/>
            <a:ext cx="430887" cy="70788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劉錫齡</a:t>
            </a:r>
          </a:p>
        </p:txBody>
      </p:sp>
      <p:sp>
        <p:nvSpPr>
          <p:cNvPr id="14" name="文字方塊 13"/>
          <p:cNvSpPr txBox="1"/>
          <p:nvPr/>
        </p:nvSpPr>
        <p:spPr>
          <a:xfrm>
            <a:off x="1058019" y="188640"/>
            <a:ext cx="430887" cy="79224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劉美德</a:t>
            </a:r>
          </a:p>
        </p:txBody>
      </p:sp>
      <p:sp>
        <p:nvSpPr>
          <p:cNvPr id="15" name="文字方塊 14"/>
          <p:cNvSpPr txBox="1"/>
          <p:nvPr/>
        </p:nvSpPr>
        <p:spPr>
          <a:xfrm>
            <a:off x="1102491" y="2225402"/>
            <a:ext cx="461665" cy="17293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第</a:t>
            </a:r>
            <a:r>
              <a:rPr kumimoji="1" lang="en-US" altLang="zh-TW"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16</a:t>
            </a: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號土牛剖面</a:t>
            </a:r>
          </a:p>
        </p:txBody>
      </p:sp>
      <p:sp>
        <p:nvSpPr>
          <p:cNvPr id="16" name="文字方塊 15"/>
          <p:cNvSpPr txBox="1"/>
          <p:nvPr/>
        </p:nvSpPr>
        <p:spPr>
          <a:xfrm>
            <a:off x="3114972" y="2081239"/>
            <a:ext cx="461665" cy="78483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CC3300"/>
                </a:solidFill>
                <a:effectLst/>
                <a:uLnTx/>
                <a:uFillTx/>
                <a:latin typeface="Arial" charset="0"/>
                <a:ea typeface="新細明體" pitchFamily="18" charset="-120"/>
                <a:cs typeface="+mn-cs"/>
              </a:rPr>
              <a:t>土牛溝</a:t>
            </a:r>
          </a:p>
        </p:txBody>
      </p:sp>
      <p:cxnSp>
        <p:nvCxnSpPr>
          <p:cNvPr id="20" name="直線單箭頭接點 19"/>
          <p:cNvCxnSpPr/>
          <p:nvPr/>
        </p:nvCxnSpPr>
        <p:spPr>
          <a:xfrm flipH="1" flipV="1">
            <a:off x="1273462" y="1803932"/>
            <a:ext cx="13192" cy="351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2887215" y="2225402"/>
            <a:ext cx="230833" cy="245694"/>
          </a:xfrm>
          <a:prstGeom prst="straightConnector1">
            <a:avLst/>
          </a:prstGeom>
          <a:ln w="19050">
            <a:solidFill>
              <a:schemeClr val="accent5"/>
            </a:solidFill>
            <a:tailEnd type="triangle" w="sm" len="med"/>
          </a:ln>
        </p:spPr>
        <p:style>
          <a:lnRef idx="1">
            <a:schemeClr val="accent1"/>
          </a:lnRef>
          <a:fillRef idx="0">
            <a:schemeClr val="accent1"/>
          </a:fillRef>
          <a:effectRef idx="0">
            <a:schemeClr val="accent1"/>
          </a:effectRef>
          <a:fontRef idx="minor">
            <a:schemeClr val="tx1"/>
          </a:fontRef>
        </p:style>
      </p:cxnSp>
      <p:sp>
        <p:nvSpPr>
          <p:cNvPr id="10" name="手繪多邊形 9"/>
          <p:cNvSpPr/>
          <p:nvPr/>
        </p:nvSpPr>
        <p:spPr>
          <a:xfrm>
            <a:off x="1219200" y="1376782"/>
            <a:ext cx="832520" cy="398230"/>
          </a:xfrm>
          <a:custGeom>
            <a:avLst/>
            <a:gdLst>
              <a:gd name="connsiteX0" fmla="*/ 0 w 744071"/>
              <a:gd name="connsiteY0" fmla="*/ 0 h 457200"/>
              <a:gd name="connsiteX1" fmla="*/ 277906 w 744071"/>
              <a:gd name="connsiteY1" fmla="*/ 224117 h 457200"/>
              <a:gd name="connsiteX2" fmla="*/ 484094 w 744071"/>
              <a:gd name="connsiteY2" fmla="*/ 331694 h 457200"/>
              <a:gd name="connsiteX3" fmla="*/ 645459 w 744071"/>
              <a:gd name="connsiteY3" fmla="*/ 394447 h 457200"/>
              <a:gd name="connsiteX4" fmla="*/ 744071 w 744071"/>
              <a:gd name="connsiteY4" fmla="*/ 457200 h 457200"/>
              <a:gd name="connsiteX5" fmla="*/ 744071 w 744071"/>
              <a:gd name="connsiteY5"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071" h="457200">
                <a:moveTo>
                  <a:pt x="0" y="0"/>
                </a:moveTo>
                <a:cubicBezTo>
                  <a:pt x="98612" y="84417"/>
                  <a:pt x="197224" y="168835"/>
                  <a:pt x="277906" y="224117"/>
                </a:cubicBezTo>
                <a:cubicBezTo>
                  <a:pt x="358588" y="279399"/>
                  <a:pt x="422835" y="303306"/>
                  <a:pt x="484094" y="331694"/>
                </a:cubicBezTo>
                <a:cubicBezTo>
                  <a:pt x="545353" y="360082"/>
                  <a:pt x="602130" y="373529"/>
                  <a:pt x="645459" y="394447"/>
                </a:cubicBezTo>
                <a:cubicBezTo>
                  <a:pt x="688789" y="415365"/>
                  <a:pt x="744071" y="457200"/>
                  <a:pt x="744071" y="457200"/>
                </a:cubicBezTo>
                <a:lnTo>
                  <a:pt x="744071" y="457200"/>
                </a:lnTo>
              </a:path>
            </a:pathLst>
          </a:cu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文字方塊 17"/>
          <p:cNvSpPr txBox="1"/>
          <p:nvPr/>
        </p:nvSpPr>
        <p:spPr>
          <a:xfrm>
            <a:off x="6363711" y="389265"/>
            <a:ext cx="461665" cy="1015663"/>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村山校長</a:t>
            </a:r>
          </a:p>
        </p:txBody>
      </p:sp>
      <p:sp>
        <p:nvSpPr>
          <p:cNvPr id="3" name="文字方塊 2"/>
          <p:cNvSpPr txBox="1"/>
          <p:nvPr/>
        </p:nvSpPr>
        <p:spPr>
          <a:xfrm>
            <a:off x="8180030" y="1914601"/>
            <a:ext cx="492443" cy="396267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第</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16</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號土牛與土牛溝（一九三六）</a:t>
            </a:r>
          </a:p>
        </p:txBody>
      </p:sp>
      <p:sp>
        <p:nvSpPr>
          <p:cNvPr id="2" name="文字方塊 1"/>
          <p:cNvSpPr txBox="1"/>
          <p:nvPr/>
        </p:nvSpPr>
        <p:spPr>
          <a:xfrm>
            <a:off x="2922623" y="481597"/>
            <a:ext cx="237042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土牛溝</a:t>
            </a:r>
            <a:endPar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闊一丈二尺（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3.84</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公尺）深六尺（</a:t>
            </a:r>
            <a:r>
              <a:rPr kumimoji="1" lang="en-US" altLang="zh-TW"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1.92</a:t>
            </a:r>
            <a:r>
              <a:rPr kumimoji="1" lang="zh-TW" altLang="en-US" sz="1600" b="0" i="0" u="none" strike="noStrike" kern="1200" cap="none" spc="0" normalizeH="0" baseline="0" noProof="0" dirty="0">
                <a:ln>
                  <a:noFill/>
                </a:ln>
                <a:solidFill>
                  <a:srgbClr val="CC0000"/>
                </a:solidFill>
                <a:effectLst/>
                <a:uLnTx/>
                <a:uFillTx/>
                <a:latin typeface="Arial" charset="0"/>
                <a:ea typeface="新細明體" pitchFamily="18" charset="-120"/>
                <a:cs typeface="+mn-cs"/>
              </a:rPr>
              <a:t>公尺）</a:t>
            </a:r>
          </a:p>
        </p:txBody>
      </p:sp>
    </p:spTree>
    <p:extLst>
      <p:ext uri="{BB962C8B-B14F-4D97-AF65-F5344CB8AC3E}">
        <p14:creationId xmlns:p14="http://schemas.microsoft.com/office/powerpoint/2010/main" val="2300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P spid="16" grpId="0"/>
      <p:bldP spid="10" grpId="0" animBg="1"/>
      <p:bldP spid="18"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31" y="0"/>
            <a:ext cx="7079338" cy="6858000"/>
          </a:xfrm>
          <a:prstGeom prst="rect">
            <a:avLst/>
          </a:prstGeom>
        </p:spPr>
      </p:pic>
      <p:sp>
        <p:nvSpPr>
          <p:cNvPr id="4" name="文字方塊 3"/>
          <p:cNvSpPr txBox="1"/>
          <p:nvPr/>
        </p:nvSpPr>
        <p:spPr>
          <a:xfrm>
            <a:off x="8172400" y="1916832"/>
            <a:ext cx="461665" cy="230425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 </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沙歷巴來積積土牛溝</a:t>
            </a:r>
          </a:p>
        </p:txBody>
      </p:sp>
      <p:sp>
        <p:nvSpPr>
          <p:cNvPr id="3" name="矩形 2"/>
          <p:cNvSpPr/>
          <p:nvPr/>
        </p:nvSpPr>
        <p:spPr>
          <a:xfrm>
            <a:off x="3419872" y="2636912"/>
            <a:ext cx="792088" cy="252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8050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178" y="0"/>
            <a:ext cx="4889643" cy="6858000"/>
          </a:xfrm>
          <a:prstGeom prst="rect">
            <a:avLst/>
          </a:prstGeom>
        </p:spPr>
      </p:pic>
      <p:sp>
        <p:nvSpPr>
          <p:cNvPr id="4" name="文字方塊 3"/>
          <p:cNvSpPr txBox="1"/>
          <p:nvPr/>
        </p:nvSpPr>
        <p:spPr>
          <a:xfrm>
            <a:off x="7164288" y="1844824"/>
            <a:ext cx="461665" cy="2304256"/>
          </a:xfrm>
          <a:prstGeom prst="rect">
            <a:avLst/>
          </a:prstGeom>
          <a:noFill/>
        </p:spPr>
        <p:txBody>
          <a:bodyPr vert="eaVert" wrap="square" rtlCol="0">
            <a:spAutoFit/>
          </a:bodyPr>
          <a:lstStyle/>
          <a:p>
            <a:r>
              <a:rPr lang="en-US" altLang="zh-TW" dirty="0"/>
              <a:t> </a:t>
            </a:r>
            <a:r>
              <a:rPr lang="zh-TW" altLang="en-US" dirty="0"/>
              <a:t>沙歷巴來積積土牛溝</a:t>
            </a:r>
          </a:p>
        </p:txBody>
      </p:sp>
      <p:sp>
        <p:nvSpPr>
          <p:cNvPr id="2" name="矩形 1"/>
          <p:cNvSpPr/>
          <p:nvPr/>
        </p:nvSpPr>
        <p:spPr>
          <a:xfrm>
            <a:off x="2843808" y="4221088"/>
            <a:ext cx="856924"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12243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5848"/>
            <a:ext cx="5616624" cy="6889696"/>
          </a:xfrm>
          <a:prstGeom prst="rect">
            <a:avLst/>
          </a:prstGeom>
        </p:spPr>
      </p:pic>
      <p:sp>
        <p:nvSpPr>
          <p:cNvPr id="4" name="文字方塊 3"/>
          <p:cNvSpPr txBox="1"/>
          <p:nvPr/>
        </p:nvSpPr>
        <p:spPr>
          <a:xfrm>
            <a:off x="7524328" y="2276872"/>
            <a:ext cx="461665" cy="2304256"/>
          </a:xfrm>
          <a:prstGeom prst="rect">
            <a:avLst/>
          </a:prstGeom>
          <a:noFill/>
        </p:spPr>
        <p:txBody>
          <a:bodyPr vert="eaVert" wrap="square" rtlCol="0">
            <a:spAutoFit/>
          </a:bodyPr>
          <a:lstStyle/>
          <a:p>
            <a:r>
              <a:rPr lang="en-US" altLang="zh-TW" dirty="0"/>
              <a:t> </a:t>
            </a:r>
            <a:r>
              <a:rPr lang="zh-TW" altLang="en-US" dirty="0"/>
              <a:t>沙歷巴來積積土牛溝</a:t>
            </a:r>
          </a:p>
        </p:txBody>
      </p:sp>
    </p:spTree>
    <p:extLst>
      <p:ext uri="{BB962C8B-B14F-4D97-AF65-F5344CB8AC3E}">
        <p14:creationId xmlns:p14="http://schemas.microsoft.com/office/powerpoint/2010/main" val="2467773686"/>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645" y="-1"/>
            <a:ext cx="5602710" cy="6875073"/>
          </a:xfrm>
          <a:prstGeom prst="rect">
            <a:avLst/>
          </a:prstGeom>
        </p:spPr>
      </p:pic>
      <p:sp>
        <p:nvSpPr>
          <p:cNvPr id="3" name="文字方塊 2"/>
          <p:cNvSpPr txBox="1"/>
          <p:nvPr/>
        </p:nvSpPr>
        <p:spPr>
          <a:xfrm>
            <a:off x="7524328" y="2276872"/>
            <a:ext cx="461665" cy="2304256"/>
          </a:xfrm>
          <a:prstGeom prst="rect">
            <a:avLst/>
          </a:prstGeom>
          <a:noFill/>
        </p:spPr>
        <p:txBody>
          <a:bodyPr vert="eaVert" wrap="square" rtlCol="0">
            <a:spAutoFit/>
          </a:bodyPr>
          <a:lstStyle/>
          <a:p>
            <a:r>
              <a:rPr lang="en-US" altLang="zh-TW" dirty="0"/>
              <a:t> </a:t>
            </a:r>
            <a:r>
              <a:rPr lang="zh-TW" altLang="en-US" dirty="0"/>
              <a:t>沙歷巴來積積土牛溝</a:t>
            </a:r>
          </a:p>
        </p:txBody>
      </p:sp>
    </p:spTree>
    <p:extLst>
      <p:ext uri="{BB962C8B-B14F-4D97-AF65-F5344CB8AC3E}">
        <p14:creationId xmlns:p14="http://schemas.microsoft.com/office/powerpoint/2010/main" val="413032938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2" y="-1143000"/>
            <a:ext cx="5920854" cy="9144000"/>
          </a:xfrm>
          <a:prstGeom prst="rect">
            <a:avLst/>
          </a:prstGeom>
        </p:spPr>
      </p:pic>
      <p:sp>
        <p:nvSpPr>
          <p:cNvPr id="3" name="文字方塊 2"/>
          <p:cNvSpPr txBox="1"/>
          <p:nvPr/>
        </p:nvSpPr>
        <p:spPr>
          <a:xfrm>
            <a:off x="3743908" y="6389428"/>
            <a:ext cx="1656184" cy="369332"/>
          </a:xfrm>
          <a:prstGeom prst="rect">
            <a:avLst/>
          </a:prstGeom>
          <a:noFill/>
        </p:spPr>
        <p:txBody>
          <a:bodyPr wrap="square" rtlCol="0">
            <a:spAutoFit/>
          </a:bodyPr>
          <a:lstStyle/>
          <a:p>
            <a:r>
              <a:rPr lang="zh-TW" altLang="en-US" dirty="0"/>
              <a:t>虎仔坑土牛溝</a:t>
            </a:r>
          </a:p>
        </p:txBody>
      </p:sp>
    </p:spTree>
    <p:extLst>
      <p:ext uri="{BB962C8B-B14F-4D97-AF65-F5344CB8AC3E}">
        <p14:creationId xmlns:p14="http://schemas.microsoft.com/office/powerpoint/2010/main" val="190885371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919" y="-1141339"/>
            <a:ext cx="5910748" cy="9134586"/>
          </a:xfrm>
          <a:prstGeom prst="rect">
            <a:avLst/>
          </a:prstGeom>
        </p:spPr>
      </p:pic>
      <p:sp>
        <p:nvSpPr>
          <p:cNvPr id="5" name="文字方塊 4"/>
          <p:cNvSpPr txBox="1"/>
          <p:nvPr/>
        </p:nvSpPr>
        <p:spPr>
          <a:xfrm>
            <a:off x="3743908" y="6389428"/>
            <a:ext cx="1656184" cy="369332"/>
          </a:xfrm>
          <a:prstGeom prst="rect">
            <a:avLst/>
          </a:prstGeom>
          <a:noFill/>
        </p:spPr>
        <p:txBody>
          <a:bodyPr wrap="square" rtlCol="0">
            <a:spAutoFit/>
          </a:bodyPr>
          <a:lstStyle/>
          <a:p>
            <a:r>
              <a:rPr lang="zh-TW" altLang="en-US" dirty="0"/>
              <a:t>虎仔坑土牛溝</a:t>
            </a:r>
          </a:p>
        </p:txBody>
      </p:sp>
    </p:spTree>
    <p:extLst>
      <p:ext uri="{BB962C8B-B14F-4D97-AF65-F5344CB8AC3E}">
        <p14:creationId xmlns:p14="http://schemas.microsoft.com/office/powerpoint/2010/main" val="680294787"/>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532440" cy="6696744"/>
          </a:xfrm>
        </p:spPr>
        <p:txBody>
          <a:bodyPr/>
          <a:lstStyle/>
          <a:p>
            <a:pPr marL="0" indent="0">
              <a:lnSpc>
                <a:spcPts val="3200"/>
              </a:lnSpc>
              <a:spcBef>
                <a:spcPts val="600"/>
              </a:spcBef>
              <a:spcAft>
                <a:spcPts val="600"/>
              </a:spcAft>
              <a:buNone/>
            </a:pPr>
            <a:r>
              <a:rPr lang="zh-TW" altLang="en-US" sz="2800" dirty="0">
                <a:latin typeface="標楷體" panose="03000509000000000000" pitchFamily="65" charset="-120"/>
                <a:ea typeface="標楷體" panose="03000509000000000000" pitchFamily="65" charset="-120"/>
              </a:rPr>
              <a:t>淡水廳</a:t>
            </a:r>
            <a:endParaRPr lang="en-US" altLang="zh-TW" sz="2800" dirty="0">
              <a:latin typeface="標楷體" panose="03000509000000000000" pitchFamily="65" charset="-120"/>
              <a:ea typeface="標楷體" panose="03000509000000000000" pitchFamily="65" charset="-120"/>
            </a:endParaRPr>
          </a:p>
          <a:p>
            <a:pPr marL="0" indent="0">
              <a:lnSpc>
                <a:spcPts val="3200"/>
              </a:lnSpc>
              <a:spcBef>
                <a:spcPts val="600"/>
              </a:spcBef>
              <a:spcAft>
                <a:spcPts val="600"/>
              </a:spcAft>
              <a:buNone/>
            </a:pPr>
            <a:r>
              <a:rPr lang="zh-TW" altLang="en-US" sz="2400" dirty="0">
                <a:solidFill>
                  <a:srgbClr val="FF0000"/>
                </a:solidFill>
                <a:latin typeface="標楷體" panose="03000509000000000000" pitchFamily="65" charset="-120"/>
                <a:ea typeface="標楷體" panose="03000509000000000000" pitchFamily="65" charset="-120"/>
              </a:rPr>
              <a:t>從前原定火焰山等界，俱僅於生番出沒之隘口立石為表</a:t>
            </a:r>
            <a:r>
              <a:rPr lang="zh-TW" altLang="en-US" sz="2400" dirty="0">
                <a:latin typeface="標楷體" panose="03000509000000000000" pitchFamily="65" charset="-120"/>
                <a:ea typeface="標楷體" panose="03000509000000000000" pitchFamily="65" charset="-120"/>
              </a:rPr>
              <a:t>，餘亦未經劃清，今亦酌量地處顯要，於</a:t>
            </a:r>
            <a:r>
              <a:rPr lang="zh-TW" altLang="en-US" sz="2400" dirty="0">
                <a:solidFill>
                  <a:srgbClr val="FF0000"/>
                </a:solidFill>
                <a:latin typeface="標楷體" panose="03000509000000000000" pitchFamily="65" charset="-120"/>
                <a:ea typeface="標楷體" panose="03000509000000000000" pitchFamily="65" charset="-120"/>
              </a:rPr>
              <a:t>依山傍溪</a:t>
            </a:r>
            <a:r>
              <a:rPr lang="zh-TW" altLang="en-US" sz="2400" dirty="0">
                <a:latin typeface="標楷體" panose="03000509000000000000" pitchFamily="65" charset="-120"/>
                <a:ea typeface="標楷體" panose="03000509000000000000" pitchFamily="65" charset="-120"/>
              </a:rPr>
              <a:t>之處，即以山溪為界；</a:t>
            </a:r>
            <a:r>
              <a:rPr lang="zh-TW" altLang="en-US" sz="2400" dirty="0">
                <a:solidFill>
                  <a:srgbClr val="FF0000"/>
                </a:solidFill>
                <a:latin typeface="標楷體" panose="03000509000000000000" pitchFamily="65" charset="-120"/>
                <a:ea typeface="標楷體" panose="03000509000000000000" pitchFamily="65" charset="-120"/>
              </a:rPr>
              <a:t>其無山溪處，亦一律挑溝堆土，以分界限</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spcAft>
                <a:spcPts val="600"/>
              </a:spcAft>
              <a:buNone/>
            </a:pPr>
            <a:r>
              <a:rPr lang="zh-TW" altLang="en-US" sz="2400" dirty="0">
                <a:latin typeface="新細明體" panose="02020500000000000000" pitchFamily="18" charset="-120"/>
                <a:ea typeface="新細明體" panose="02020500000000000000" pitchFamily="18" charset="-120"/>
              </a:rPr>
              <a:t>施添福</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1988-1990</a:t>
            </a:r>
            <a:r>
              <a:rPr lang="zh-TW" altLang="en-US" sz="2400" dirty="0">
                <a:latin typeface="新細明體" panose="02020500000000000000" pitchFamily="18" charset="-120"/>
                <a:ea typeface="新細明體" panose="02020500000000000000" pitchFamily="18" charset="-120"/>
              </a:rPr>
              <a:t>年查勘坐落於「</a:t>
            </a:r>
            <a:r>
              <a:rPr lang="zh-TW" altLang="en-US" sz="2400" dirty="0">
                <a:solidFill>
                  <a:srgbClr val="FF0000"/>
                </a:solidFill>
                <a:latin typeface="新細明體" panose="02020500000000000000" pitchFamily="18" charset="-120"/>
                <a:ea typeface="新細明體" panose="02020500000000000000" pitchFamily="18" charset="-120"/>
              </a:rPr>
              <a:t>清末竹塹地區</a:t>
            </a:r>
            <a:r>
              <a:rPr lang="zh-TW" altLang="en-US" sz="2400" dirty="0">
                <a:latin typeface="新細明體" panose="02020500000000000000" pitchFamily="18" charset="-120"/>
                <a:ea typeface="新細明體" panose="02020500000000000000" pitchFamily="18" charset="-120"/>
              </a:rPr>
              <a:t>」的土牛溝，其研究範圍「南起中港溪，北迄南崁溪，東到清末番界，西至海」，「包括清末的桃澗堡、竹北二堡、竹北一堡和竹南一堡等四堡」（</a:t>
            </a:r>
            <a:r>
              <a:rPr lang="zh-TW" altLang="en-US" sz="2400" dirty="0">
                <a:solidFill>
                  <a:srgbClr val="FF0000"/>
                </a:solidFill>
                <a:latin typeface="新細明體" panose="02020500000000000000" pitchFamily="18" charset="-120"/>
                <a:ea typeface="新細明體" panose="02020500000000000000" pitchFamily="18" charset="-120"/>
              </a:rPr>
              <a:t>今桃園、新竹</a:t>
            </a:r>
            <a:r>
              <a:rPr lang="zh-TW" altLang="en-US" sz="2400" dirty="0">
                <a:latin typeface="新細明體" panose="02020500000000000000" pitchFamily="18" charset="-120"/>
                <a:ea typeface="新細明體" panose="02020500000000000000" pitchFamily="18" charset="-120"/>
              </a:rPr>
              <a:t>）。</a:t>
            </a:r>
            <a:endParaRPr lang="en-US" altLang="zh-TW" sz="2400" dirty="0">
              <a:latin typeface="新細明體" panose="02020500000000000000" pitchFamily="18" charset="-120"/>
              <a:ea typeface="新細明體" panose="02020500000000000000" pitchFamily="18" charset="-120"/>
            </a:endParaRPr>
          </a:p>
          <a:p>
            <a:pPr marL="0" indent="0">
              <a:lnSpc>
                <a:spcPts val="3200"/>
              </a:lnSpc>
              <a:spcBef>
                <a:spcPts val="600"/>
              </a:spcBef>
              <a:spcAft>
                <a:spcPts val="60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施添福於</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1988</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至</a:t>
            </a:r>
            <a:r>
              <a:rPr lang="en-US" altLang="zh-TW" sz="2400" dirty="0">
                <a:latin typeface="Times New Roman" panose="02020603050405020304" pitchFamily="18" charset="0"/>
                <a:ea typeface="新細明體" panose="02020500000000000000" pitchFamily="18" charset="-120"/>
                <a:cs typeface="Times New Roman" panose="02020603050405020304" pitchFamily="18" charset="0"/>
              </a:rPr>
              <a:t>1989</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年間田野調查找到的土牛溝共有四段：</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實測</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一、自</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鶯歌尖山腳至湖口火車站</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，全長三十四公里</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二、自</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新埔枋寮義民廟東側</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，至竹北市隘口里，全長約四公里</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推測</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三、新竹市</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竹蓮寺</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東側土城外，全長約二百公尺</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0"/>
              </a:spcBef>
              <a:spcAft>
                <a:spcPts val="0"/>
              </a:spcAft>
              <a:buNone/>
            </a:pP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四、頭份土牛庄，全長約五百公尺</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068557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96744"/>
          </a:xfrm>
        </p:spPr>
        <p:txBody>
          <a:bodyPr/>
          <a:lstStyle/>
          <a:p>
            <a:pPr marL="0" indent="0">
              <a:lnSpc>
                <a:spcPts val="3200"/>
              </a:lnSpc>
              <a:spcBef>
                <a:spcPts val="600"/>
              </a:spcBef>
              <a:spcAft>
                <a:spcPts val="600"/>
              </a:spcAft>
              <a:buNone/>
            </a:pPr>
            <a:r>
              <a:rPr lang="zh-TW" altLang="en-US" sz="2400" dirty="0">
                <a:latin typeface="新細明體" panose="02020500000000000000" pitchFamily="18" charset="-120"/>
                <a:ea typeface="新細明體" panose="02020500000000000000" pitchFamily="18" charset="-120"/>
              </a:rPr>
              <a:t>施添福從</a:t>
            </a:r>
            <a:r>
              <a:rPr lang="zh-TW" altLang="en-US" sz="2400" dirty="0">
                <a:solidFill>
                  <a:srgbClr val="FF0000"/>
                </a:solidFill>
                <a:latin typeface="新細明體" panose="02020500000000000000" pitchFamily="18" charset="-120"/>
                <a:ea typeface="新細明體" panose="02020500000000000000" pitchFamily="18" charset="-120"/>
              </a:rPr>
              <a:t>鶯歌至湖口這一段長達三十四公里</a:t>
            </a:r>
            <a:r>
              <a:rPr lang="zh-TW" altLang="en-US" sz="2400" dirty="0">
                <a:latin typeface="新細明體" panose="02020500000000000000" pitchFamily="18" charset="-120"/>
                <a:ea typeface="新細明體" panose="02020500000000000000" pitchFamily="18" charset="-120"/>
              </a:rPr>
              <a:t>的長度推斷，當年在竹塹地區開挖的土牛溝，是「</a:t>
            </a:r>
            <a:r>
              <a:rPr lang="zh-TW" altLang="en-US" sz="2400" dirty="0">
                <a:solidFill>
                  <a:srgbClr val="FF0000"/>
                </a:solidFill>
                <a:latin typeface="新細明體" panose="02020500000000000000" pitchFamily="18" charset="-120"/>
                <a:ea typeface="新細明體" panose="02020500000000000000" pitchFamily="18" charset="-120"/>
              </a:rPr>
              <a:t>全面開挖，而非片段挑築</a:t>
            </a:r>
            <a:r>
              <a:rPr lang="zh-TW" altLang="en-US" sz="2400" dirty="0">
                <a:latin typeface="新細明體" panose="02020500000000000000" pitchFamily="18" charset="-120"/>
                <a:ea typeface="新細明體" panose="02020500000000000000" pitchFamily="18" charset="-120"/>
              </a:rPr>
              <a:t>」，並從內有「土牛」或「土牛溝」二字的地方志、公文書和民間契字，就其內容與附圖，整理</a:t>
            </a:r>
            <a:r>
              <a:rPr lang="zh-TW" altLang="en-US" sz="2400" dirty="0">
                <a:solidFill>
                  <a:srgbClr val="FF0000"/>
                </a:solidFill>
                <a:latin typeface="新細明體" panose="02020500000000000000" pitchFamily="18" charset="-120"/>
                <a:ea typeface="新細明體" panose="02020500000000000000" pitchFamily="18" charset="-120"/>
              </a:rPr>
              <a:t>從北（鶯歌尖山）到南（中港尖山）</a:t>
            </a:r>
            <a:r>
              <a:rPr lang="zh-TW" altLang="en-US" sz="2400" dirty="0">
                <a:latin typeface="新細明體" panose="02020500000000000000" pitchFamily="18" charset="-120"/>
                <a:ea typeface="新細明體" panose="02020500000000000000" pitchFamily="18" charset="-120"/>
              </a:rPr>
              <a:t>「全面開挖」的土牛溝所經各處。</a:t>
            </a:r>
            <a:endParaRPr lang="en-US" altLang="zh-TW" sz="2400" dirty="0">
              <a:latin typeface="新細明體" panose="02020500000000000000" pitchFamily="18" charset="-120"/>
              <a:ea typeface="新細明體" panose="02020500000000000000" pitchFamily="18" charset="-120"/>
            </a:endParaRPr>
          </a:p>
          <a:p>
            <a:pPr marL="400050" lvl="1" indent="0">
              <a:lnSpc>
                <a:spcPts val="32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（鶯歌）尖山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大湳</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八塊</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埔頂</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南興</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東勢</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南勢</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安平鎮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高山頂</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上營盤</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大溪墘</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陰影窩</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頭湖</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二湖</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三湖</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四湖</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波羅汶</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大湖口</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枋寮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犁頭山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十塊寮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芒頭埔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番仔寮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隘口</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七份仔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員山仔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金山面和柴梳山接壤處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埔頂</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石頭坑</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雞蛋面</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蜈麒窩</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巡司埔（即新竹城南門外）</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隙仔（即缺仔）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內外獅山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牛埔</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香山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鹽水港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荖衢崎</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土牛</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（中港）尖山</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94332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5576" y="332656"/>
            <a:ext cx="8064896" cy="6408712"/>
          </a:xfrm>
        </p:spPr>
        <p:txBody>
          <a:bodyPr/>
          <a:lstStyle/>
          <a:p>
            <a:pPr marL="0" indent="0">
              <a:lnSpc>
                <a:spcPts val="2800"/>
              </a:lnSpc>
              <a:spcBef>
                <a:spcPts val="600"/>
              </a:spcBef>
              <a:spcAft>
                <a:spcPts val="600"/>
              </a:spcAft>
              <a:buNone/>
            </a:pPr>
            <a:r>
              <a:rPr lang="en-US" altLang="zh-TW" sz="2400" dirty="0"/>
              <a:t>1988</a:t>
            </a:r>
            <a:r>
              <a:rPr lang="zh-TW" altLang="en-US" sz="2400" dirty="0"/>
              <a:t>年</a:t>
            </a:r>
            <a:r>
              <a:rPr lang="en-US" altLang="zh-TW" sz="2400" dirty="0"/>
              <a:t>10</a:t>
            </a:r>
            <a:r>
              <a:rPr lang="zh-TW" altLang="en-US" sz="2400" dirty="0"/>
              <a:t>月底「一個陽光普照的早上」，施添福騎著機車跑田野。</a:t>
            </a:r>
          </a:p>
          <a:p>
            <a:pPr marL="0" indent="0">
              <a:lnSpc>
                <a:spcPts val="28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在八德鄉大安村（大湳庄），生平第一次看到實實在在的土牛溝，它的規模，特別是它的長度，讓我瞬間意識到它可能存在的歷史意義。就從那一刻起，我中斷村落的調查，轉而利用假日在北臺的大地上專心一意尋找土牛和土牛溝遺跡；平常的日子，則清查史料中有關土牛、土牛溝和紅線的記載。</a:t>
            </a:r>
          </a:p>
          <a:p>
            <a:pPr marL="0" indent="0">
              <a:lnSpc>
                <a:spcPts val="2800"/>
              </a:lnSpc>
              <a:spcBef>
                <a:spcPts val="600"/>
              </a:spcBef>
              <a:spcAft>
                <a:spcPts val="600"/>
              </a:spcAft>
              <a:buNone/>
            </a:pPr>
            <a:r>
              <a:rPr lang="zh-TW" altLang="en-US" sz="2400" dirty="0"/>
              <a:t>施添福發現的此段土牛溝即乾隆二十五年</a:t>
            </a:r>
            <a:r>
              <a:rPr lang="en-US" altLang="zh-TW" sz="2400" dirty="0"/>
              <a:t>〈</a:t>
            </a:r>
            <a:r>
              <a:rPr lang="zh-TW" altLang="en-US" sz="2400" dirty="0"/>
              <a:t>清釐臺屬漢番邊界地圖</a:t>
            </a:r>
            <a:r>
              <a:rPr lang="en-US" altLang="zh-TW" sz="2400" dirty="0"/>
              <a:t>〉</a:t>
            </a:r>
            <a:r>
              <a:rPr lang="zh-TW" altLang="en-US" sz="2400" dirty="0"/>
              <a:t>（簡稱</a:t>
            </a:r>
            <a:r>
              <a:rPr lang="zh-TW" altLang="en-US" sz="2400" dirty="0">
                <a:solidFill>
                  <a:srgbClr val="FF0000"/>
                </a:solidFill>
              </a:rPr>
              <a:t>紅</a:t>
            </a:r>
            <a:r>
              <a:rPr lang="zh-TW" altLang="en-US" sz="2400" dirty="0">
                <a:solidFill>
                  <a:srgbClr val="0070C0"/>
                </a:solidFill>
              </a:rPr>
              <a:t>藍線圖</a:t>
            </a:r>
            <a:r>
              <a:rPr lang="zh-TW" altLang="en-US" sz="2400" dirty="0"/>
              <a:t>） 內註明全長</a:t>
            </a:r>
            <a:r>
              <a:rPr lang="en-US" altLang="zh-TW" sz="2400" dirty="0"/>
              <a:t>15</a:t>
            </a:r>
            <a:r>
              <a:rPr lang="zh-TW" altLang="en-US" sz="2400" dirty="0"/>
              <a:t>里（</a:t>
            </a:r>
            <a:r>
              <a:rPr lang="en-US" altLang="zh-TW" sz="2400" dirty="0"/>
              <a:t>8.64</a:t>
            </a:r>
            <a:r>
              <a:rPr lang="zh-TW" altLang="en-US" sz="2400" dirty="0"/>
              <a:t>公里），自南興庄尾起至尖山腳（今桃園市大溪區南興里與平鎮區東勢里交界處至新北市鶯歌區尖山）止。</a:t>
            </a:r>
            <a:endParaRPr lang="en-US" altLang="zh-TW" sz="2400" dirty="0"/>
          </a:p>
          <a:p>
            <a:pPr marL="0" indent="0">
              <a:lnSpc>
                <a:spcPts val="2800"/>
              </a:lnSpc>
              <a:spcBef>
                <a:spcPts val="600"/>
              </a:spcBef>
              <a:spcAft>
                <a:spcPts val="600"/>
              </a:spcAft>
              <a:buNone/>
            </a:pPr>
            <a:r>
              <a:rPr lang="zh-TW" altLang="en-US" sz="2400" dirty="0"/>
              <a:t>其中沿著桃園台地邊緣而行的一段，在施添福</a:t>
            </a:r>
            <a:r>
              <a:rPr lang="en-US" altLang="zh-TW" sz="2400" dirty="0"/>
              <a:t>1988</a:t>
            </a:r>
            <a:r>
              <a:rPr lang="zh-TW" altLang="en-US" sz="2400" dirty="0"/>
              <a:t>年拍攝的照片裡，呈現為土牛溝兩側的線狀混合林，首度成功地在視覺上營造出巨型人工邊界的意象。</a:t>
            </a:r>
          </a:p>
          <a:p>
            <a:pPr marL="0" indent="0">
              <a:lnSpc>
                <a:spcPts val="2800"/>
              </a:lnSpc>
              <a:spcBef>
                <a:spcPts val="600"/>
              </a:spcBef>
              <a:spcAft>
                <a:spcPts val="600"/>
              </a:spcAft>
              <a:buNone/>
            </a:pPr>
            <a:endParaRPr lang="en-US" altLang="zh-TW" sz="2400" dirty="0"/>
          </a:p>
        </p:txBody>
      </p:sp>
    </p:spTree>
    <p:extLst>
      <p:ext uri="{BB962C8B-B14F-4D97-AF65-F5344CB8AC3E}">
        <p14:creationId xmlns:p14="http://schemas.microsoft.com/office/powerpoint/2010/main" val="7439590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794" y="-7111"/>
            <a:ext cx="6042413" cy="6865111"/>
          </a:xfrm>
          <a:prstGeom prst="rect">
            <a:avLst/>
          </a:prstGeom>
        </p:spPr>
      </p:pic>
    </p:spTree>
    <p:extLst>
      <p:ext uri="{BB962C8B-B14F-4D97-AF65-F5344CB8AC3E}">
        <p14:creationId xmlns:p14="http://schemas.microsoft.com/office/powerpoint/2010/main" val="4263069515"/>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8175"/>
            <a:ext cx="9172648" cy="5599137"/>
          </a:xfrm>
          <a:prstGeom prst="rect">
            <a:avLst/>
          </a:prstGeom>
        </p:spPr>
      </p:pic>
      <p:sp>
        <p:nvSpPr>
          <p:cNvPr id="2" name="橢圓 1"/>
          <p:cNvSpPr/>
          <p:nvPr/>
        </p:nvSpPr>
        <p:spPr>
          <a:xfrm>
            <a:off x="3347864" y="2664000"/>
            <a:ext cx="648072" cy="216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5364088" y="1124744"/>
            <a:ext cx="1008112"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22299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043879306"/>
              </p:ext>
            </p:extLst>
          </p:nvPr>
        </p:nvGraphicFramePr>
        <p:xfrm>
          <a:off x="683569" y="399533"/>
          <a:ext cx="7488832" cy="6355639"/>
        </p:xfrm>
        <a:graphic>
          <a:graphicData uri="http://schemas.openxmlformats.org/drawingml/2006/table">
            <a:tbl>
              <a:tblPr firstRow="1" firstCol="1" bandRow="1"/>
              <a:tblGrid>
                <a:gridCol w="1732380">
                  <a:extLst>
                    <a:ext uri="{9D8B030D-6E8A-4147-A177-3AD203B41FA5}">
                      <a16:colId xmlns:a16="http://schemas.microsoft.com/office/drawing/2014/main" val="64887725"/>
                    </a:ext>
                  </a:extLst>
                </a:gridCol>
                <a:gridCol w="2977443">
                  <a:extLst>
                    <a:ext uri="{9D8B030D-6E8A-4147-A177-3AD203B41FA5}">
                      <a16:colId xmlns:a16="http://schemas.microsoft.com/office/drawing/2014/main" val="3063062091"/>
                    </a:ext>
                  </a:extLst>
                </a:gridCol>
                <a:gridCol w="991251">
                  <a:extLst>
                    <a:ext uri="{9D8B030D-6E8A-4147-A177-3AD203B41FA5}">
                      <a16:colId xmlns:a16="http://schemas.microsoft.com/office/drawing/2014/main" val="2799855531"/>
                    </a:ext>
                  </a:extLst>
                </a:gridCol>
                <a:gridCol w="1002326">
                  <a:extLst>
                    <a:ext uri="{9D8B030D-6E8A-4147-A177-3AD203B41FA5}">
                      <a16:colId xmlns:a16="http://schemas.microsoft.com/office/drawing/2014/main" val="2051343100"/>
                    </a:ext>
                  </a:extLst>
                </a:gridCol>
                <a:gridCol w="785432">
                  <a:extLst>
                    <a:ext uri="{9D8B030D-6E8A-4147-A177-3AD203B41FA5}">
                      <a16:colId xmlns:a16="http://schemas.microsoft.com/office/drawing/2014/main" val="2374811675"/>
                    </a:ext>
                  </a:extLst>
                </a:gridCol>
              </a:tblGrid>
              <a:tr h="234455">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土牛溝位置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土牛溝起迄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溝長（丈）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0">
                          <a:effectLst/>
                          <a:latin typeface="Times New Roman" panose="02020603050405020304" pitchFamily="18" charset="0"/>
                          <a:ea typeface="新細明體" panose="02020500000000000000" pitchFamily="18" charset="-120"/>
                        </a:rPr>
                        <a:t>公里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443215"/>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淡水廳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dirty="0">
                          <a:effectLst/>
                          <a:latin typeface="Times New Roman" panose="02020603050405020304" pitchFamily="18" charset="0"/>
                          <a:ea typeface="新細明體" panose="02020500000000000000" pitchFamily="18" charset="-12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02559608"/>
                  </a:ext>
                </a:extLst>
              </a:tr>
              <a:tr h="475033">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峯仔峙</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自南港仔山前對峯仔峙山，林前庄後為界</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3.0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540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1.728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48464438"/>
                  </a:ext>
                </a:extLst>
              </a:tr>
              <a:tr h="237517">
                <a:tc>
                  <a:txBody>
                    <a:bodyPr/>
                    <a:lstStyle/>
                    <a:p>
                      <a:pPr algn="just">
                        <a:spcAft>
                          <a:spcPts val="0"/>
                        </a:spcAft>
                      </a:pPr>
                      <a:r>
                        <a:rPr lang="zh-TW" sz="1400" kern="0" dirty="0">
                          <a:effectLst/>
                          <a:latin typeface="Times New Roman" panose="02020603050405020304" pitchFamily="18" charset="0"/>
                          <a:ea typeface="新細明體" panose="02020500000000000000" pitchFamily="18" charset="-120"/>
                        </a:rPr>
                        <a:t>擺接大安寮</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自圳頭至埤塘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1.0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180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0.576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28837012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尖山腳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rPr>
                        <a:t>自山腳橫截至溪墘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0.5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0.288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533996310"/>
                  </a:ext>
                </a:extLst>
              </a:tr>
              <a:tr h="237517">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solidFill>
                            <a:srgbClr val="FF0000"/>
                          </a:solidFill>
                          <a:effectLst/>
                          <a:latin typeface="Times New Roman" panose="02020603050405020304" pitchFamily="18" charset="0"/>
                          <a:ea typeface="新細明體" panose="02020500000000000000" pitchFamily="18" charset="-120"/>
                        </a:rPr>
                        <a:t>自南興庄尾至尖山腳</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solidFill>
                            <a:srgbClr val="FF0000"/>
                          </a:solidFill>
                          <a:effectLst/>
                          <a:latin typeface="Times New Roman" panose="02020603050405020304" pitchFamily="18" charset="0"/>
                          <a:ea typeface="新細明體" panose="02020500000000000000" pitchFamily="18" charset="-120"/>
                        </a:rPr>
                        <a:t>15.0</a:t>
                      </a:r>
                      <a:endParaRPr lang="zh-TW" sz="1400" kern="10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2,700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rgbClr val="FF0000"/>
                          </a:solidFill>
                          <a:effectLst/>
                          <a:latin typeface="Times New Roman" panose="02020603050405020304" pitchFamily="18" charset="0"/>
                          <a:ea typeface="新細明體" panose="02020500000000000000" pitchFamily="18" charset="-120"/>
                        </a:rPr>
                        <a:t>8.640</a:t>
                      </a:r>
                      <a:endParaRPr lang="zh-TW" sz="1400" kern="100" dirty="0">
                        <a:solidFill>
                          <a:srgbClr val="FF0000"/>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507122441"/>
                  </a:ext>
                </a:extLst>
              </a:tr>
              <a:tr h="415654">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澗仔壢至南興庄</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自澗仔壢至南興庄，以小車路為界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900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2.880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44494934"/>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大溪墘至澗仔壢</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自大溪墘隘寮後起至澗仔壢，以大車路為界，自車路東拾丈外</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11.520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573970043"/>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婆老粉至大溪墘</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自隘口北至大溪墘溪邊。自車路東首遠壹百丈</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20.0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3,600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1081615923"/>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自犁頭山北腳下至枋寮隘</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13221673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犁頭山南腳下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自犁頭山南腳下至員山仔</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1,440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4.608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050225233"/>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缺仔口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兩邊皆山，以山為界，兩山之中</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664951077"/>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香山陂</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600"/>
                        </a:lnSpc>
                        <a:spcAft>
                          <a:spcPts val="0"/>
                        </a:spcAft>
                      </a:pPr>
                      <a:r>
                        <a:rPr lang="zh-TW" sz="1400" kern="0" dirty="0">
                          <a:effectLst/>
                          <a:latin typeface="Times New Roman" panose="02020603050405020304" pitchFamily="18" charset="0"/>
                          <a:ea typeface="新細明體" panose="02020500000000000000" pitchFamily="18" charset="-120"/>
                        </a:rPr>
                        <a:t>自東邊山腳至西邊山腳</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0.5</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90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0.288</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2899930559"/>
                  </a:ext>
                </a:extLst>
              </a:tr>
              <a:tr h="237517">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中港埤頭番婆庄</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dirty="0">
                          <a:effectLst/>
                          <a:latin typeface="Times New Roman" panose="02020603050405020304" pitchFamily="18" charset="0"/>
                          <a:ea typeface="新細明體" panose="02020500000000000000" pitchFamily="18" charset="-120"/>
                        </a:rPr>
                        <a:t>自外山西腳尖山下對員山為界</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10.0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1,800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lnSpc>
                          <a:spcPts val="1600"/>
                        </a:lnSpc>
                        <a:spcAft>
                          <a:spcPts val="0"/>
                        </a:spcAft>
                      </a:pPr>
                      <a:r>
                        <a:rPr lang="en-US" sz="1400" kern="0" dirty="0">
                          <a:solidFill>
                            <a:schemeClr val="tx1"/>
                          </a:solidFill>
                          <a:effectLst/>
                          <a:latin typeface="Times New Roman" panose="02020603050405020304" pitchFamily="18" charset="0"/>
                          <a:ea typeface="新細明體" panose="02020500000000000000" pitchFamily="18" charset="-120"/>
                        </a:rPr>
                        <a:t>5.760</a:t>
                      </a:r>
                      <a:endParaRPr lang="zh-TW" sz="1400" kern="100" dirty="0">
                        <a:solidFill>
                          <a:schemeClr val="tx1"/>
                        </a:solidFill>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956619820"/>
                  </a:ext>
                </a:extLst>
              </a:tr>
              <a:tr h="237517">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rPr>
                        <a:t>三湖溪</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6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三湖溪西山腳至溪東山腳</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2.0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360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ts val="1600"/>
                        </a:lnSpc>
                        <a:spcAft>
                          <a:spcPts val="0"/>
                        </a:spcAft>
                      </a:pPr>
                      <a:r>
                        <a:rPr lang="en-US" sz="1400" kern="0">
                          <a:effectLst/>
                          <a:latin typeface="Times New Roman" panose="02020603050405020304" pitchFamily="18" charset="0"/>
                          <a:ea typeface="新細明體" panose="02020500000000000000" pitchFamily="18" charset="-120"/>
                        </a:rPr>
                        <a:t>1.152</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934625"/>
                  </a:ext>
                </a:extLst>
              </a:tr>
              <a:tr h="320648">
                <a:tc>
                  <a:txBody>
                    <a:bodyPr/>
                    <a:lstStyle/>
                    <a:p>
                      <a:pPr algn="just">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60960" algn="r">
                        <a:spcAft>
                          <a:spcPts val="0"/>
                        </a:spcAft>
                      </a:pPr>
                      <a:r>
                        <a:rPr lang="en-US" sz="1400" kern="0" dirty="0">
                          <a:effectLst/>
                          <a:latin typeface="Times New Roman" panose="02020603050405020304" pitchFamily="18" charset="0"/>
                          <a:ea typeface="新細明體" panose="02020500000000000000" pitchFamily="18" charset="-120"/>
                        </a:rPr>
                        <a:t>93.5</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16,830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53.856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25057491"/>
                  </a:ext>
                </a:extLst>
              </a:tr>
              <a:tr h="206459">
                <a:tc>
                  <a:txBody>
                    <a:bodyPr/>
                    <a:lstStyle/>
                    <a:p>
                      <a:pPr algn="just">
                        <a:spcAft>
                          <a:spcPts val="0"/>
                        </a:spcAft>
                      </a:pPr>
                      <a:r>
                        <a:rPr lang="zh-TW" sz="1400" b="1" kern="0">
                          <a:effectLst/>
                          <a:latin typeface="Times New Roman" panose="02020603050405020304" pitchFamily="18" charset="0"/>
                          <a:ea typeface="新細明體" panose="02020500000000000000" pitchFamily="18" charset="-120"/>
                        </a:rPr>
                        <a:t>彰化縣</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just">
                        <a:spcAft>
                          <a:spcPts val="0"/>
                        </a:spcAft>
                      </a:pPr>
                      <a:r>
                        <a:rPr lang="en-US" sz="1400" kern="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60960" algn="r">
                        <a:spcAft>
                          <a:spcPts val="0"/>
                        </a:spcAft>
                      </a:pPr>
                      <a:r>
                        <a:rPr lang="en-US" sz="1400" kern="0" dirty="0">
                          <a:effectLst/>
                          <a:latin typeface="新細明體" panose="02020500000000000000" pitchFamily="18" charset="-120"/>
                          <a:ea typeface="新細明體" panose="02020500000000000000" pitchFamily="18" charset="-120"/>
                          <a:cs typeface="Tahoma" panose="020B0604030504040204" pitchFamily="34" charset="0"/>
                        </a:rPr>
                        <a:t>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57558878"/>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樸仔籬</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自樸仔籬山腳起至大甲溪，共堆土牛</a:t>
                      </a:r>
                      <a:r>
                        <a:rPr lang="en-US" sz="1400" kern="0">
                          <a:effectLst/>
                          <a:latin typeface="Times New Roman" panose="02020603050405020304" pitchFamily="18" charset="0"/>
                          <a:ea typeface="新細明體" panose="02020500000000000000" pitchFamily="18" charset="-120"/>
                        </a:rPr>
                        <a:t>19</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dirty="0">
                          <a:effectLst/>
                          <a:latin typeface="Times New Roman" panose="02020603050405020304" pitchFamily="18" charset="0"/>
                          <a:ea typeface="新細明體" panose="02020500000000000000" pitchFamily="18" charset="-120"/>
                        </a:rPr>
                        <a:t>1.6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dirty="0">
                          <a:effectLst/>
                          <a:latin typeface="Times New Roman" panose="02020603050405020304" pitchFamily="18" charset="0"/>
                          <a:ea typeface="新細明體" panose="02020500000000000000" pitchFamily="18" charset="-120"/>
                        </a:rPr>
                        <a:t>286</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a:effectLst/>
                          <a:latin typeface="Times New Roman" panose="02020603050405020304" pitchFamily="18" charset="0"/>
                          <a:ea typeface="新細明體" panose="02020500000000000000" pitchFamily="18" charset="-120"/>
                        </a:rPr>
                        <a:t>0.914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313799655"/>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沙歷巴來積積</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自大坑口旱溝至阿拔溝，共堆土牛</a:t>
                      </a:r>
                      <a:r>
                        <a:rPr lang="en-US" sz="1400" kern="0">
                          <a:effectLst/>
                          <a:latin typeface="Times New Roman" panose="02020603050405020304" pitchFamily="18" charset="0"/>
                          <a:ea typeface="新細明體" panose="02020500000000000000" pitchFamily="18" charset="-120"/>
                        </a:rPr>
                        <a:t>10</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0.8</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0.480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a:noFill/>
                    </a:lnB>
                  </a:tcPr>
                </a:tc>
                <a:extLst>
                  <a:ext uri="{0D108BD9-81ED-4DB2-BD59-A6C34878D82A}">
                    <a16:rowId xmlns:a16="http://schemas.microsoft.com/office/drawing/2014/main" val="4200868301"/>
                  </a:ext>
                </a:extLst>
              </a:tr>
              <a:tr h="415654">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rPr>
                        <a:t>虎仔坑</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自虎仔坑起南至與湳仔交</a:t>
                      </a:r>
                      <a:r>
                        <a:rPr lang="zh-TW" sz="1400" kern="0">
                          <a:effectLst/>
                          <a:latin typeface="Times New Roman" panose="02020603050405020304" pitchFamily="18" charset="0"/>
                          <a:ea typeface="新細明體" panose="02020500000000000000" pitchFamily="18" charset="-120"/>
                        </a:rPr>
                        <a:t>界小旱坑，依溝長推估應堆土牛</a:t>
                      </a:r>
                      <a:r>
                        <a:rPr lang="en-US" sz="1400" kern="0">
                          <a:effectLst/>
                          <a:latin typeface="Times New Roman" panose="02020603050405020304" pitchFamily="18" charset="0"/>
                          <a:ea typeface="新細明體" panose="02020500000000000000" pitchFamily="18" charset="-120"/>
                        </a:rPr>
                        <a:t>72</a:t>
                      </a:r>
                      <a:r>
                        <a:rPr lang="zh-TW" sz="1400" kern="0">
                          <a:effectLst/>
                          <a:latin typeface="Times New Roman" panose="02020603050405020304" pitchFamily="18" charset="0"/>
                          <a:ea typeface="新細明體" panose="02020500000000000000" pitchFamily="18" charset="-120"/>
                        </a:rPr>
                        <a:t>個</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60960" algn="r">
                        <a:lnSpc>
                          <a:spcPts val="1600"/>
                        </a:lnSpc>
                        <a:spcAft>
                          <a:spcPts val="0"/>
                        </a:spcAft>
                      </a:pPr>
                      <a:r>
                        <a:rPr lang="en-US" sz="1400" kern="0">
                          <a:effectLst/>
                          <a:latin typeface="Times New Roman" panose="02020603050405020304" pitchFamily="18" charset="0"/>
                          <a:ea typeface="新細明體" panose="02020500000000000000" pitchFamily="18" charset="-120"/>
                        </a:rPr>
                        <a:t>6.0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1,080</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3.456 </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47203"/>
                  </a:ext>
                </a:extLst>
              </a:tr>
              <a:tr h="267206">
                <a:tc>
                  <a:txBody>
                    <a:bodyPr/>
                    <a:lstStyle/>
                    <a:p>
                      <a:pPr algn="just">
                        <a:lnSpc>
                          <a:spcPts val="1800"/>
                        </a:lnSpc>
                        <a:spcAft>
                          <a:spcPts val="0"/>
                        </a:spcAft>
                      </a:pPr>
                      <a:r>
                        <a:rPr lang="en-US" sz="1400" kern="0">
                          <a:effectLst/>
                          <a:latin typeface="Times New Roman" panose="02020603050405020304" pitchFamily="18" charset="0"/>
                          <a:ea typeface="新細明體" panose="02020500000000000000" pitchFamily="18" charset="-120"/>
                        </a:rPr>
                        <a:t> </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zh-TW" sz="1400" kern="0">
                          <a:effectLst/>
                          <a:latin typeface="Times New Roman" panose="02020603050405020304" pitchFamily="18" charset="0"/>
                          <a:ea typeface="新細明體" panose="02020500000000000000" pitchFamily="18" charset="-120"/>
                          <a:cs typeface="Tahoma" panose="020B0604030504040204" pitchFamily="34" charset="0"/>
                        </a:rPr>
                        <a:t>合計</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0960" algn="r">
                        <a:spcAft>
                          <a:spcPts val="0"/>
                        </a:spcAft>
                      </a:pPr>
                      <a:r>
                        <a:rPr lang="en-US" sz="1400" kern="0">
                          <a:effectLst/>
                          <a:latin typeface="Times New Roman" panose="02020603050405020304" pitchFamily="18" charset="0"/>
                          <a:ea typeface="新細明體" panose="02020500000000000000" pitchFamily="18" charset="-120"/>
                        </a:rPr>
                        <a:t>8.4</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01295" algn="r">
                        <a:spcAft>
                          <a:spcPts val="0"/>
                        </a:spcAft>
                      </a:pPr>
                      <a:r>
                        <a:rPr lang="en-US" sz="1400" kern="0">
                          <a:effectLst/>
                          <a:latin typeface="Times New Roman" panose="02020603050405020304" pitchFamily="18" charset="0"/>
                          <a:ea typeface="新細明體" panose="02020500000000000000" pitchFamily="18" charset="-120"/>
                        </a:rPr>
                        <a:t>1,516</a:t>
                      </a:r>
                      <a:endParaRPr lang="zh-TW" sz="1400" kern="10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400" kern="0" dirty="0">
                          <a:effectLst/>
                          <a:latin typeface="Times New Roman" panose="02020603050405020304" pitchFamily="18" charset="0"/>
                          <a:ea typeface="新細明體" panose="02020500000000000000" pitchFamily="18" charset="-120"/>
                        </a:rPr>
                        <a:t>4.850</a:t>
                      </a:r>
                      <a:endParaRPr lang="zh-TW" sz="1400" kern="100" dirty="0">
                        <a:effectLst/>
                        <a:latin typeface="Times New Roman" panose="02020603050405020304" pitchFamily="18" charset="0"/>
                        <a:ea typeface="新細明體" panose="02020500000000000000" pitchFamily="18" charset="-120"/>
                      </a:endParaRPr>
                    </a:p>
                  </a:txBody>
                  <a:tcPr marL="60511" marR="6051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72360"/>
                  </a:ext>
                </a:extLst>
              </a:tr>
            </a:tbl>
          </a:graphicData>
        </a:graphic>
      </p:graphicFrame>
      <p:sp>
        <p:nvSpPr>
          <p:cNvPr id="4" name="矩形 3"/>
          <p:cNvSpPr/>
          <p:nvPr/>
        </p:nvSpPr>
        <p:spPr>
          <a:xfrm>
            <a:off x="611559" y="1799113"/>
            <a:ext cx="7582291" cy="144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 name="文字方塊 1"/>
          <p:cNvSpPr txBox="1"/>
          <p:nvPr/>
        </p:nvSpPr>
        <p:spPr>
          <a:xfrm>
            <a:off x="8226275" y="1827981"/>
            <a:ext cx="917725"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鶯歌羊稠坑至湖口崩坡，連續 </a:t>
            </a:r>
            <a:r>
              <a:rPr kumimoji="1" lang="en-US" altLang="zh-TW"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34.56</a:t>
            </a:r>
            <a:r>
              <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公里長的土牛溝</a:t>
            </a:r>
          </a:p>
        </p:txBody>
      </p:sp>
      <p:sp>
        <p:nvSpPr>
          <p:cNvPr id="6" name="Rectangle 1"/>
          <p:cNvSpPr>
            <a:spLocks noChangeArrowheads="1"/>
          </p:cNvSpPr>
          <p:nvPr/>
        </p:nvSpPr>
        <p:spPr bwMode="auto">
          <a:xfrm>
            <a:off x="2339752" y="-15389"/>
            <a:ext cx="496855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zh-TW" sz="1800" b="0" i="0" u="none" strike="noStrike" kern="1200" cap="none" spc="0" normalizeH="0" baseline="0" noProof="0" dirty="0">
                <a:ln>
                  <a:noFill/>
                </a:ln>
                <a:solidFill>
                  <a:srgbClr val="000000"/>
                </a:solidFill>
                <a:effectLst/>
                <a:uLnTx/>
                <a:uFillTx/>
                <a:latin typeface="新細明體" panose="02020500000000000000" pitchFamily="18" charset="-120"/>
                <a:ea typeface="新細明體" pitchFamily="18" charset="-120"/>
                <a:cs typeface="Times New Roman" panose="02020603050405020304" pitchFamily="18" charset="0"/>
              </a:rPr>
              <a:t>淡水廳、彰化縣土牛溝規制（乾隆二十五年）</a:t>
            </a:r>
          </a:p>
        </p:txBody>
      </p:sp>
      <p:sp>
        <p:nvSpPr>
          <p:cNvPr id="3" name="矩形 2"/>
          <p:cNvSpPr/>
          <p:nvPr/>
        </p:nvSpPr>
        <p:spPr>
          <a:xfrm>
            <a:off x="539552" y="1756800"/>
            <a:ext cx="7704856" cy="199569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8253052" y="3175964"/>
            <a:ext cx="89959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施添福實測</a:t>
            </a:r>
          </a:p>
        </p:txBody>
      </p:sp>
      <p:sp>
        <p:nvSpPr>
          <p:cNvPr id="8" name="矩形 7"/>
          <p:cNvSpPr/>
          <p:nvPr/>
        </p:nvSpPr>
        <p:spPr>
          <a:xfrm>
            <a:off x="550277" y="3789039"/>
            <a:ext cx="7704856" cy="66861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8261696" y="3846676"/>
            <a:ext cx="88230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8000"/>
                </a:solidFill>
                <a:effectLst/>
                <a:uLnTx/>
                <a:uFillTx/>
                <a:latin typeface="標楷體" panose="03000509000000000000" pitchFamily="65" charset="-120"/>
                <a:ea typeface="標楷體" panose="03000509000000000000" pitchFamily="65" charset="-120"/>
                <a:cs typeface="+mn-cs"/>
              </a:rPr>
              <a:t>施添福推測</a:t>
            </a:r>
          </a:p>
        </p:txBody>
      </p:sp>
      <p:sp>
        <p:nvSpPr>
          <p:cNvPr id="10" name="文字方塊 9"/>
          <p:cNvSpPr txBox="1"/>
          <p:nvPr/>
        </p:nvSpPr>
        <p:spPr>
          <a:xfrm>
            <a:off x="8172401" y="3626902"/>
            <a:ext cx="931665" cy="307777"/>
          </a:xfrm>
          <a:prstGeom prst="rect">
            <a:avLst/>
          </a:prstGeom>
          <a:noFill/>
        </p:spPr>
        <p:txBody>
          <a:bodyPr wrap="none" rtlCol="0">
            <a:spAutoFit/>
          </a:bodyPr>
          <a:lstStyle/>
          <a:p>
            <a:r>
              <a:rPr lang="en-US" altLang="zh-TW" sz="1400" dirty="0">
                <a:solidFill>
                  <a:srgbClr val="CC3300"/>
                </a:solidFill>
              </a:rPr>
              <a:t>&lt;</a:t>
            </a:r>
            <a:r>
              <a:rPr lang="zh-TW" altLang="en-US" sz="1400" dirty="0">
                <a:solidFill>
                  <a:srgbClr val="CC3300"/>
                </a:solidFill>
              </a:rPr>
              <a:t>竹蓮寺</a:t>
            </a:r>
            <a:r>
              <a:rPr lang="en-US" altLang="zh-TW" sz="1400" dirty="0">
                <a:solidFill>
                  <a:srgbClr val="CC3300"/>
                </a:solidFill>
              </a:rPr>
              <a:t>&gt;</a:t>
            </a:r>
            <a:endParaRPr lang="zh-TW" altLang="en-US" sz="1400" dirty="0">
              <a:solidFill>
                <a:srgbClr val="CC3300"/>
              </a:solidFill>
            </a:endParaRPr>
          </a:p>
        </p:txBody>
      </p:sp>
    </p:spTree>
    <p:extLst>
      <p:ext uri="{BB962C8B-B14F-4D97-AF65-F5344CB8AC3E}">
        <p14:creationId xmlns:p14="http://schemas.microsoft.com/office/powerpoint/2010/main" val="11145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3" name="矩形 2"/>
          <p:cNvSpPr/>
          <p:nvPr/>
        </p:nvSpPr>
        <p:spPr>
          <a:xfrm>
            <a:off x="3635896" y="2492896"/>
            <a:ext cx="3600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089301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6831"/>
            <a:ext cx="9144000" cy="5824338"/>
          </a:xfrm>
          <a:prstGeom prst="rect">
            <a:avLst/>
          </a:prstGeom>
        </p:spPr>
      </p:pic>
      <p:sp>
        <p:nvSpPr>
          <p:cNvPr id="3" name="文字方塊 2"/>
          <p:cNvSpPr txBox="1"/>
          <p:nvPr/>
        </p:nvSpPr>
        <p:spPr>
          <a:xfrm>
            <a:off x="3743908" y="6365193"/>
            <a:ext cx="1656184" cy="369332"/>
          </a:xfrm>
          <a:prstGeom prst="rect">
            <a:avLst/>
          </a:prstGeom>
          <a:noFill/>
        </p:spPr>
        <p:txBody>
          <a:bodyPr wrap="square" rtlCol="0">
            <a:spAutoFit/>
          </a:bodyPr>
          <a:lstStyle/>
          <a:p>
            <a:r>
              <a:rPr lang="zh-TW" altLang="zh-TW" dirty="0"/>
              <a:t>三湖溪土牛溝</a:t>
            </a:r>
            <a:endParaRPr lang="zh-TW" altLang="en-US" dirty="0"/>
          </a:p>
        </p:txBody>
      </p:sp>
    </p:spTree>
    <p:extLst>
      <p:ext uri="{BB962C8B-B14F-4D97-AF65-F5344CB8AC3E}">
        <p14:creationId xmlns:p14="http://schemas.microsoft.com/office/powerpoint/2010/main" val="266378207"/>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8905"/>
            <a:ext cx="9144000" cy="5820190"/>
          </a:xfrm>
          <a:prstGeom prst="rect">
            <a:avLst/>
          </a:prstGeom>
        </p:spPr>
      </p:pic>
      <p:sp>
        <p:nvSpPr>
          <p:cNvPr id="3" name="文字方塊 2"/>
          <p:cNvSpPr txBox="1"/>
          <p:nvPr/>
        </p:nvSpPr>
        <p:spPr>
          <a:xfrm>
            <a:off x="3743908" y="6365193"/>
            <a:ext cx="1656184" cy="369332"/>
          </a:xfrm>
          <a:prstGeom prst="rect">
            <a:avLst/>
          </a:prstGeom>
          <a:noFill/>
        </p:spPr>
        <p:txBody>
          <a:bodyPr wrap="square" rtlCol="0">
            <a:spAutoFit/>
          </a:bodyPr>
          <a:lstStyle/>
          <a:p>
            <a:r>
              <a:rPr lang="zh-TW" altLang="zh-TW" dirty="0"/>
              <a:t>三湖溪土牛溝</a:t>
            </a:r>
            <a:endParaRPr lang="zh-TW" altLang="en-US" dirty="0"/>
          </a:p>
        </p:txBody>
      </p:sp>
    </p:spTree>
    <p:extLst>
      <p:ext uri="{BB962C8B-B14F-4D97-AF65-F5344CB8AC3E}">
        <p14:creationId xmlns:p14="http://schemas.microsoft.com/office/powerpoint/2010/main" val="18157381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3" name="文字方塊 2"/>
          <p:cNvSpPr txBox="1"/>
          <p:nvPr/>
        </p:nvSpPr>
        <p:spPr>
          <a:xfrm>
            <a:off x="3311860" y="6390208"/>
            <a:ext cx="2520280" cy="369332"/>
          </a:xfrm>
          <a:prstGeom prst="rect">
            <a:avLst/>
          </a:prstGeom>
          <a:noFill/>
        </p:spPr>
        <p:txBody>
          <a:bodyPr wrap="square" rtlCol="0">
            <a:spAutoFit/>
          </a:bodyPr>
          <a:lstStyle/>
          <a:p>
            <a:r>
              <a:rPr lang="zh-TW" altLang="zh-TW" dirty="0"/>
              <a:t>中港埤頭番婆庄土牛溝</a:t>
            </a:r>
            <a:endParaRPr lang="zh-TW" altLang="en-US" dirty="0"/>
          </a:p>
        </p:txBody>
      </p:sp>
    </p:spTree>
    <p:extLst>
      <p:ext uri="{BB962C8B-B14F-4D97-AF65-F5344CB8AC3E}">
        <p14:creationId xmlns:p14="http://schemas.microsoft.com/office/powerpoint/2010/main" val="2767759616"/>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3" name="文字方塊 2"/>
          <p:cNvSpPr txBox="1"/>
          <p:nvPr/>
        </p:nvSpPr>
        <p:spPr>
          <a:xfrm>
            <a:off x="3311860" y="6390208"/>
            <a:ext cx="2520280" cy="369332"/>
          </a:xfrm>
          <a:prstGeom prst="rect">
            <a:avLst/>
          </a:prstGeom>
          <a:noFill/>
        </p:spPr>
        <p:txBody>
          <a:bodyPr wrap="square" rtlCol="0">
            <a:spAutoFit/>
          </a:bodyPr>
          <a:lstStyle/>
          <a:p>
            <a:r>
              <a:rPr lang="zh-TW" altLang="zh-TW" dirty="0"/>
              <a:t>中港埤頭番婆庄土牛溝</a:t>
            </a:r>
            <a:endParaRPr lang="zh-TW" altLang="en-US" dirty="0"/>
          </a:p>
        </p:txBody>
      </p:sp>
    </p:spTree>
    <p:extLst>
      <p:ext uri="{BB962C8B-B14F-4D97-AF65-F5344CB8AC3E}">
        <p14:creationId xmlns:p14="http://schemas.microsoft.com/office/powerpoint/2010/main" val="1846614042"/>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5058"/>
            <a:ext cx="9144000" cy="6238856"/>
          </a:xfrm>
          <a:prstGeom prst="rect">
            <a:avLst/>
          </a:prstGeom>
        </p:spPr>
      </p:pic>
      <p:sp>
        <p:nvSpPr>
          <p:cNvPr id="3" name="文字方塊 2"/>
          <p:cNvSpPr txBox="1"/>
          <p:nvPr/>
        </p:nvSpPr>
        <p:spPr>
          <a:xfrm>
            <a:off x="3779912" y="6493914"/>
            <a:ext cx="1584176" cy="369332"/>
          </a:xfrm>
          <a:prstGeom prst="rect">
            <a:avLst/>
          </a:prstGeom>
          <a:noFill/>
        </p:spPr>
        <p:txBody>
          <a:bodyPr wrap="square" rtlCol="0">
            <a:spAutoFit/>
          </a:bodyPr>
          <a:lstStyle/>
          <a:p>
            <a:r>
              <a:rPr lang="zh-TW" altLang="zh-TW" dirty="0"/>
              <a:t>香山陂土牛溝</a:t>
            </a:r>
            <a:endParaRPr lang="zh-TW" altLang="en-US" dirty="0"/>
          </a:p>
        </p:txBody>
      </p:sp>
    </p:spTree>
    <p:extLst>
      <p:ext uri="{BB962C8B-B14F-4D97-AF65-F5344CB8AC3E}">
        <p14:creationId xmlns:p14="http://schemas.microsoft.com/office/powerpoint/2010/main" val="312857436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0648"/>
            <a:ext cx="9144000" cy="6233266"/>
          </a:xfrm>
          <a:prstGeom prst="rect">
            <a:avLst/>
          </a:prstGeom>
        </p:spPr>
      </p:pic>
      <p:sp>
        <p:nvSpPr>
          <p:cNvPr id="3" name="文字方塊 2"/>
          <p:cNvSpPr txBox="1"/>
          <p:nvPr/>
        </p:nvSpPr>
        <p:spPr>
          <a:xfrm>
            <a:off x="3779912" y="6493914"/>
            <a:ext cx="1584176" cy="369332"/>
          </a:xfrm>
          <a:prstGeom prst="rect">
            <a:avLst/>
          </a:prstGeom>
          <a:noFill/>
        </p:spPr>
        <p:txBody>
          <a:bodyPr wrap="square" rtlCol="0">
            <a:spAutoFit/>
          </a:bodyPr>
          <a:lstStyle/>
          <a:p>
            <a:r>
              <a:rPr lang="zh-TW" altLang="zh-TW" dirty="0"/>
              <a:t>香山陂土牛溝</a:t>
            </a:r>
            <a:endParaRPr lang="zh-TW" altLang="en-US" dirty="0"/>
          </a:p>
        </p:txBody>
      </p:sp>
    </p:spTree>
    <p:extLst>
      <p:ext uri="{BB962C8B-B14F-4D97-AF65-F5344CB8AC3E}">
        <p14:creationId xmlns:p14="http://schemas.microsoft.com/office/powerpoint/2010/main" val="272753649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
            <a:ext cx="8463650" cy="6824986"/>
          </a:xfrm>
          <a:prstGeom prst="rect">
            <a:avLst/>
          </a:prstGeom>
        </p:spPr>
      </p:pic>
    </p:spTree>
    <p:extLst>
      <p:ext uri="{BB962C8B-B14F-4D97-AF65-F5344CB8AC3E}">
        <p14:creationId xmlns:p14="http://schemas.microsoft.com/office/powerpoint/2010/main" val="1780062306"/>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995"/>
            <a:ext cx="9144000" cy="6241254"/>
          </a:xfrm>
          <a:prstGeom prst="rect">
            <a:avLst/>
          </a:prstGeom>
        </p:spPr>
      </p:pic>
      <p:sp>
        <p:nvSpPr>
          <p:cNvPr id="3" name="文字方塊 2"/>
          <p:cNvSpPr txBox="1"/>
          <p:nvPr/>
        </p:nvSpPr>
        <p:spPr>
          <a:xfrm>
            <a:off x="3787735" y="6518928"/>
            <a:ext cx="1568529" cy="369332"/>
          </a:xfrm>
          <a:prstGeom prst="rect">
            <a:avLst/>
          </a:prstGeom>
          <a:noFill/>
        </p:spPr>
        <p:txBody>
          <a:bodyPr wrap="square" rtlCol="0">
            <a:spAutoFit/>
          </a:bodyPr>
          <a:lstStyle/>
          <a:p>
            <a:r>
              <a:rPr lang="zh-TW" altLang="zh-TW" dirty="0"/>
              <a:t>缺仔口土牛溝</a:t>
            </a:r>
            <a:endParaRPr lang="zh-TW" altLang="en-US" dirty="0"/>
          </a:p>
        </p:txBody>
      </p:sp>
    </p:spTree>
    <p:extLst>
      <p:ext uri="{BB962C8B-B14F-4D97-AF65-F5344CB8AC3E}">
        <p14:creationId xmlns:p14="http://schemas.microsoft.com/office/powerpoint/2010/main" val="1940290939"/>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787734" y="6501902"/>
            <a:ext cx="1568529" cy="369332"/>
          </a:xfrm>
          <a:prstGeom prst="rect">
            <a:avLst/>
          </a:prstGeom>
          <a:noFill/>
        </p:spPr>
        <p:txBody>
          <a:bodyPr wrap="square" rtlCol="0">
            <a:spAutoFit/>
          </a:bodyPr>
          <a:lstStyle/>
          <a:p>
            <a:r>
              <a:rPr lang="zh-TW" altLang="zh-TW" dirty="0"/>
              <a:t>缺仔口土牛溝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0648"/>
            <a:ext cx="9144000" cy="6241254"/>
          </a:xfrm>
          <a:prstGeom prst="rect">
            <a:avLst/>
          </a:prstGeom>
        </p:spPr>
      </p:pic>
    </p:spTree>
    <p:extLst>
      <p:ext uri="{BB962C8B-B14F-4D97-AF65-F5344CB8AC3E}">
        <p14:creationId xmlns:p14="http://schemas.microsoft.com/office/powerpoint/2010/main" val="395102707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3" name="文字方塊 2"/>
          <p:cNvSpPr txBox="1"/>
          <p:nvPr/>
        </p:nvSpPr>
        <p:spPr>
          <a:xfrm>
            <a:off x="3419872" y="6387421"/>
            <a:ext cx="2304256" cy="369332"/>
          </a:xfrm>
          <a:prstGeom prst="rect">
            <a:avLst/>
          </a:prstGeom>
          <a:noFill/>
        </p:spPr>
        <p:txBody>
          <a:bodyPr wrap="square" rtlCol="0">
            <a:spAutoFit/>
          </a:bodyPr>
          <a:lstStyle/>
          <a:p>
            <a:r>
              <a:rPr lang="zh-TW" altLang="zh-TW"/>
              <a:t>犁頭山南腳下土牛溝</a:t>
            </a:r>
            <a:endParaRPr lang="zh-TW" altLang="en-US" dirty="0"/>
          </a:p>
        </p:txBody>
      </p:sp>
    </p:spTree>
    <p:extLst>
      <p:ext uri="{BB962C8B-B14F-4D97-AF65-F5344CB8AC3E}">
        <p14:creationId xmlns:p14="http://schemas.microsoft.com/office/powerpoint/2010/main" val="2034174019"/>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3" name="文字方塊 2"/>
          <p:cNvSpPr txBox="1"/>
          <p:nvPr/>
        </p:nvSpPr>
        <p:spPr>
          <a:xfrm>
            <a:off x="3419872" y="6387421"/>
            <a:ext cx="2304256" cy="369332"/>
          </a:xfrm>
          <a:prstGeom prst="rect">
            <a:avLst/>
          </a:prstGeom>
          <a:noFill/>
        </p:spPr>
        <p:txBody>
          <a:bodyPr wrap="square" rtlCol="0">
            <a:spAutoFit/>
          </a:bodyPr>
          <a:lstStyle/>
          <a:p>
            <a:r>
              <a:rPr lang="zh-TW" altLang="zh-TW" dirty="0"/>
              <a:t>犁頭山南腳下土牛溝</a:t>
            </a:r>
            <a:endParaRPr lang="zh-TW" altLang="en-US" dirty="0"/>
          </a:p>
        </p:txBody>
      </p:sp>
    </p:spTree>
    <p:extLst>
      <p:ext uri="{BB962C8B-B14F-4D97-AF65-F5344CB8AC3E}">
        <p14:creationId xmlns:p14="http://schemas.microsoft.com/office/powerpoint/2010/main" val="2197862656"/>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6" name="文字方塊 5"/>
          <p:cNvSpPr txBox="1"/>
          <p:nvPr/>
        </p:nvSpPr>
        <p:spPr>
          <a:xfrm>
            <a:off x="3419872" y="6387421"/>
            <a:ext cx="2304256" cy="369332"/>
          </a:xfrm>
          <a:prstGeom prst="rect">
            <a:avLst/>
          </a:prstGeom>
          <a:noFill/>
        </p:spPr>
        <p:txBody>
          <a:bodyPr wrap="square" rtlCol="0">
            <a:spAutoFit/>
          </a:bodyPr>
          <a:lstStyle/>
          <a:p>
            <a:r>
              <a:rPr lang="zh-TW" altLang="zh-TW" dirty="0"/>
              <a:t>犁頭山</a:t>
            </a:r>
            <a:r>
              <a:rPr lang="zh-TW" altLang="en-US" dirty="0"/>
              <a:t>北</a:t>
            </a:r>
            <a:r>
              <a:rPr lang="zh-TW" altLang="zh-TW" dirty="0"/>
              <a:t>腳下土牛溝</a:t>
            </a:r>
            <a:endParaRPr lang="zh-TW" altLang="en-US" dirty="0"/>
          </a:p>
        </p:txBody>
      </p:sp>
      <p:sp>
        <p:nvSpPr>
          <p:cNvPr id="8" name="圓角矩形 7"/>
          <p:cNvSpPr/>
          <p:nvPr/>
        </p:nvSpPr>
        <p:spPr>
          <a:xfrm>
            <a:off x="4860032" y="764704"/>
            <a:ext cx="1296144" cy="20874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5771711" y="1340768"/>
            <a:ext cx="1296144" cy="2160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58679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419872" y="6387421"/>
            <a:ext cx="2304256" cy="369332"/>
          </a:xfrm>
          <a:prstGeom prst="rect">
            <a:avLst/>
          </a:prstGeom>
          <a:noFill/>
        </p:spPr>
        <p:txBody>
          <a:bodyPr wrap="square" rtlCol="0">
            <a:spAutoFit/>
          </a:bodyPr>
          <a:lstStyle/>
          <a:p>
            <a:r>
              <a:rPr lang="zh-TW" altLang="zh-TW" dirty="0"/>
              <a:t>犁頭山</a:t>
            </a:r>
            <a:r>
              <a:rPr lang="zh-TW" altLang="en-US" dirty="0"/>
              <a:t>北</a:t>
            </a:r>
            <a:r>
              <a:rPr lang="zh-TW" altLang="zh-TW" dirty="0"/>
              <a:t>腳下土牛溝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7" name="圓角矩形 6"/>
          <p:cNvSpPr/>
          <p:nvPr/>
        </p:nvSpPr>
        <p:spPr>
          <a:xfrm>
            <a:off x="4860032" y="764704"/>
            <a:ext cx="1296144" cy="20874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5771711" y="1340768"/>
            <a:ext cx="1296144" cy="2160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06834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3" name="文字方塊 2"/>
          <p:cNvSpPr txBox="1"/>
          <p:nvPr/>
        </p:nvSpPr>
        <p:spPr>
          <a:xfrm>
            <a:off x="3311860" y="6390571"/>
            <a:ext cx="2520280" cy="369332"/>
          </a:xfrm>
          <a:prstGeom prst="rect">
            <a:avLst/>
          </a:prstGeom>
          <a:noFill/>
        </p:spPr>
        <p:txBody>
          <a:bodyPr wrap="square" rtlCol="0">
            <a:spAutoFit/>
          </a:bodyPr>
          <a:lstStyle/>
          <a:p>
            <a:r>
              <a:rPr lang="zh-TW" altLang="zh-TW"/>
              <a:t>婆老粉至大溪墘土牛溝</a:t>
            </a:r>
            <a:endParaRPr lang="zh-TW" altLang="en-US" dirty="0"/>
          </a:p>
        </p:txBody>
      </p:sp>
      <p:sp>
        <p:nvSpPr>
          <p:cNvPr id="4" name="橢圓 3">
            <a:extLst>
              <a:ext uri="{FF2B5EF4-FFF2-40B4-BE49-F238E27FC236}">
                <a16:creationId xmlns:a16="http://schemas.microsoft.com/office/drawing/2014/main" id="{2B9B2AE6-8741-4700-9CC9-816EA7CB4A3B}"/>
              </a:ext>
            </a:extLst>
          </p:cNvPr>
          <p:cNvSpPr/>
          <p:nvPr/>
        </p:nvSpPr>
        <p:spPr>
          <a:xfrm>
            <a:off x="1475656" y="3356992"/>
            <a:ext cx="936104" cy="348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24148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3311860" y="6390571"/>
            <a:ext cx="2520280" cy="369332"/>
          </a:xfrm>
          <a:prstGeom prst="rect">
            <a:avLst/>
          </a:prstGeom>
          <a:noFill/>
        </p:spPr>
        <p:txBody>
          <a:bodyPr wrap="square" rtlCol="0">
            <a:spAutoFit/>
          </a:bodyPr>
          <a:lstStyle/>
          <a:p>
            <a:r>
              <a:rPr lang="zh-TW" altLang="zh-TW"/>
              <a:t>婆老粉至大溪墘土牛溝</a:t>
            </a:r>
            <a:endParaRPr lang="zh-TW" altLang="en-US"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4439" y="-1143860"/>
            <a:ext cx="5919991" cy="9148870"/>
          </a:xfrm>
          <a:prstGeom prst="rect">
            <a:avLst/>
          </a:prstGeom>
        </p:spPr>
      </p:pic>
      <p:sp>
        <p:nvSpPr>
          <p:cNvPr id="5" name="橢圓 4"/>
          <p:cNvSpPr/>
          <p:nvPr/>
        </p:nvSpPr>
        <p:spPr>
          <a:xfrm>
            <a:off x="6534000" y="1916832"/>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786000" y="1749600"/>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7200000" y="1577220"/>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3A732306-1FC9-4B33-8057-A3B18A4771A8}"/>
              </a:ext>
            </a:extLst>
          </p:cNvPr>
          <p:cNvSpPr/>
          <p:nvPr/>
        </p:nvSpPr>
        <p:spPr>
          <a:xfrm>
            <a:off x="1475656" y="3356992"/>
            <a:ext cx="936104" cy="348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09304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02"/>
            <a:ext cx="9144000" cy="6909604"/>
          </a:xfrm>
          <a:prstGeom prst="rect">
            <a:avLst/>
          </a:prstGeom>
        </p:spPr>
      </p:pic>
    </p:spTree>
    <p:extLst>
      <p:ext uri="{BB962C8B-B14F-4D97-AF65-F5344CB8AC3E}">
        <p14:creationId xmlns:p14="http://schemas.microsoft.com/office/powerpoint/2010/main" val="477099095"/>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文字方塊 2"/>
          <p:cNvSpPr txBox="1"/>
          <p:nvPr/>
        </p:nvSpPr>
        <p:spPr>
          <a:xfrm>
            <a:off x="3563888" y="6461690"/>
            <a:ext cx="2016224" cy="369332"/>
          </a:xfrm>
          <a:prstGeom prst="rect">
            <a:avLst/>
          </a:prstGeom>
          <a:noFill/>
        </p:spPr>
        <p:txBody>
          <a:bodyPr wrap="square" rtlCol="0">
            <a:spAutoFit/>
          </a:bodyPr>
          <a:lstStyle/>
          <a:p>
            <a:r>
              <a:rPr lang="zh-TW" altLang="en-US"/>
              <a:t>瑞原里土牛溝現況</a:t>
            </a:r>
            <a:endParaRPr lang="zh-TW" altLang="en-US" dirty="0"/>
          </a:p>
        </p:txBody>
      </p:sp>
    </p:spTree>
    <p:extLst>
      <p:ext uri="{BB962C8B-B14F-4D97-AF65-F5344CB8AC3E}">
        <p14:creationId xmlns:p14="http://schemas.microsoft.com/office/powerpoint/2010/main" val="33549069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75048" y="27371"/>
            <a:ext cx="8461448" cy="6813376"/>
          </a:xfrm>
        </p:spPr>
        <p:txBody>
          <a:bodyPr/>
          <a:lstStyle/>
          <a:p>
            <a:pPr marL="0" indent="0">
              <a:lnSpc>
                <a:spcPts val="3000"/>
              </a:lnSpc>
              <a:spcBef>
                <a:spcPts val="600"/>
              </a:spcBef>
              <a:spcAft>
                <a:spcPts val="600"/>
              </a:spcAft>
              <a:buNone/>
            </a:pPr>
            <a:r>
              <a:rPr lang="zh-TW" altLang="en-US" sz="2400" dirty="0"/>
              <a:t>施添福在</a:t>
            </a:r>
            <a:r>
              <a:rPr lang="en-US" altLang="zh-TW" sz="2400" dirty="0"/>
              <a:t>〈</a:t>
            </a:r>
            <a:r>
              <a:rPr lang="zh-TW" altLang="en-US" sz="2400" dirty="0"/>
              <a:t>清代臺灣竹塹地區的土牛溝和區域發展</a:t>
            </a:r>
            <a:r>
              <a:rPr lang="en-US" altLang="zh-TW" sz="2400" dirty="0"/>
              <a:t>〉</a:t>
            </a:r>
            <a:r>
              <a:rPr lang="zh-TW" altLang="en-US" sz="2400" dirty="0"/>
              <a:t>一文內， 憑藉地方方志和以地契為主的古文書提供的線索，在田野奔波探尋，實測勘定桃園、新竹段的土牛界（</a:t>
            </a:r>
            <a:r>
              <a:rPr lang="zh-TW" altLang="en-US" sz="2400" dirty="0">
                <a:solidFill>
                  <a:srgbClr val="0070C0"/>
                </a:solidFill>
              </a:rPr>
              <a:t>藍線</a:t>
            </a:r>
            <a:r>
              <a:rPr lang="zh-TW" altLang="en-US" sz="2400" dirty="0"/>
              <a:t>）， 並依據隘墾戶墾區的分布推斷「歸屯為界」的屯界（</a:t>
            </a:r>
            <a:r>
              <a:rPr lang="zh-TW" altLang="en-US" sz="2400" dirty="0">
                <a:solidFill>
                  <a:srgbClr val="008000"/>
                </a:solidFill>
              </a:rPr>
              <a:t>綠線</a:t>
            </a:r>
            <a:r>
              <a:rPr lang="zh-TW" altLang="en-US" sz="2400" dirty="0"/>
              <a:t>）。</a:t>
            </a:r>
            <a:endParaRPr lang="en-US" altLang="zh-TW" sz="2400" dirty="0"/>
          </a:p>
          <a:p>
            <a:pPr marL="0" indent="0">
              <a:lnSpc>
                <a:spcPts val="3000"/>
              </a:lnSpc>
              <a:spcBef>
                <a:spcPts val="600"/>
              </a:spcBef>
              <a:spcAft>
                <a:spcPts val="600"/>
              </a:spcAft>
              <a:buNone/>
            </a:pPr>
            <a:r>
              <a:rPr lang="zh-TW" altLang="en-US" sz="2400" dirty="0"/>
              <a:t>他再進而從「劃界」到「分帶」，以</a:t>
            </a:r>
            <a:r>
              <a:rPr lang="zh-TW" altLang="en-US" sz="2400" dirty="0">
                <a:solidFill>
                  <a:srgbClr val="0070C0"/>
                </a:solidFill>
              </a:rPr>
              <a:t>藍</a:t>
            </a:r>
            <a:r>
              <a:rPr lang="zh-TW" altLang="en-US" sz="2400" dirty="0">
                <a:solidFill>
                  <a:srgbClr val="008000"/>
                </a:solidFill>
              </a:rPr>
              <a:t>綠</a:t>
            </a:r>
            <a:r>
              <a:rPr lang="zh-TW" altLang="en-US" sz="2400" dirty="0"/>
              <a:t>兩條線將竹塹地區區分為「</a:t>
            </a:r>
            <a:r>
              <a:rPr lang="zh-TW" altLang="en-US" sz="2400" dirty="0">
                <a:solidFill>
                  <a:srgbClr val="FF0000"/>
                </a:solidFill>
              </a:rPr>
              <a:t>三個人文地理區</a:t>
            </a:r>
            <a:r>
              <a:rPr lang="zh-TW" altLang="en-US" sz="2400" dirty="0"/>
              <a:t>」：</a:t>
            </a:r>
            <a:endParaRPr lang="en-US" altLang="zh-TW" sz="2400" dirty="0"/>
          </a:p>
          <a:p>
            <a:pPr marL="0" indent="0">
              <a:lnSpc>
                <a:spcPts val="3000"/>
              </a:lnSpc>
              <a:spcBef>
                <a:spcPts val="0"/>
              </a:spcBef>
              <a:spcAft>
                <a:spcPts val="600"/>
              </a:spcAft>
              <a:buNone/>
            </a:pPr>
            <a:r>
              <a:rPr lang="zh-TW" altLang="en-US" sz="2400" dirty="0"/>
              <a:t>土牛界內主要由漢人墾戶設立墾區庄開墾的「漢墾戶拓墾區」，介於土牛界和屯界間保留給熟番「墾獵維生」的「平埔族保留區」，以及位於屯界以東由隘墾戶「設隘防番、招佃開墾」的「隘墾戶拓墾區」；三個地帶簡稱為「</a:t>
            </a:r>
            <a:r>
              <a:rPr lang="zh-TW" altLang="en-US" sz="2400" dirty="0">
                <a:solidFill>
                  <a:srgbClr val="FF0000"/>
                </a:solidFill>
              </a:rPr>
              <a:t>漢墾區／保留區／隘墾區</a:t>
            </a:r>
            <a:r>
              <a:rPr lang="zh-TW" altLang="en-US" sz="2400" dirty="0"/>
              <a:t>」。</a:t>
            </a:r>
            <a:endParaRPr lang="en-US" altLang="zh-TW" sz="2400" dirty="0"/>
          </a:p>
        </p:txBody>
      </p:sp>
    </p:spTree>
    <p:extLst>
      <p:ext uri="{BB962C8B-B14F-4D97-AF65-F5344CB8AC3E}">
        <p14:creationId xmlns:p14="http://schemas.microsoft.com/office/powerpoint/2010/main" val="41384546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48" y="11126"/>
            <a:ext cx="7308304" cy="6855500"/>
          </a:xfrm>
          <a:prstGeom prst="rect">
            <a:avLst/>
          </a:prstGeom>
        </p:spPr>
      </p:pic>
    </p:spTree>
    <p:extLst>
      <p:ext uri="{BB962C8B-B14F-4D97-AF65-F5344CB8AC3E}">
        <p14:creationId xmlns:p14="http://schemas.microsoft.com/office/powerpoint/2010/main" val="391577615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文字方塊 2"/>
          <p:cNvSpPr txBox="1"/>
          <p:nvPr/>
        </p:nvSpPr>
        <p:spPr>
          <a:xfrm>
            <a:off x="3563888" y="6472530"/>
            <a:ext cx="2016224" cy="369332"/>
          </a:xfrm>
          <a:prstGeom prst="rect">
            <a:avLst/>
          </a:prstGeom>
          <a:noFill/>
        </p:spPr>
        <p:txBody>
          <a:bodyPr wrap="square" rtlCol="0">
            <a:spAutoFit/>
          </a:bodyPr>
          <a:lstStyle/>
          <a:p>
            <a:r>
              <a:rPr lang="zh-TW" altLang="en-US"/>
              <a:t>瑞原里土牛伯公祠</a:t>
            </a:r>
            <a:endParaRPr lang="zh-TW" altLang="en-US" dirty="0"/>
          </a:p>
        </p:txBody>
      </p:sp>
    </p:spTree>
    <p:extLst>
      <p:ext uri="{BB962C8B-B14F-4D97-AF65-F5344CB8AC3E}">
        <p14:creationId xmlns:p14="http://schemas.microsoft.com/office/powerpoint/2010/main" val="2440172581"/>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3095836" y="6472530"/>
            <a:ext cx="2952328" cy="369332"/>
          </a:xfrm>
          <a:prstGeom prst="rect">
            <a:avLst/>
          </a:prstGeom>
          <a:noFill/>
        </p:spPr>
        <p:txBody>
          <a:bodyPr wrap="square" rtlCol="0">
            <a:spAutoFit/>
          </a:bodyPr>
          <a:lstStyle/>
          <a:p>
            <a:r>
              <a:rPr lang="zh-TW" altLang="en-US" dirty="0"/>
              <a:t>施添福圖</a:t>
            </a:r>
            <a:r>
              <a:rPr lang="en-US" altLang="zh-TW" dirty="0"/>
              <a:t>14</a:t>
            </a:r>
            <a:r>
              <a:rPr lang="zh-TW" altLang="en-US" dirty="0"/>
              <a:t>瑞原里路邊菜圃</a:t>
            </a:r>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5493"/>
            <a:ext cx="8208912" cy="6439010"/>
          </a:xfrm>
          <a:prstGeom prst="rect">
            <a:avLst/>
          </a:prstGeom>
        </p:spPr>
      </p:pic>
      <p:sp>
        <p:nvSpPr>
          <p:cNvPr id="5" name="橢圓 4"/>
          <p:cNvSpPr/>
          <p:nvPr/>
        </p:nvSpPr>
        <p:spPr>
          <a:xfrm>
            <a:off x="3635896" y="1268760"/>
            <a:ext cx="792088" cy="7200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47906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1573" y="-1142999"/>
            <a:ext cx="5920855" cy="9144002"/>
          </a:xfrm>
          <a:prstGeom prst="rect">
            <a:avLst/>
          </a:prstGeom>
        </p:spPr>
      </p:pic>
      <p:sp>
        <p:nvSpPr>
          <p:cNvPr id="3" name="文字方塊 2"/>
          <p:cNvSpPr txBox="1"/>
          <p:nvPr/>
        </p:nvSpPr>
        <p:spPr>
          <a:xfrm>
            <a:off x="3311860" y="6370322"/>
            <a:ext cx="2520280" cy="369332"/>
          </a:xfrm>
          <a:prstGeom prst="rect">
            <a:avLst/>
          </a:prstGeom>
          <a:noFill/>
        </p:spPr>
        <p:txBody>
          <a:bodyPr wrap="square" rtlCol="0">
            <a:spAutoFit/>
          </a:bodyPr>
          <a:lstStyle/>
          <a:p>
            <a:r>
              <a:rPr lang="zh-TW" altLang="zh-TW"/>
              <a:t>大溪墘至澗仔壢土牛溝</a:t>
            </a:r>
            <a:endParaRPr lang="zh-TW" altLang="en-US" dirty="0"/>
          </a:p>
        </p:txBody>
      </p:sp>
    </p:spTree>
    <p:extLst>
      <p:ext uri="{BB962C8B-B14F-4D97-AF65-F5344CB8AC3E}">
        <p14:creationId xmlns:p14="http://schemas.microsoft.com/office/powerpoint/2010/main" val="2713883375"/>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3580" y="-1143000"/>
            <a:ext cx="5916840" cy="9144000"/>
          </a:xfrm>
          <a:prstGeom prst="rect">
            <a:avLst/>
          </a:prstGeom>
        </p:spPr>
      </p:pic>
      <p:sp>
        <p:nvSpPr>
          <p:cNvPr id="3" name="文字方塊 2"/>
          <p:cNvSpPr txBox="1"/>
          <p:nvPr/>
        </p:nvSpPr>
        <p:spPr>
          <a:xfrm>
            <a:off x="3311860" y="6370322"/>
            <a:ext cx="2520280" cy="369332"/>
          </a:xfrm>
          <a:prstGeom prst="rect">
            <a:avLst/>
          </a:prstGeom>
          <a:noFill/>
        </p:spPr>
        <p:txBody>
          <a:bodyPr wrap="square" rtlCol="0">
            <a:spAutoFit/>
          </a:bodyPr>
          <a:lstStyle/>
          <a:p>
            <a:r>
              <a:rPr lang="zh-TW" altLang="zh-TW" dirty="0"/>
              <a:t>大溪墘至澗仔壢土牛溝</a:t>
            </a:r>
            <a:endParaRPr lang="zh-TW" altLang="en-US" dirty="0"/>
          </a:p>
        </p:txBody>
      </p:sp>
      <p:sp>
        <p:nvSpPr>
          <p:cNvPr id="4" name="矩形 3"/>
          <p:cNvSpPr/>
          <p:nvPr/>
        </p:nvSpPr>
        <p:spPr>
          <a:xfrm>
            <a:off x="3923928" y="2996952"/>
            <a:ext cx="64807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63921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35342"/>
            <a:ext cx="9144000" cy="4987316"/>
          </a:xfrm>
          <a:prstGeom prst="rect">
            <a:avLst/>
          </a:prstGeom>
        </p:spPr>
      </p:pic>
      <p:sp>
        <p:nvSpPr>
          <p:cNvPr id="4" name="橢圓 3"/>
          <p:cNvSpPr/>
          <p:nvPr/>
        </p:nvSpPr>
        <p:spPr>
          <a:xfrm>
            <a:off x="2195736" y="3582000"/>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7884368" y="3225600"/>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25206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文字方塊 2"/>
          <p:cNvSpPr txBox="1"/>
          <p:nvPr/>
        </p:nvSpPr>
        <p:spPr>
          <a:xfrm>
            <a:off x="3203848" y="6472530"/>
            <a:ext cx="2736304" cy="369332"/>
          </a:xfrm>
          <a:prstGeom prst="rect">
            <a:avLst/>
          </a:prstGeom>
          <a:noFill/>
        </p:spPr>
        <p:txBody>
          <a:bodyPr wrap="square" rtlCol="0">
            <a:spAutoFit/>
          </a:bodyPr>
          <a:lstStyle/>
          <a:p>
            <a:r>
              <a:rPr lang="zh-TW" altLang="zh-TW"/>
              <a:t>青山二街土牛溝入溝處</a:t>
            </a:r>
            <a:endParaRPr lang="zh-TW" altLang="en-US" dirty="0"/>
          </a:p>
        </p:txBody>
      </p:sp>
    </p:spTree>
    <p:extLst>
      <p:ext uri="{BB962C8B-B14F-4D97-AF65-F5344CB8AC3E}">
        <p14:creationId xmlns:p14="http://schemas.microsoft.com/office/powerpoint/2010/main" val="395419732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文字方塊 2"/>
          <p:cNvSpPr txBox="1"/>
          <p:nvPr/>
        </p:nvSpPr>
        <p:spPr>
          <a:xfrm>
            <a:off x="3419872" y="6472530"/>
            <a:ext cx="2304256" cy="369332"/>
          </a:xfrm>
          <a:prstGeom prst="rect">
            <a:avLst/>
          </a:prstGeom>
          <a:noFill/>
        </p:spPr>
        <p:txBody>
          <a:bodyPr wrap="square" rtlCol="0">
            <a:spAutoFit/>
          </a:bodyPr>
          <a:lstStyle/>
          <a:p>
            <a:r>
              <a:rPr lang="zh-TW" altLang="zh-TW" dirty="0"/>
              <a:t>青山二街土牛溝溝</a:t>
            </a:r>
            <a:r>
              <a:rPr lang="zh-TW" altLang="en-US" dirty="0"/>
              <a:t>內</a:t>
            </a:r>
          </a:p>
        </p:txBody>
      </p:sp>
    </p:spTree>
    <p:extLst>
      <p:ext uri="{BB962C8B-B14F-4D97-AF65-F5344CB8AC3E}">
        <p14:creationId xmlns:p14="http://schemas.microsoft.com/office/powerpoint/2010/main" val="1645892916"/>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469"/>
            <a:ext cx="9144000" cy="6087061"/>
          </a:xfrm>
          <a:prstGeom prst="rect">
            <a:avLst/>
          </a:prstGeom>
        </p:spPr>
      </p:pic>
      <p:sp>
        <p:nvSpPr>
          <p:cNvPr id="3" name="矩形 2"/>
          <p:cNvSpPr/>
          <p:nvPr/>
        </p:nvSpPr>
        <p:spPr>
          <a:xfrm>
            <a:off x="3440921" y="6462246"/>
            <a:ext cx="2262158" cy="369332"/>
          </a:xfrm>
          <a:prstGeom prst="rect">
            <a:avLst/>
          </a:prstGeom>
        </p:spPr>
        <p:txBody>
          <a:bodyPr wrap="none">
            <a:spAutoFit/>
          </a:bodyPr>
          <a:lstStyle/>
          <a:p>
            <a:r>
              <a:rPr lang="zh-TW" altLang="zh-TW" dirty="0">
                <a:latin typeface="Times New Roman" panose="02020603050405020304" pitchFamily="18" charset="0"/>
                <a:cs typeface="Times New Roman" panose="02020603050405020304" pitchFamily="18" charset="0"/>
              </a:rPr>
              <a:t>永平路旁剖開的土牛</a:t>
            </a:r>
            <a:endParaRPr lang="zh-TW" altLang="en-US" dirty="0"/>
          </a:p>
        </p:txBody>
      </p:sp>
    </p:spTree>
    <p:extLst>
      <p:ext uri="{BB962C8B-B14F-4D97-AF65-F5344CB8AC3E}">
        <p14:creationId xmlns:p14="http://schemas.microsoft.com/office/powerpoint/2010/main" val="3083811730"/>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9383"/>
            <a:ext cx="9144000" cy="5659234"/>
          </a:xfrm>
          <a:prstGeom prst="rect">
            <a:avLst/>
          </a:prstGeom>
        </p:spPr>
      </p:pic>
      <p:sp>
        <p:nvSpPr>
          <p:cNvPr id="3" name="文字方塊 2"/>
          <p:cNvSpPr txBox="1"/>
          <p:nvPr/>
        </p:nvSpPr>
        <p:spPr>
          <a:xfrm>
            <a:off x="3311860" y="6370322"/>
            <a:ext cx="2520280" cy="369332"/>
          </a:xfrm>
          <a:prstGeom prst="rect">
            <a:avLst/>
          </a:prstGeom>
          <a:noFill/>
        </p:spPr>
        <p:txBody>
          <a:bodyPr wrap="square" rtlCol="0">
            <a:spAutoFit/>
          </a:bodyPr>
          <a:lstStyle/>
          <a:p>
            <a:r>
              <a:rPr lang="zh-TW" altLang="zh-TW" dirty="0"/>
              <a:t>澗仔壢至南興庄土牛溝</a:t>
            </a:r>
            <a:endParaRPr lang="zh-TW" altLang="en-US" dirty="0"/>
          </a:p>
        </p:txBody>
      </p:sp>
    </p:spTree>
    <p:extLst>
      <p:ext uri="{BB962C8B-B14F-4D97-AF65-F5344CB8AC3E}">
        <p14:creationId xmlns:p14="http://schemas.microsoft.com/office/powerpoint/2010/main" val="144559483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37997</TotalTime>
  <Words>7630</Words>
  <Application>Microsoft Office PowerPoint</Application>
  <PresentationFormat>如螢幕大小 (4:3)</PresentationFormat>
  <Paragraphs>613</Paragraphs>
  <Slides>123</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123</vt:i4>
      </vt:variant>
    </vt:vector>
  </HeadingPairs>
  <TitlesOfParts>
    <vt:vector size="131" baseType="lpstr">
      <vt:lpstr>華康仿宋體W6</vt:lpstr>
      <vt:lpstr>新細明體</vt:lpstr>
      <vt:lpstr>標楷體</vt:lpstr>
      <vt:lpstr>Arial</vt:lpstr>
      <vt:lpstr>Calibri</vt:lpstr>
      <vt:lpstr>Tahoma</vt:lpstr>
      <vt:lpstr>Times New Roman</vt:lpstr>
      <vt:lpstr>PPT範本--三層制</vt:lpstr>
      <vt:lpstr>考釋土牛溝</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奉憲勘定地界碑 勘定朴仔籬處，南北計長二百八十五丈五尺，共堆土牛一十九個。每土牛長二丈，底闊一丈，高八尺，頂寬六尺。每溝長一十五丈，闊一丈二尺，深六尺。永禁民人逾越私墾。 　乾隆二十六年正月　　日　彰化縣知縣張　立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1457</cp:revision>
  <cp:lastPrinted>2021-10-30T02:55:41Z</cp:lastPrinted>
  <dcterms:created xsi:type="dcterms:W3CDTF">2011-09-22T01:16:49Z</dcterms:created>
  <dcterms:modified xsi:type="dcterms:W3CDTF">2023-02-04T08:26:08Z</dcterms:modified>
</cp:coreProperties>
</file>