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5" r:id="rId3"/>
  </p:sldMasterIdLst>
  <p:notesMasterIdLst>
    <p:notesMasterId r:id="rId38"/>
  </p:notesMasterIdLst>
  <p:handoutMasterIdLst>
    <p:handoutMasterId r:id="rId39"/>
  </p:handoutMasterIdLst>
  <p:sldIdLst>
    <p:sldId id="283" r:id="rId4"/>
    <p:sldId id="324" r:id="rId5"/>
    <p:sldId id="318" r:id="rId6"/>
    <p:sldId id="319" r:id="rId7"/>
    <p:sldId id="320" r:id="rId8"/>
    <p:sldId id="321" r:id="rId9"/>
    <p:sldId id="310" r:id="rId10"/>
    <p:sldId id="291" r:id="rId11"/>
    <p:sldId id="311" r:id="rId12"/>
    <p:sldId id="298" r:id="rId13"/>
    <p:sldId id="315" r:id="rId14"/>
    <p:sldId id="292" r:id="rId15"/>
    <p:sldId id="313" r:id="rId16"/>
    <p:sldId id="323" r:id="rId17"/>
    <p:sldId id="325" r:id="rId18"/>
    <p:sldId id="326" r:id="rId19"/>
    <p:sldId id="300" r:id="rId20"/>
    <p:sldId id="301" r:id="rId21"/>
    <p:sldId id="327" r:id="rId22"/>
    <p:sldId id="302" r:id="rId23"/>
    <p:sldId id="587" r:id="rId24"/>
    <p:sldId id="314" r:id="rId25"/>
    <p:sldId id="328" r:id="rId26"/>
    <p:sldId id="329" r:id="rId27"/>
    <p:sldId id="1674" r:id="rId28"/>
    <p:sldId id="330" r:id="rId29"/>
    <p:sldId id="331" r:id="rId30"/>
    <p:sldId id="317" r:id="rId31"/>
    <p:sldId id="288" r:id="rId32"/>
    <p:sldId id="586" r:id="rId33"/>
    <p:sldId id="332" r:id="rId34"/>
    <p:sldId id="1673" r:id="rId35"/>
    <p:sldId id="307" r:id="rId36"/>
    <p:sldId id="1467" r:id="rId37"/>
  </p:sldIdLst>
  <p:sldSz cx="9144000" cy="6858000" type="screen4x3"/>
  <p:notesSz cx="6797675" cy="9928225"/>
  <p:embeddedFontLst>
    <p:embeddedFont>
      <p:font typeface="標楷體" panose="03000509000000000000" pitchFamily="65" charset="-120"/>
      <p:regular r:id="rId40"/>
    </p:embeddedFont>
  </p:embeddedFontLst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07" autoAdjust="0"/>
    <p:restoredTop sz="96387" autoAdjust="0"/>
  </p:normalViewPr>
  <p:slideViewPr>
    <p:cSldViewPr>
      <p:cViewPr varScale="1">
        <p:scale>
          <a:sx n="118" d="100"/>
          <a:sy n="118" d="100"/>
        </p:scale>
        <p:origin x="121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50" d="100"/>
          <a:sy n="50" d="100"/>
        </p:scale>
        <p:origin x="-1992" y="-14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1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8B79E5F-A120-4E08-BE08-6C75D9E3EC6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77465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60937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3"/>
            <a:ext cx="4984750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B5BABDE-4AC5-459F-B141-10B34423A98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96092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3340F-CCD7-4FC6-9324-83088693351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75698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4B419-A89C-49D1-86C0-C384D579F5D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72337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7D38D-3B92-457D-A720-67BF7080F71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672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7C1B60-8764-4C9A-982B-3DE378A1799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711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C428C-303F-44F9-82D0-EC067114DC7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25116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BD920-A2F8-4FFC-AB3E-02F29D5C940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83210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77146-E881-4DB6-8662-6AE2604A92C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84885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30A1A-FF7B-4F37-9D0A-E22C38265A9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31324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5A3EA-5AF2-4626-94AB-527EB44C233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65133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7044D-1AE3-4D35-B81A-5C076346284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707202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72E89-7AB8-469D-B346-2323D8B98D8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94677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1E4E7-9D27-403D-A1A4-36B8EBC014E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788639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FD83A-1745-43FB-966D-D159DEB36D3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33174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55B74-98B1-4950-97D2-759BA6BD4A9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887002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92985-6FAC-4E5D-BD3E-1E7D03A6CF3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878096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15DE0-CE3B-4B6C-8C60-E2A8CFB88F6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870192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8187D-CDA0-410D-B645-F0F3B11267D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544757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4DEFA-2109-4BE7-BB36-9C7E5FAA718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101349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839A4D-B884-4CB8-B6D9-75BEDA8B07C6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3395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FE80E-F01F-4D7A-B8E5-28134365BFC6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6426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141415-A9E6-4838-B9F6-C2D19BE7A0ED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3362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D09356-4FC8-4E5C-AEB3-9B08D95D3913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229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95DC6-7C80-434C-93C8-6717718CAA3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234024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764E46-AA92-46A9-A150-AFCCCAD853FF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1228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64FF14-7A32-4F38-B209-EC27E0451173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7531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D2D29C-4CD5-4105-B63E-4A0128B97B26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7601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248E3E-43DF-4D70-88D5-61CBC0D089AD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9480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F15F4C-F266-4CC1-A074-B6A987D67B39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4144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858480-5F13-44EF-8463-CF5161B307AC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500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8A51F1-093B-4018-B09B-E3DD86C770B9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374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D6F6B-B24B-4D42-BA5F-C197AC3C717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6993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0B435-2605-474D-912E-CE00181A42D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5155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96311-9E67-4A9C-8539-A9E6B4E03A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39164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E7124-17EC-4ABE-BB1D-C2B364ED5BA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43933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FEEFA-806F-4C85-BF0A-7D6EBAEDBB0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3918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BF73F-33D8-41BB-A9B1-8C3904E0FD6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40776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0E8E216-DEAB-429A-8F09-0C0D54C91B2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83E18B1-B763-4305-B2B8-0226326563A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38916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AF4A0D-AB61-41A2-8AEB-00C02B421D8B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98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53EB0A8-8B19-4EF1-9603-8A608B34652F}"/>
              </a:ext>
            </a:extLst>
          </p:cNvPr>
          <p:cNvSpPr txBox="1"/>
          <p:nvPr/>
        </p:nvSpPr>
        <p:spPr>
          <a:xfrm>
            <a:off x="35496" y="227257"/>
            <a:ext cx="6859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臺灣大學歷史學系歷史研究與寫作課堂演講</a:t>
            </a:r>
            <a:endParaRPr lang="en-US" altLang="zh-TW" dirty="0"/>
          </a:p>
          <a:p>
            <a:r>
              <a:rPr lang="en-US" altLang="zh-TW" dirty="0"/>
              <a:t>2024</a:t>
            </a:r>
            <a:r>
              <a:rPr lang="zh-TW" altLang="en-US" dirty="0"/>
              <a:t>年</a:t>
            </a:r>
            <a:r>
              <a:rPr lang="en-US" altLang="zh-TW" dirty="0"/>
              <a:t>10</a:t>
            </a:r>
            <a:r>
              <a:rPr lang="zh-TW" altLang="en-US" dirty="0"/>
              <a:t>月</a:t>
            </a:r>
            <a:r>
              <a:rPr lang="en-US" altLang="zh-TW" dirty="0"/>
              <a:t>15</a:t>
            </a:r>
            <a:r>
              <a:rPr lang="zh-TW" altLang="en-US" dirty="0"/>
              <a:t>日（二）下午 </a:t>
            </a:r>
            <a:r>
              <a:rPr lang="en-US" altLang="zh-TW" dirty="0"/>
              <a:t>1</a:t>
            </a:r>
            <a:r>
              <a:rPr lang="zh-TW" altLang="en-US" dirty="0"/>
              <a:t>：</a:t>
            </a:r>
            <a:r>
              <a:rPr lang="en-US" altLang="zh-TW" dirty="0"/>
              <a:t>20 </a:t>
            </a:r>
            <a:r>
              <a:rPr lang="zh-TW" altLang="en-US" dirty="0"/>
              <a:t>至 下午 </a:t>
            </a:r>
            <a:r>
              <a:rPr lang="en-US" altLang="zh-TW" dirty="0"/>
              <a:t>3</a:t>
            </a:r>
            <a:r>
              <a:rPr lang="zh-TW" altLang="en-US" dirty="0"/>
              <a:t>：</a:t>
            </a:r>
            <a:r>
              <a:rPr lang="en-US" altLang="zh-TW" dirty="0"/>
              <a:t>20</a:t>
            </a:r>
          </a:p>
          <a:p>
            <a:r>
              <a:rPr lang="zh-TW" altLang="en-US" dirty="0"/>
              <a:t>臺大新生教學館 </a:t>
            </a:r>
            <a:r>
              <a:rPr lang="en-US" altLang="zh-TW" dirty="0"/>
              <a:t>501 </a:t>
            </a:r>
            <a:r>
              <a:rPr lang="zh-TW" altLang="en-US" dirty="0"/>
              <a:t>教室</a:t>
            </a:r>
            <a:endParaRPr lang="en-US" altLang="zh-TW" dirty="0"/>
          </a:p>
          <a:p>
            <a:r>
              <a:rPr lang="zh-TW" altLang="en-US" dirty="0"/>
              <a:t>主持人： 張嘉鳳教授</a:t>
            </a:r>
            <a:endParaRPr lang="en-US" altLang="zh-TW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0752910-1B28-4D12-8B5E-4C5B82AFC454}"/>
              </a:ext>
            </a:extLst>
          </p:cNvPr>
          <p:cNvSpPr txBox="1"/>
          <p:nvPr/>
        </p:nvSpPr>
        <p:spPr>
          <a:xfrm>
            <a:off x="2504767" y="3789040"/>
            <a:ext cx="41344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200"/>
              </a:lnSpc>
              <a:spcBef>
                <a:spcPts val="600"/>
              </a:spcBef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柯志明</a:t>
            </a:r>
            <a:b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特聘研究員</a:t>
            </a:r>
            <a:b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中央研究院社會學研究所</a:t>
            </a:r>
            <a:endParaRPr lang="zh-TW" altLang="en-US" sz="28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C7F6B5E-8E4E-452E-9E08-A2C640FF4666}"/>
              </a:ext>
            </a:extLst>
          </p:cNvPr>
          <p:cNvSpPr txBox="1"/>
          <p:nvPr/>
        </p:nvSpPr>
        <p:spPr>
          <a:xfrm>
            <a:off x="1475655" y="2060848"/>
            <a:ext cx="6192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跨學科的歷史研究法：</a:t>
            </a:r>
            <a:b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社會科學與歷史敘事的結合</a:t>
            </a:r>
            <a:endParaRPr lang="zh-TW" altLang="en-US" sz="3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476672"/>
            <a:ext cx="8496944" cy="5619328"/>
          </a:xfrm>
        </p:spPr>
        <p:txBody>
          <a:bodyPr/>
          <a:lstStyle/>
          <a:p>
            <a:pPr marL="0" indent="0" eaLnBrk="1" hangingPunct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zh-TW" altLang="en-US" dirty="0"/>
              <a:t>搭起歷史事件演出的「舞台」</a:t>
            </a:r>
            <a:endParaRPr lang="en-US" altLang="zh-TW" dirty="0"/>
          </a:p>
          <a:p>
            <a:pPr marL="400050" lvl="1" indent="0" eaLnBrk="1" hangingPunct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zh-TW" altLang="en-US" dirty="0"/>
              <a:t>把作為舞台的制度結構當作社會學歷史研究的主要目標，而把演員（行動者）即興演出時的「選擇」以及是福是禍的「意外」（機遇，</a:t>
            </a:r>
            <a:r>
              <a:rPr lang="en-US" altLang="zh-TW" dirty="0"/>
              <a:t>contingency</a:t>
            </a:r>
            <a:r>
              <a:rPr lang="zh-TW" altLang="en-US" dirty="0"/>
              <a:t>）讓給歷史學去處理。</a:t>
            </a:r>
          </a:p>
          <a:p>
            <a:pPr marL="0" indent="0" eaLnBrk="1" hangingPunct="1">
              <a:lnSpc>
                <a:spcPts val="36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zh-TW" altLang="en-US" dirty="0"/>
              <a:t>兩分對立的「再製」</a:t>
            </a:r>
          </a:p>
          <a:p>
            <a:pPr marL="400050" lvl="1" indent="0" eaLnBrk="1" hangingPunct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zh-TW" altLang="en-US" dirty="0"/>
              <a:t>這種分工方式不只兩面不討好，而且無異在「再製」學科的二分對立 。</a:t>
            </a:r>
          </a:p>
          <a:p>
            <a:pPr marL="0" indent="0" eaLnBrk="1" hangingPunct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</a:rPr>
              <a:t>自限於「非故事」</a:t>
            </a:r>
            <a:r>
              <a:rPr lang="en-US" altLang="zh-TW" sz="2800" dirty="0">
                <a:solidFill>
                  <a:srgbClr val="FF0000"/>
                </a:solidFill>
              </a:rPr>
              <a:t>(Tilly) </a:t>
            </a:r>
            <a:r>
              <a:rPr lang="zh-TW" altLang="en-US" sz="2800" dirty="0">
                <a:solidFill>
                  <a:srgbClr val="FF0000"/>
                </a:solidFill>
              </a:rPr>
              <a:t>過程的社會科學真的可以做好歷史研究嗎？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552" y="188640"/>
            <a:ext cx="8496944" cy="6552728"/>
          </a:xfrm>
        </p:spPr>
        <p:txBody>
          <a:bodyPr/>
          <a:lstStyle/>
          <a:p>
            <a:pPr marL="0" indent="0" eaLnBrk="1" hangingPunct="1">
              <a:lnSpc>
                <a:spcPts val="42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dirty="0"/>
              <a:t>不自覺的歷史轉向：往敘事的方向傾斜</a:t>
            </a:r>
          </a:p>
          <a:p>
            <a:pPr marL="0" indent="0" eaLnBrk="1" hangingPunct="1">
              <a:lnSpc>
                <a:spcPts val="42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zh-TW" sz="2800" dirty="0"/>
              <a:t>《</a:t>
            </a:r>
            <a:r>
              <a:rPr lang="zh-TW" altLang="en-US" sz="2800" dirty="0"/>
              <a:t>番頭家</a:t>
            </a:r>
            <a:r>
              <a:rPr lang="en-US" altLang="zh-TW" sz="2800" dirty="0"/>
              <a:t>》</a:t>
            </a:r>
            <a:r>
              <a:rPr lang="zh-TW" altLang="en-US" sz="2800" dirty="0"/>
              <a:t>寫作策略上的</a:t>
            </a:r>
            <a:r>
              <a:rPr lang="zh-TW" altLang="en-US" sz="2800" dirty="0">
                <a:solidFill>
                  <a:srgbClr val="FF0000"/>
                </a:solidFill>
              </a:rPr>
              <a:t>權宜措施</a:t>
            </a:r>
          </a:p>
          <a:p>
            <a:pPr marL="400050" lvl="2" indent="0" eaLnBrk="1" hangingPunct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zh-TW" altLang="en-US" sz="2800" dirty="0"/>
              <a:t>並沒有一個有意識、事先設計的方法學</a:t>
            </a:r>
          </a:p>
          <a:p>
            <a:pPr marL="400050" lvl="2" indent="0" eaLnBrk="1" hangingPunct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zh-TW" altLang="en-US" sz="2800" dirty="0"/>
              <a:t>寫作實作上因為「夾敘夾論」的困難，被迫分成兩部：第一部的</a:t>
            </a:r>
            <a:r>
              <a:rPr lang="zh-TW" altLang="en-US" sz="2800" dirty="0">
                <a:solidFill>
                  <a:srgbClr val="FF0000"/>
                </a:solidFill>
              </a:rPr>
              <a:t>歷史敘事</a:t>
            </a:r>
            <a:r>
              <a:rPr lang="zh-TW" altLang="en-US" sz="2800" dirty="0"/>
              <a:t>與第二部的</a:t>
            </a:r>
            <a:r>
              <a:rPr lang="zh-TW" altLang="en-US" sz="2800" dirty="0">
                <a:solidFill>
                  <a:srgbClr val="FF0000"/>
                </a:solidFill>
              </a:rPr>
              <a:t>社會科學</a:t>
            </a:r>
            <a:r>
              <a:rPr lang="zh-TW" altLang="en-US" sz="2800" dirty="0"/>
              <a:t>分析和論證。</a:t>
            </a:r>
          </a:p>
          <a:p>
            <a:pPr marL="0" lvl="1" indent="0" eaLnBrk="1" hangingPunct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dirty="0"/>
              <a:t>說故事的還是社會學家？</a:t>
            </a:r>
            <a:endParaRPr lang="en-US" altLang="zh-TW" dirty="0"/>
          </a:p>
          <a:p>
            <a:pPr marL="400050" lvl="2" indent="0" eaLnBrk="1" hangingPunct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zh-TW" altLang="zh-TW" sz="2800" dirty="0"/>
              <a:t>當我</a:t>
            </a:r>
            <a:r>
              <a:rPr lang="zh-TW" altLang="en-US" sz="2800" dirty="0">
                <a:solidFill>
                  <a:srgbClr val="FF0000"/>
                </a:solidFill>
              </a:rPr>
              <a:t>不自覺地</a:t>
            </a:r>
            <a:r>
              <a:rPr lang="zh-TW" altLang="zh-TW" sz="2800" dirty="0">
                <a:solidFill>
                  <a:srgbClr val="FF0000"/>
                </a:solidFill>
              </a:rPr>
              <a:t>講起故事</a:t>
            </a:r>
            <a:r>
              <a:rPr lang="zh-TW" altLang="en-US" sz="2800" dirty="0">
                <a:solidFill>
                  <a:srgbClr val="FF0000"/>
                </a:solidFill>
              </a:rPr>
              <a:t>來</a:t>
            </a:r>
            <a:r>
              <a:rPr lang="zh-TW" altLang="zh-TW" sz="2800" dirty="0"/>
              <a:t>，自己都嚇一</a:t>
            </a:r>
            <a:r>
              <a:rPr lang="zh-TW" altLang="en-US" sz="2800" dirty="0"/>
              <a:t>大</a:t>
            </a:r>
            <a:r>
              <a:rPr lang="zh-TW" altLang="zh-TW" sz="2800" dirty="0"/>
              <a:t>跳</a:t>
            </a:r>
            <a:r>
              <a:rPr lang="zh-TW" altLang="en-US" sz="2800" dirty="0"/>
              <a:t>。</a:t>
            </a:r>
            <a:endParaRPr lang="en-US" altLang="zh-TW" sz="2800" dirty="0"/>
          </a:p>
          <a:p>
            <a:pPr marL="0" lvl="1" indent="0" eaLnBrk="1" hangingPunct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zh-TW" altLang="en-US" dirty="0">
                <a:solidFill>
                  <a:srgbClr val="FF0000"/>
                </a:solidFill>
              </a:rPr>
              <a:t>後知後覺</a:t>
            </a:r>
            <a:r>
              <a:rPr lang="zh-TW" altLang="en-US" dirty="0"/>
              <a:t>的方法學</a:t>
            </a:r>
          </a:p>
          <a:p>
            <a:pPr marL="400050" lvl="2" indent="0" eaLnBrk="1" hangingPunct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zh-TW" altLang="en-US" sz="2800" dirty="0"/>
              <a:t>出版後再來反思前後兩部的區別以及如何結合。</a:t>
            </a:r>
            <a:endParaRPr lang="en-US" altLang="zh-TW" sz="2800" dirty="0"/>
          </a:p>
          <a:p>
            <a:pPr marL="400050" lvl="2" indent="0" eaLnBrk="1" hangingPunct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zh-TW" altLang="en-US" sz="2800" dirty="0"/>
              <a:t>戲稱為先有藝術創作再來構思美學。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620689"/>
            <a:ext cx="8568952" cy="5760639"/>
          </a:xfrm>
        </p:spPr>
        <p:txBody>
          <a:bodyPr/>
          <a:lstStyle/>
          <a:p>
            <a:pPr marL="0" indent="0" eaLnBrk="1" hangingPunct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800" dirty="0"/>
              <a:t>歷史社會學內部解釋與詮釋的對立 </a:t>
            </a:r>
            <a:r>
              <a:rPr lang="en-US" altLang="zh-TW" sz="2800" dirty="0"/>
              <a:t>(explanation vs interpretation )</a:t>
            </a:r>
          </a:p>
          <a:p>
            <a:pPr marL="400050" lvl="1" indent="0" eaLnBrk="1" hangingPunct="1">
              <a:lnSpc>
                <a:spcPts val="36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dirty="0"/>
              <a:t>指導的博士生如果膽敢「講故事」的話，就把論文轉去給敘事社會學的 </a:t>
            </a:r>
            <a:r>
              <a:rPr lang="en-US" altLang="zh-TW" dirty="0"/>
              <a:t>William H. Sewell Jr. </a:t>
            </a:r>
            <a:r>
              <a:rPr lang="zh-TW" altLang="en-US" dirty="0"/>
              <a:t>指導 </a:t>
            </a:r>
            <a:r>
              <a:rPr lang="en-US" altLang="zh-TW" dirty="0"/>
              <a:t>(Skocpol) </a:t>
            </a:r>
            <a:r>
              <a:rPr lang="zh-TW" altLang="en-US" dirty="0"/>
              <a:t>。</a:t>
            </a:r>
            <a:endParaRPr lang="en-US" altLang="zh-TW" dirty="0"/>
          </a:p>
          <a:p>
            <a:pPr marL="400050" lvl="1" indent="0" eaLnBrk="1" hangingPunct="1">
              <a:lnSpc>
                <a:spcPts val="36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zh-TW" altLang="en-US" dirty="0"/>
              <a:t>「</a:t>
            </a:r>
            <a:r>
              <a:rPr lang="zh-TW" altLang="en-US" dirty="0">
                <a:solidFill>
                  <a:srgbClr val="FF0000"/>
                </a:solidFill>
              </a:rPr>
              <a:t>擬似主流科學</a:t>
            </a:r>
            <a:r>
              <a:rPr lang="zh-TW" altLang="en-US" dirty="0"/>
              <a:t>」 </a:t>
            </a:r>
            <a:r>
              <a:rPr lang="en-US" altLang="zh-TW" dirty="0"/>
              <a:t>VS </a:t>
            </a:r>
            <a:r>
              <a:rPr lang="zh-TW" altLang="en-US" dirty="0"/>
              <a:t>「</a:t>
            </a:r>
            <a:r>
              <a:rPr lang="zh-TW" altLang="en-US" dirty="0">
                <a:solidFill>
                  <a:srgbClr val="FF0000"/>
                </a:solidFill>
              </a:rPr>
              <a:t>膽敢說故事</a:t>
            </a:r>
            <a:r>
              <a:rPr lang="zh-TW" altLang="en-US" dirty="0"/>
              <a:t>」的社會科學</a:t>
            </a:r>
            <a:endParaRPr lang="en-US" altLang="zh-TW" dirty="0"/>
          </a:p>
          <a:p>
            <a:pPr marL="0" indent="0" eaLnBrk="1" hangingPunct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800"/>
              <a:t>裡外不是</a:t>
            </a:r>
            <a:r>
              <a:rPr lang="zh-TW" altLang="en-US" sz="2800" dirty="0"/>
              <a:t>人</a:t>
            </a:r>
          </a:p>
          <a:p>
            <a:pPr marL="400050" lvl="1" indent="0" eaLnBrk="1" hangingPunct="1">
              <a:lnSpc>
                <a:spcPts val="36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zh-TW" altLang="en-US" dirty="0"/>
              <a:t>到中研院臺史所演講跨學科的歷史研究法時獲得「</a:t>
            </a:r>
            <a:r>
              <a:rPr lang="zh-TW" altLang="en-US" dirty="0">
                <a:solidFill>
                  <a:srgbClr val="FF0000"/>
                </a:solidFill>
              </a:rPr>
              <a:t>披著（敘事）羊皮的（社會科學）狼</a:t>
            </a:r>
            <a:r>
              <a:rPr lang="zh-TW" altLang="en-US" dirty="0"/>
              <a:t>」的稱號。</a:t>
            </a:r>
          </a:p>
          <a:p>
            <a:pPr marL="400050" lvl="1" indent="0" eaLnBrk="1" hangingPunct="1">
              <a:lnSpc>
                <a:spcPts val="36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zh-TW" altLang="en-US" dirty="0"/>
              <a:t>當場自嘲是「</a:t>
            </a:r>
            <a:r>
              <a:rPr lang="zh-TW" altLang="en-US" dirty="0">
                <a:solidFill>
                  <a:srgbClr val="FF0000"/>
                </a:solidFill>
              </a:rPr>
              <a:t>起義來歸</a:t>
            </a:r>
            <a:r>
              <a:rPr lang="zh-TW" altLang="en-US" dirty="0"/>
              <a:t>」，卻被當成「</a:t>
            </a:r>
            <a:r>
              <a:rPr lang="zh-TW" altLang="en-US" dirty="0">
                <a:solidFill>
                  <a:srgbClr val="FF0000"/>
                </a:solidFill>
              </a:rPr>
              <a:t>特洛依的木馬</a:t>
            </a:r>
            <a:r>
              <a:rPr lang="zh-TW" altLang="en-US" dirty="0"/>
              <a:t>」。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1560" y="1124744"/>
            <a:ext cx="8424936" cy="4971256"/>
          </a:xfrm>
        </p:spPr>
        <p:txBody>
          <a:bodyPr/>
          <a:lstStyle/>
          <a:p>
            <a:pPr marL="0" indent="0" eaLnBrk="1" hangingPunct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dirty="0"/>
              <a:t>自省與自勉</a:t>
            </a:r>
          </a:p>
          <a:p>
            <a:pPr marL="0" indent="0" eaLnBrk="1" hangingPunct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800" dirty="0"/>
              <a:t>社會學與歷史的結合「並不是失敗了，相反的，是還沒有開始嘗</a:t>
            </a:r>
            <a:r>
              <a:rPr lang="zh-TW" altLang="en-US" sz="2800" dirty="0">
                <a:solidFill>
                  <a:srgbClr val="FF0000"/>
                </a:solidFill>
              </a:rPr>
              <a:t>試</a:t>
            </a:r>
            <a:r>
              <a:rPr lang="zh-TW" altLang="en-US" sz="2800" dirty="0"/>
              <a:t>」 </a:t>
            </a:r>
            <a:r>
              <a:rPr lang="en-US" altLang="zh-TW" sz="2800" dirty="0"/>
              <a:t>(Abbott)</a:t>
            </a:r>
          </a:p>
          <a:p>
            <a:pPr marL="0" indent="0" eaLnBrk="1" hangingPunct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800" dirty="0"/>
              <a:t>先</a:t>
            </a:r>
            <a:r>
              <a:rPr lang="zh-TW" altLang="en-US" sz="2800" dirty="0">
                <a:solidFill>
                  <a:srgbClr val="FF0000"/>
                </a:solidFill>
              </a:rPr>
              <a:t>試</a:t>
            </a:r>
            <a:r>
              <a:rPr lang="zh-TW" altLang="en-US" sz="2800" dirty="0"/>
              <a:t>再想（後知後覺）： 完成寫作後的自我反省</a:t>
            </a:r>
          </a:p>
          <a:p>
            <a:pPr eaLnBrk="1" hangingPunct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zh-TW" altLang="en-US" sz="2800" dirty="0"/>
              <a:t>	事後重新交代在自己的歷史寫作</a:t>
            </a:r>
            <a:r>
              <a:rPr lang="en-US" altLang="zh-TW" sz="2800" dirty="0"/>
              <a:t>《</a:t>
            </a:r>
            <a:r>
              <a:rPr lang="zh-TW" altLang="en-US" sz="2800" dirty="0"/>
              <a:t>番頭家</a:t>
            </a:r>
            <a:r>
              <a:rPr lang="en-US" altLang="zh-TW" sz="2800" dirty="0"/>
              <a:t>》</a:t>
            </a:r>
            <a:r>
              <a:rPr lang="zh-TW" altLang="en-US" sz="2800" dirty="0"/>
              <a:t>、</a:t>
            </a:r>
            <a:r>
              <a:rPr lang="en-US" altLang="zh-TW" sz="2800" dirty="0"/>
              <a:t>《</a:t>
            </a:r>
            <a:r>
              <a:rPr lang="zh-TW" altLang="en-US" sz="2800" dirty="0"/>
              <a:t>熟番與奸民</a:t>
            </a:r>
            <a:r>
              <a:rPr lang="en-US" altLang="zh-TW" sz="2800" dirty="0"/>
              <a:t>》</a:t>
            </a:r>
            <a:r>
              <a:rPr lang="zh-TW" altLang="en-US" sz="2800" dirty="0"/>
              <a:t>裡，歷史敘事與社會科學如何結合。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6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268760"/>
            <a:ext cx="8568952" cy="4827240"/>
          </a:xfrm>
        </p:spPr>
        <p:txBody>
          <a:bodyPr/>
          <a:lstStyle/>
          <a:p>
            <a:pPr>
              <a:lnSpc>
                <a:spcPts val="42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3600" dirty="0"/>
              <a:t>社會科學與歷史敘事的結合</a:t>
            </a:r>
          </a:p>
          <a:p>
            <a:pPr>
              <a:lnSpc>
                <a:spcPts val="42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zh-TW" altLang="en-US" dirty="0"/>
              <a:t>如何與認識論上的異類 </a:t>
            </a:r>
            <a:r>
              <a:rPr lang="en-US" altLang="zh-TW" dirty="0"/>
              <a:t>(epistemological ‘other’, Somers &amp; Gibson</a:t>
            </a:r>
            <a:r>
              <a:rPr lang="zh-TW" altLang="en-US" dirty="0"/>
              <a:t> </a:t>
            </a:r>
            <a:r>
              <a:rPr lang="en-US" altLang="zh-TW" dirty="0"/>
              <a:t>1994)</a:t>
            </a:r>
            <a:r>
              <a:rPr lang="zh-TW" altLang="en-US" dirty="0"/>
              <a:t> 結合？</a:t>
            </a:r>
            <a:endParaRPr lang="en-US" altLang="zh-TW" dirty="0"/>
          </a:p>
          <a:p>
            <a:pPr>
              <a:lnSpc>
                <a:spcPts val="42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zh-TW" altLang="en-US" dirty="0"/>
              <a:t>先分後合：先區辨差異，再探求結合之道。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60648"/>
            <a:ext cx="8352928" cy="6480720"/>
          </a:xfrm>
        </p:spPr>
        <p:txBody>
          <a:bodyPr/>
          <a:lstStyle/>
          <a:p>
            <a:pPr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dirty="0"/>
              <a:t>渾然不分</a:t>
            </a:r>
          </a:p>
          <a:p>
            <a:pPr marL="0" indent="0">
              <a:lnSpc>
                <a:spcPts val="3200"/>
              </a:lnSpc>
              <a:spcBef>
                <a:spcPts val="600"/>
              </a:spcBef>
              <a:spcAft>
                <a:spcPts val="0"/>
              </a:spcAft>
              <a:buFontTx/>
              <a:buNone/>
            </a:pPr>
            <a:r>
              <a:rPr lang="en-US" altLang="zh-TW" sz="2800" dirty="0"/>
              <a:t>Giddens </a:t>
            </a:r>
            <a:r>
              <a:rPr lang="zh-TW" altLang="en-US" sz="2800" dirty="0"/>
              <a:t>的「</a:t>
            </a:r>
            <a:r>
              <a:rPr lang="zh-TW" altLang="en-US" sz="2800" dirty="0">
                <a:solidFill>
                  <a:srgbClr val="FF0000"/>
                </a:solidFill>
              </a:rPr>
              <a:t>歷史理論</a:t>
            </a:r>
            <a:r>
              <a:rPr lang="zh-TW" altLang="en-US" sz="2800" dirty="0"/>
              <a:t>」</a:t>
            </a:r>
          </a:p>
          <a:p>
            <a:pPr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zh-TW" altLang="en-US" sz="2800" dirty="0"/>
              <a:t>社會構成的面向：精緻的存有論</a:t>
            </a:r>
          </a:p>
          <a:p>
            <a:pPr marL="457200" lvl="1" indent="0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dirty="0"/>
              <a:t>「</a:t>
            </a:r>
            <a:r>
              <a:rPr lang="zh-TW" altLang="en-US" dirty="0">
                <a:solidFill>
                  <a:srgbClr val="FF0000"/>
                </a:solidFill>
              </a:rPr>
              <a:t>時間拒絕缺席</a:t>
            </a:r>
            <a:r>
              <a:rPr lang="zh-TW" altLang="en-US" dirty="0"/>
              <a:t>」：時間是社會構成不可或缺的面向</a:t>
            </a:r>
          </a:p>
          <a:p>
            <a:pPr marL="457200" lvl="1" indent="0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dirty="0"/>
              <a:t>「</a:t>
            </a:r>
            <a:r>
              <a:rPr lang="zh-TW" altLang="en-US" dirty="0">
                <a:solidFill>
                  <a:srgbClr val="FF0000"/>
                </a:solidFill>
              </a:rPr>
              <a:t>結構化</a:t>
            </a:r>
            <a:r>
              <a:rPr lang="zh-TW" altLang="en-US" dirty="0"/>
              <a:t>」理論：結構與過程不分  </a:t>
            </a:r>
          </a:p>
          <a:p>
            <a:pPr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zh-TW" altLang="en-US" sz="2800" dirty="0"/>
              <a:t>知識方法的面向：粗淺的認識論</a:t>
            </a:r>
          </a:p>
          <a:p>
            <a:pPr marL="457200" lvl="1" indent="0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時間性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恢復作為社會理論不可分割之面向後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歷史與社會學在方法上就變得難以區分了。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" indent="0">
              <a:lnSpc>
                <a:spcPts val="36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zh-TW" altLang="zh-TW" sz="2800" dirty="0"/>
              <a:t>歷史</a:t>
            </a:r>
            <a:r>
              <a:rPr lang="zh-TW" altLang="en-US" sz="2800" dirty="0"/>
              <a:t>學</a:t>
            </a:r>
            <a:r>
              <a:rPr lang="zh-TW" altLang="zh-TW" sz="2800" dirty="0"/>
              <a:t>與社會科學在理論與</a:t>
            </a:r>
            <a:r>
              <a:rPr lang="zh-TW" altLang="en-US" sz="2800" dirty="0"/>
              <a:t>方法</a:t>
            </a:r>
            <a:r>
              <a:rPr lang="zh-TW" altLang="zh-TW" sz="2800" dirty="0"/>
              <a:t>上難以區分</a:t>
            </a:r>
            <a:r>
              <a:rPr lang="zh-TW" altLang="en-US" sz="2800" dirty="0"/>
              <a:t>，</a:t>
            </a:r>
            <a:r>
              <a:rPr lang="zh-TW" altLang="zh-TW" sz="2800" dirty="0"/>
              <a:t>一個「</a:t>
            </a:r>
            <a:r>
              <a:rPr lang="zh-TW" altLang="zh-TW" sz="2800" dirty="0">
                <a:solidFill>
                  <a:srgbClr val="FF0000"/>
                </a:solidFill>
              </a:rPr>
              <a:t>水乳交融</a:t>
            </a:r>
            <a:r>
              <a:rPr lang="zh-TW" altLang="zh-TW" sz="2800" dirty="0"/>
              <a:t>」的境界</a:t>
            </a:r>
            <a:r>
              <a:rPr lang="zh-TW" altLang="en-US" sz="2800" dirty="0"/>
              <a:t>？</a:t>
            </a:r>
          </a:p>
          <a:p>
            <a:pPr marL="0" indent="0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zh-TW" altLang="en-US" sz="2800" dirty="0"/>
              <a:t>帶有時間面向的社會構成是不是有其特定的知識方式，可以更適切地再現社會實存？</a:t>
            </a:r>
          </a:p>
        </p:txBody>
      </p:sp>
    </p:spTree>
    <p:extLst>
      <p:ext uri="{BB962C8B-B14F-4D97-AF65-F5344CB8AC3E}">
        <p14:creationId xmlns:p14="http://schemas.microsoft.com/office/powerpoint/2010/main" val="231185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7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88640"/>
            <a:ext cx="8459612" cy="6408712"/>
          </a:xfrm>
        </p:spPr>
        <p:txBody>
          <a:bodyPr/>
          <a:lstStyle/>
          <a:p>
            <a:pPr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zh-TW" altLang="en-US" dirty="0"/>
              <a:t>「歷史」一詞的</a:t>
            </a:r>
            <a:r>
              <a:rPr lang="zh-TW" altLang="en-US" dirty="0">
                <a:solidFill>
                  <a:srgbClr val="FF0000"/>
                </a:solidFill>
              </a:rPr>
              <a:t>雙重意涵</a:t>
            </a:r>
          </a:p>
          <a:p>
            <a:pPr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zh-TW" sz="2800" dirty="0"/>
              <a:t>1. </a:t>
            </a:r>
            <a:r>
              <a:rPr lang="zh-TW" altLang="en-US" sz="2800" dirty="0">
                <a:solidFill>
                  <a:srgbClr val="FF0000"/>
                </a:solidFill>
              </a:rPr>
              <a:t>過去真實發生的事件</a:t>
            </a:r>
            <a:endParaRPr lang="zh-TW" altLang="en-US" sz="2800" dirty="0"/>
          </a:p>
          <a:p>
            <a:pPr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zh-TW" altLang="en-US" sz="2400" dirty="0"/>
              <a:t>	</a:t>
            </a:r>
            <a:r>
              <a:rPr lang="zh-TW" altLang="en-US" sz="2800" dirty="0"/>
              <a:t>指涉什麼 </a:t>
            </a:r>
            <a:r>
              <a:rPr lang="en-US" altLang="zh-TW" sz="2800" dirty="0"/>
              <a:t>(reference) </a:t>
            </a:r>
            <a:r>
              <a:rPr lang="zh-TW" altLang="en-US" sz="2800" dirty="0"/>
              <a:t>的問題，裡頭包含著「真實的宣稱 </a:t>
            </a:r>
            <a:r>
              <a:rPr lang="en-US" altLang="zh-TW" sz="2800" dirty="0"/>
              <a:t>(truth claim)</a:t>
            </a:r>
            <a:r>
              <a:rPr lang="zh-TW" altLang="en-US" sz="2800" dirty="0"/>
              <a:t>」，也因此伴隨著接受「經驗檢驗」的義務。</a:t>
            </a:r>
          </a:p>
          <a:p>
            <a:pPr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zh-TW" sz="2800" dirty="0"/>
              <a:t>2. </a:t>
            </a:r>
            <a:r>
              <a:rPr lang="zh-TW" altLang="en-US" sz="2800" dirty="0">
                <a:solidFill>
                  <a:srgbClr val="FF0000"/>
                </a:solidFill>
              </a:rPr>
              <a:t>有關過去的陳述</a:t>
            </a:r>
          </a:p>
          <a:p>
            <a:pPr marL="400050" lvl="2" indent="0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zh-TW" altLang="en-US" sz="2800" dirty="0"/>
              <a:t>牽涉到的則顯然不僅只於把事件一件件照著時間順序排列，而是如何讓陳述過去變得有意思 </a:t>
            </a:r>
            <a:r>
              <a:rPr lang="en-US" altLang="zh-TW" sz="2800" dirty="0"/>
              <a:t>(make sense) </a:t>
            </a:r>
            <a:r>
              <a:rPr lang="zh-TW" altLang="en-US" sz="2800" dirty="0"/>
              <a:t>或可理解 </a:t>
            </a:r>
            <a:r>
              <a:rPr lang="en-US" altLang="zh-TW" sz="2800" dirty="0"/>
              <a:t>(intelligible) </a:t>
            </a:r>
            <a:r>
              <a:rPr lang="zh-TW" altLang="en-US" sz="2800" dirty="0"/>
              <a:t>的問題。</a:t>
            </a:r>
          </a:p>
          <a:p>
            <a:pPr marL="0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zh-TW" altLang="en-US" sz="2800" dirty="0"/>
              <a:t>在臺語裡，陳述過去的事：</a:t>
            </a:r>
            <a:r>
              <a:rPr lang="zh-TW" altLang="en-US" sz="2800" dirty="0">
                <a:solidFill>
                  <a:srgbClr val="FF0000"/>
                </a:solidFill>
              </a:rPr>
              <a:t>「講古」，就是說故事</a:t>
            </a:r>
            <a:r>
              <a:rPr lang="zh-TW" altLang="en-US" sz="2800" dirty="0"/>
              <a:t>。對於再現過去的論述方式已經做了明確的選擇，那就是，敘事。</a:t>
            </a:r>
          </a:p>
        </p:txBody>
      </p:sp>
    </p:spTree>
    <p:extLst>
      <p:ext uri="{BB962C8B-B14F-4D97-AF65-F5344CB8AC3E}">
        <p14:creationId xmlns:p14="http://schemas.microsoft.com/office/powerpoint/2010/main" val="340506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1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1994" y="620688"/>
            <a:ext cx="8556510" cy="5976664"/>
          </a:xfrm>
        </p:spPr>
        <p:txBody>
          <a:bodyPr/>
          <a:lstStyle/>
          <a:p>
            <a:pPr marL="0" indent="0" eaLnBrk="1" hangingPunct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dirty="0"/>
              <a:t>敘事作為社會科學認識論的「</a:t>
            </a:r>
            <a:r>
              <a:rPr lang="zh-TW" altLang="en-US" dirty="0">
                <a:solidFill>
                  <a:srgbClr val="FF0000"/>
                </a:solidFill>
              </a:rPr>
              <a:t>異類</a:t>
            </a:r>
            <a:r>
              <a:rPr lang="zh-TW" altLang="en-US" dirty="0"/>
              <a:t>」</a:t>
            </a:r>
          </a:p>
          <a:p>
            <a:pPr marL="0" indent="0" eaLnBrk="1" hangingPunct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800" dirty="0"/>
              <a:t>科學因果法則：法則統攝模型 </a:t>
            </a:r>
            <a:r>
              <a:rPr lang="en-US" altLang="zh-TW" sz="2800" dirty="0"/>
              <a:t>(the covering law model)</a:t>
            </a:r>
            <a:r>
              <a:rPr lang="zh-TW" altLang="en-US" sz="2800" dirty="0"/>
              <a:t> </a:t>
            </a:r>
          </a:p>
          <a:p>
            <a:pPr marL="400050" lvl="1" indent="0" eaLnBrk="1" hangingPunct="1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zh-TW" altLang="en-US" dirty="0"/>
              <a:t>在給予前提條件下，透過一般法則演繹和預測結果，並驗證之。 （“</a:t>
            </a:r>
            <a:r>
              <a:rPr lang="en-US" altLang="zh-TW" dirty="0"/>
              <a:t>Whenever X, then Y.”</a:t>
            </a:r>
            <a:r>
              <a:rPr lang="zh-TW" altLang="en-US" dirty="0"/>
              <a:t>，給定</a:t>
            </a:r>
            <a:r>
              <a:rPr lang="en-US" altLang="zh-TW" dirty="0"/>
              <a:t>X </a:t>
            </a:r>
            <a:r>
              <a:rPr lang="zh-TW" altLang="en-US" dirty="0"/>
              <a:t>就可以透過法則「預測」</a:t>
            </a:r>
            <a:r>
              <a:rPr lang="en-US" altLang="zh-TW" dirty="0"/>
              <a:t>Y</a:t>
            </a:r>
            <a:r>
              <a:rPr lang="zh-TW" altLang="en-US" dirty="0"/>
              <a:t>。 ）</a:t>
            </a:r>
          </a:p>
          <a:p>
            <a:pPr marL="0" indent="0" eaLnBrk="1" hangingPunct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800" dirty="0"/>
              <a:t>韋伯打臉：「足堪夠用的因果」 </a:t>
            </a:r>
            <a:r>
              <a:rPr lang="en-US" altLang="zh-TW" sz="2800" dirty="0"/>
              <a:t>(“adequate causation”)</a:t>
            </a:r>
          </a:p>
          <a:p>
            <a:pPr marL="400050" lvl="1" indent="0" eaLnBrk="1" hangingPunct="1">
              <a:lnSpc>
                <a:spcPts val="36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dirty="0"/>
              <a:t>社會科學的因果僅只是</a:t>
            </a:r>
            <a:r>
              <a:rPr lang="zh-TW" altLang="en-US" dirty="0">
                <a:solidFill>
                  <a:srgbClr val="FF0000"/>
                </a:solidFill>
              </a:rPr>
              <a:t>必要條件</a:t>
            </a:r>
            <a:r>
              <a:rPr lang="zh-TW" altLang="en-US" dirty="0"/>
              <a:t>，還稱不上是</a:t>
            </a:r>
            <a:r>
              <a:rPr lang="zh-TW" altLang="en-US" dirty="0">
                <a:solidFill>
                  <a:srgbClr val="FF0000"/>
                </a:solidFill>
              </a:rPr>
              <a:t>充分條件</a:t>
            </a:r>
            <a:r>
              <a:rPr lang="zh-TW" altLang="en-US" dirty="0"/>
              <a:t>（以韋伯的</a:t>
            </a:r>
            <a:r>
              <a:rPr lang="en-US" altLang="zh-TW" dirty="0"/>
              <a:t>《</a:t>
            </a:r>
            <a:r>
              <a:rPr lang="zh-TW" altLang="en-US" dirty="0"/>
              <a:t>基督新教倫理與資本主義精神</a:t>
            </a:r>
            <a:r>
              <a:rPr lang="en-US" altLang="zh-TW" dirty="0"/>
              <a:t>》</a:t>
            </a:r>
            <a:r>
              <a:rPr lang="zh-TW" altLang="en-US" dirty="0"/>
              <a:t>為例）。</a:t>
            </a:r>
            <a:endParaRPr lang="en-US" altLang="zh-TW" dirty="0"/>
          </a:p>
          <a:p>
            <a:pPr marL="400050" lvl="1" indent="0" eaLnBrk="1" hangingPunct="1">
              <a:lnSpc>
                <a:spcPts val="36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dirty="0"/>
              <a:t>這是哪門子的「科學因果」啊！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88640"/>
            <a:ext cx="8532440" cy="6552728"/>
          </a:xfrm>
        </p:spPr>
        <p:txBody>
          <a:bodyPr/>
          <a:lstStyle/>
          <a:p>
            <a:pPr marL="0" indent="0" eaLnBrk="1" hangingPunct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400" dirty="0"/>
              <a:t>我們之所以能深入理解特定的歷史事件，是因為我們有辦法把它</a:t>
            </a:r>
            <a:r>
              <a:rPr lang="zh-TW" altLang="en-US" sz="2400" dirty="0">
                <a:solidFill>
                  <a:srgbClr val="FF0000"/>
                </a:solidFill>
              </a:rPr>
              <a:t>適切地「擺置」在一個解釋的「時序」裡</a:t>
            </a:r>
            <a:r>
              <a:rPr lang="zh-TW" altLang="en-US" sz="2400" dirty="0"/>
              <a:t>，而不像物理事件被當成</a:t>
            </a:r>
            <a:r>
              <a:rPr lang="zh-TW" altLang="en-US" sz="2400" dirty="0">
                <a:solidFill>
                  <a:srgbClr val="FF0000"/>
                </a:solidFill>
              </a:rPr>
              <a:t>法則的例示</a:t>
            </a:r>
            <a:r>
              <a:rPr lang="zh-TW" altLang="en-US" sz="2400" dirty="0"/>
              <a:t> </a:t>
            </a:r>
            <a:r>
              <a:rPr lang="en-US" altLang="zh-TW" sz="2400" dirty="0"/>
              <a:t>(instance) </a:t>
            </a:r>
            <a:r>
              <a:rPr lang="zh-TW" altLang="en-US" sz="2400" dirty="0"/>
              <a:t>來瞭解。</a:t>
            </a:r>
            <a:endParaRPr lang="en-US" altLang="zh-TW" sz="2400" dirty="0"/>
          </a:p>
          <a:p>
            <a:pPr marL="0" indent="0" eaLnBrk="1" hangingPunct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400" dirty="0"/>
              <a:t>歷史結果本身很難從</a:t>
            </a:r>
            <a:r>
              <a:rPr lang="zh-TW" altLang="en-US" sz="2400" dirty="0">
                <a:solidFill>
                  <a:srgbClr val="FF0000"/>
                </a:solidFill>
              </a:rPr>
              <a:t>因果法則</a:t>
            </a:r>
            <a:r>
              <a:rPr lang="zh-TW" altLang="en-US" sz="2400" dirty="0"/>
              <a:t>的角度來解釋，只有放在</a:t>
            </a:r>
            <a:r>
              <a:rPr lang="zh-TW" altLang="en-US" sz="2400" dirty="0">
                <a:solidFill>
                  <a:srgbClr val="FF0000"/>
                </a:solidFill>
              </a:rPr>
              <a:t>先後發生的一連串事件</a:t>
            </a:r>
            <a:r>
              <a:rPr lang="zh-TW" altLang="en-US" sz="2400" dirty="0"/>
              <a:t>裡以及考量事件發生的</a:t>
            </a:r>
            <a:r>
              <a:rPr lang="zh-TW" altLang="en-US" sz="2400" dirty="0">
                <a:solidFill>
                  <a:srgbClr val="FF0000"/>
                </a:solidFill>
              </a:rPr>
              <a:t>時機</a:t>
            </a:r>
            <a:r>
              <a:rPr lang="zh-TW" altLang="en-US" sz="2400" dirty="0"/>
              <a:t>才能被理解。</a:t>
            </a:r>
          </a:p>
          <a:p>
            <a:pPr marL="0" indent="0" eaLnBrk="1" hangingPunct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400" dirty="0"/>
              <a:t>對應於歷史事件是有一種特定的論述方式：把事件依時間的順序組織進「開頭─中間─結尾」的</a:t>
            </a:r>
            <a:r>
              <a:rPr lang="zh-TW" altLang="en-US" sz="2400" dirty="0">
                <a:solidFill>
                  <a:srgbClr val="FF0000"/>
                </a:solidFill>
              </a:rPr>
              <a:t>情節 </a:t>
            </a:r>
            <a:r>
              <a:rPr lang="en-US" altLang="zh-TW" sz="2400" dirty="0">
                <a:solidFill>
                  <a:srgbClr val="FF0000"/>
                </a:solidFill>
              </a:rPr>
              <a:t>(plot)</a:t>
            </a:r>
            <a:r>
              <a:rPr lang="zh-TW" altLang="en-US" sz="2400" dirty="0"/>
              <a:t>，一個</a:t>
            </a:r>
            <a:r>
              <a:rPr lang="zh-TW" altLang="en-US" sz="2400" dirty="0">
                <a:solidFill>
                  <a:srgbClr val="FF0000"/>
                </a:solidFill>
              </a:rPr>
              <a:t>近似於詩文起承轉合的布局</a:t>
            </a:r>
            <a:r>
              <a:rPr lang="zh-TW" altLang="en-US" sz="2400" dirty="0"/>
              <a:t>裡，那就是，</a:t>
            </a:r>
            <a:r>
              <a:rPr lang="zh-TW" altLang="en-US" sz="2400" dirty="0">
                <a:solidFill>
                  <a:srgbClr val="FF0000"/>
                </a:solidFill>
              </a:rPr>
              <a:t>敘事</a:t>
            </a:r>
            <a:r>
              <a:rPr lang="zh-TW" altLang="en-US" sz="2400" dirty="0"/>
              <a:t>。 </a:t>
            </a:r>
          </a:p>
          <a:p>
            <a:pPr marL="0" indent="0" eaLnBrk="1" hangingPunct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400" dirty="0">
                <a:solidFill>
                  <a:srgbClr val="FF0000"/>
                </a:solidFill>
              </a:rPr>
              <a:t>人類生活的時間經驗</a:t>
            </a:r>
            <a:r>
              <a:rPr lang="zh-TW" altLang="en-US" sz="2400" dirty="0"/>
              <a:t>不得不採取一種說故事的方式才能傳達。</a:t>
            </a:r>
            <a:endParaRPr lang="en-US" altLang="zh-TW" sz="2400" dirty="0"/>
          </a:p>
          <a:p>
            <a:pPr marL="400050" lvl="1" indent="0" eaLnBrk="1" hangingPunct="1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2400" dirty="0"/>
              <a:t>說故事是人類最普遍的一種溝通方式。故事可以轉譯進出不同的語言與文化而原意少有折損。</a:t>
            </a:r>
            <a:r>
              <a:rPr lang="en-US" altLang="zh-TW" sz="2400" dirty="0"/>
              <a:t>〔</a:t>
            </a:r>
            <a:r>
              <a:rPr lang="zh-TW" altLang="en-US" sz="2400" dirty="0"/>
              <a:t>「李爾王」（莎士比亞）與「亂」（黑澤明電影）。</a:t>
            </a:r>
            <a:r>
              <a:rPr lang="en-US" altLang="zh-TW" sz="2400" dirty="0"/>
              <a:t>〕</a:t>
            </a:r>
          </a:p>
          <a:p>
            <a:pPr marL="0" indent="0" eaLnBrk="1" hangingPunct="1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2400" dirty="0"/>
              <a:t>敘事在社會生活上的實際運用：司法訴訟、心理分析等。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548680"/>
            <a:ext cx="8424936" cy="5872100"/>
          </a:xfrm>
        </p:spPr>
        <p:txBody>
          <a:bodyPr/>
          <a:lstStyle/>
          <a:p>
            <a:pPr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zh-TW" altLang="en-US" dirty="0"/>
              <a:t>敘事的結構</a:t>
            </a:r>
            <a:endParaRPr lang="en-US" altLang="zh-TW" dirty="0"/>
          </a:p>
          <a:p>
            <a:pPr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zh-TW" altLang="en-US" sz="2800" dirty="0"/>
              <a:t>確認敘事作為一種知識的方法</a:t>
            </a:r>
          </a:p>
          <a:p>
            <a:pPr marL="400050" lvl="1" indent="0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dirty="0"/>
              <a:t>歷史敘事不是照著時間順序一件跟著一件交代發生的事情 ：流水帳。</a:t>
            </a:r>
            <a:endParaRPr lang="zh-TW" altLang="en-US" sz="2800" dirty="0"/>
          </a:p>
          <a:p>
            <a:pPr marL="0" indent="0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800" dirty="0"/>
              <a:t>歷史敘事必須能夠「通盤契合」</a:t>
            </a:r>
            <a:r>
              <a:rPr lang="en-US" altLang="zh-TW" sz="2800" dirty="0"/>
              <a:t>(colligation)</a:t>
            </a:r>
            <a:r>
              <a:rPr lang="zh-TW" altLang="en-US" sz="2800" dirty="0"/>
              <a:t>。</a:t>
            </a:r>
          </a:p>
          <a:p>
            <a:pPr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zh-TW" altLang="en-US" sz="2800" dirty="0"/>
              <a:t>	</a:t>
            </a:r>
            <a:r>
              <a:rPr lang="en-US" altLang="zh-TW" sz="2800" dirty="0"/>
              <a:t> colligation</a:t>
            </a:r>
            <a:r>
              <a:rPr lang="zh-TW" altLang="en-US" sz="2800" dirty="0"/>
              <a:t> 原意是指能緊密扣連相關的事實而構成一個合理的解釋；其作為研究方法的程序而言，則意指把事件放在它的歷史脈絡裡，追溯它與其他事件間的內在關連，形成一銜接緊密、具有高度連貫性的解釋。 </a:t>
            </a:r>
          </a:p>
        </p:txBody>
      </p:sp>
    </p:spTree>
    <p:extLst>
      <p:ext uri="{BB962C8B-B14F-4D97-AF65-F5344CB8AC3E}">
        <p14:creationId xmlns:p14="http://schemas.microsoft.com/office/powerpoint/2010/main" val="203256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68760"/>
            <a:ext cx="8134672" cy="4827240"/>
          </a:xfrm>
        </p:spPr>
        <p:txBody>
          <a:bodyPr/>
          <a:lstStyle/>
          <a:p>
            <a:pPr marL="0" indent="0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800" dirty="0"/>
              <a:t>社會學與歷史的結合「並不是失敗了，相反的，是還沒有開始嘗試」 </a:t>
            </a:r>
            <a:r>
              <a:rPr lang="en-US" altLang="zh-TW" sz="2800" dirty="0"/>
              <a:t>(Andrew Abbott</a:t>
            </a:r>
            <a:r>
              <a:rPr lang="zh-TW" altLang="en-US" sz="2800" dirty="0"/>
              <a:t> </a:t>
            </a:r>
            <a:r>
              <a:rPr lang="en-US" altLang="zh-TW" sz="2800" dirty="0"/>
              <a:t>1991) </a:t>
            </a:r>
            <a:r>
              <a:rPr lang="zh-TW" altLang="en-US" sz="2800" dirty="0"/>
              <a:t>。</a:t>
            </a:r>
            <a:endParaRPr lang="en-US" altLang="zh-TW" sz="2800" dirty="0"/>
          </a:p>
          <a:p>
            <a:pPr marL="0" indent="0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800" dirty="0"/>
              <a:t>從</a:t>
            </a:r>
            <a:r>
              <a:rPr lang="en-US" altLang="zh-TW" sz="2800" dirty="0"/>
              <a:t>《</a:t>
            </a:r>
            <a:r>
              <a:rPr lang="zh-TW" altLang="en-US" sz="2800" dirty="0"/>
              <a:t>番頭家</a:t>
            </a:r>
            <a:r>
              <a:rPr lang="en-US" altLang="zh-TW" sz="2800" dirty="0"/>
              <a:t>》</a:t>
            </a:r>
            <a:r>
              <a:rPr lang="zh-TW" altLang="en-US" sz="2800" dirty="0"/>
              <a:t>、</a:t>
            </a:r>
            <a:r>
              <a:rPr lang="en-US" altLang="zh-TW" sz="2800" dirty="0"/>
              <a:t>《</a:t>
            </a:r>
            <a:r>
              <a:rPr lang="zh-TW" altLang="en-US" sz="2800" dirty="0"/>
              <a:t>熟番與奸民</a:t>
            </a:r>
            <a:r>
              <a:rPr lang="en-US" altLang="zh-TW" sz="2800" dirty="0"/>
              <a:t>》</a:t>
            </a:r>
            <a:r>
              <a:rPr lang="zh-TW" altLang="en-US" sz="2800" dirty="0"/>
              <a:t>的寫作經驗</a:t>
            </a:r>
            <a:r>
              <a:rPr lang="zh-TW" altLang="zh-TW" sz="2800" dirty="0"/>
              <a:t>重新反省社會學的「歷史轉向」，討論社會科學與歷史</a:t>
            </a:r>
            <a:r>
              <a:rPr lang="zh-TW" altLang="en-US" sz="2800" dirty="0"/>
              <a:t>學</a:t>
            </a:r>
            <a:r>
              <a:rPr lang="zh-TW" altLang="zh-TW" sz="2800" dirty="0"/>
              <a:t>在方法上是否可能結合以及如何結合</a:t>
            </a:r>
            <a:r>
              <a:rPr lang="zh-TW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73846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476673"/>
            <a:ext cx="8568952" cy="6048672"/>
          </a:xfrm>
        </p:spPr>
        <p:txBody>
          <a:bodyPr/>
          <a:lstStyle/>
          <a:p>
            <a:pPr marL="0" indent="0" eaLnBrk="1" hangingPunct="1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dirty="0"/>
              <a:t>敘事</a:t>
            </a:r>
            <a:r>
              <a:rPr lang="zh-TW" altLang="en-US" dirty="0">
                <a:solidFill>
                  <a:srgbClr val="FF0000"/>
                </a:solidFill>
              </a:rPr>
              <a:t>所謂的「結構」</a:t>
            </a:r>
            <a:endParaRPr lang="en-US" altLang="zh-TW" dirty="0">
              <a:solidFill>
                <a:srgbClr val="FF0000"/>
              </a:solidFill>
            </a:endParaRPr>
          </a:p>
          <a:p>
            <a:pPr marL="400050" lvl="1" indent="0" eaLnBrk="1" hangingPunct="1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dirty="0"/>
              <a:t>敘事作為高度整合的整體，除了</a:t>
            </a:r>
            <a:r>
              <a:rPr lang="zh-TW" altLang="en-US" dirty="0">
                <a:solidFill>
                  <a:srgbClr val="FF0000"/>
                </a:solidFill>
              </a:rPr>
              <a:t>時序</a:t>
            </a:r>
            <a:r>
              <a:rPr lang="zh-TW" altLang="en-US" dirty="0"/>
              <a:t>的面向 </a:t>
            </a:r>
            <a:r>
              <a:rPr lang="en-US" altLang="zh-TW" dirty="0"/>
              <a:t>(chronological </a:t>
            </a:r>
            <a:r>
              <a:rPr lang="en-US" altLang="zh-TW" dirty="0" err="1"/>
              <a:t>dimmension</a:t>
            </a:r>
            <a:r>
              <a:rPr lang="en-US" altLang="zh-TW" dirty="0"/>
              <a:t>) </a:t>
            </a:r>
            <a:r>
              <a:rPr lang="zh-TW" altLang="en-US" dirty="0"/>
              <a:t>外，還多出一個「</a:t>
            </a:r>
            <a:r>
              <a:rPr lang="zh-TW" altLang="en-US" dirty="0">
                <a:solidFill>
                  <a:srgbClr val="FF0000"/>
                </a:solidFill>
              </a:rPr>
              <a:t>全相統合</a:t>
            </a:r>
            <a:r>
              <a:rPr lang="zh-TW" altLang="en-US" dirty="0"/>
              <a:t>」的面向（</a:t>
            </a:r>
            <a:r>
              <a:rPr lang="en-US" altLang="zh-TW" dirty="0" err="1"/>
              <a:t>configurational</a:t>
            </a:r>
            <a:r>
              <a:rPr lang="en-US" altLang="zh-TW" dirty="0"/>
              <a:t> dimension</a:t>
            </a:r>
            <a:r>
              <a:rPr lang="zh-TW" altLang="en-US" dirty="0"/>
              <a:t>） </a:t>
            </a:r>
            <a:r>
              <a:rPr lang="en-US" altLang="zh-TW" dirty="0"/>
              <a:t>(</a:t>
            </a:r>
            <a:r>
              <a:rPr lang="en-US" altLang="zh-TW" dirty="0" err="1"/>
              <a:t>Ricoeur</a:t>
            </a:r>
            <a:r>
              <a:rPr lang="en-US" altLang="zh-TW" dirty="0"/>
              <a:t> 1981)</a:t>
            </a:r>
          </a:p>
          <a:p>
            <a:pPr marL="400050" lvl="1" indent="0" eaLnBrk="1" hangingPunct="1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dirty="0"/>
              <a:t>「全相式的掌握」 </a:t>
            </a:r>
            <a:r>
              <a:rPr lang="en-US" altLang="zh-TW" dirty="0"/>
              <a:t>(“seeing things together”) (Mink 1966)</a:t>
            </a:r>
          </a:p>
          <a:p>
            <a:pPr marL="400050" lvl="1" indent="0" eaLnBrk="1" hangingPunct="1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dirty="0"/>
              <a:t>自然科學以因果法則來統攝事實，歷史則是把事實整合進</a:t>
            </a:r>
            <a:r>
              <a:rPr lang="zh-TW" altLang="en-US" dirty="0">
                <a:solidFill>
                  <a:srgbClr val="FF0000"/>
                </a:solidFill>
              </a:rPr>
              <a:t>情節 </a:t>
            </a:r>
            <a:r>
              <a:rPr lang="en-US" altLang="zh-TW" dirty="0">
                <a:solidFill>
                  <a:srgbClr val="FF0000"/>
                </a:solidFill>
              </a:rPr>
              <a:t>(plot) </a:t>
            </a:r>
            <a:r>
              <a:rPr lang="zh-TW" altLang="en-US" dirty="0"/>
              <a:t>裡。</a:t>
            </a:r>
          </a:p>
          <a:p>
            <a:pPr eaLnBrk="1" hangingPunct="1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zh-TW" altLang="en-US" sz="2800" dirty="0"/>
              <a:t>	歷史不是法則式的，但仍不失為因果：</a:t>
            </a:r>
            <a:endParaRPr lang="en-US" altLang="zh-TW" sz="2800" dirty="0"/>
          </a:p>
          <a:p>
            <a:pPr indent="0" eaLnBrk="1" hangingPunct="1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zh-TW" altLang="en-US" sz="2800" dirty="0"/>
              <a:t>透過情節的整編 </a:t>
            </a:r>
            <a:r>
              <a:rPr lang="en-US" altLang="zh-TW" sz="2800" dirty="0"/>
              <a:t>(</a:t>
            </a:r>
            <a:r>
              <a:rPr lang="en-US" altLang="zh-TW" sz="2800" dirty="0" err="1"/>
              <a:t>emplotment</a:t>
            </a:r>
            <a:r>
              <a:rPr lang="en-US" altLang="zh-TW" sz="2800" dirty="0"/>
              <a:t>)</a:t>
            </a:r>
            <a:r>
              <a:rPr lang="zh-TW" altLang="en-US" sz="2800" dirty="0"/>
              <a:t>，歷史不再是流水帳式的記事──一件跟著一件，而是有著「</a:t>
            </a:r>
            <a:r>
              <a:rPr lang="zh-TW" altLang="en-US" sz="2800" dirty="0">
                <a:solidFill>
                  <a:srgbClr val="FF0000"/>
                </a:solidFill>
                <a:latin typeface="+mn-ea"/>
              </a:rPr>
              <a:t>前因後果</a:t>
            </a:r>
            <a:r>
              <a:rPr lang="zh-TW" altLang="en-US" sz="2800" dirty="0"/>
              <a:t>」的單一整體。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908720"/>
            <a:ext cx="8424936" cy="4824536"/>
          </a:xfrm>
        </p:spPr>
        <p:txBody>
          <a:bodyPr/>
          <a:lstStyle/>
          <a:p>
            <a:pPr marL="0" eaLnBrk="1" hangingPunct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800" dirty="0"/>
              <a:t>敘事或許可以被視為使用一種特定證明方式的論述</a:t>
            </a:r>
            <a:r>
              <a:rPr lang="en-US" altLang="zh-TW" sz="2800" dirty="0"/>
              <a:t>(discourse of proof)</a:t>
            </a:r>
            <a:r>
              <a:rPr lang="zh-TW" altLang="en-US" sz="2800" dirty="0"/>
              <a:t>，目的在提供一種頗具說服力的說法，使得結局在總合考量先後發生的各個事件下，看起來就是個合理的結果。</a:t>
            </a:r>
            <a:endParaRPr lang="en-US" altLang="zh-TW" sz="2800" dirty="0"/>
          </a:p>
          <a:p>
            <a:pPr marL="0" eaLnBrk="1" hangingPunct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800" dirty="0">
                <a:solidFill>
                  <a:srgbClr val="FF0000"/>
                </a:solidFill>
              </a:rPr>
              <a:t>看來「合情合理」就夠了嗎？</a:t>
            </a:r>
            <a:endParaRPr lang="en-US" altLang="zh-TW" sz="2800" dirty="0">
              <a:solidFill>
                <a:srgbClr val="FF0000"/>
              </a:solidFill>
            </a:endParaRPr>
          </a:p>
          <a:p>
            <a:pPr marL="0" eaLnBrk="1" hangingPunct="1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zh-TW" sz="2800" dirty="0"/>
              <a:t>I am concerned with research design, and the critical examination and testing of competing hypotheses, </a:t>
            </a:r>
            <a:r>
              <a:rPr lang="en-US" altLang="zh-TW" sz="2800" dirty="0">
                <a:solidFill>
                  <a:srgbClr val="FF0000"/>
                </a:solidFill>
              </a:rPr>
              <a:t>even those labeled as “interpretations.”</a:t>
            </a:r>
            <a:r>
              <a:rPr lang="en-US" altLang="zh-TW" sz="2800" dirty="0"/>
              <a:t> </a:t>
            </a:r>
            <a:r>
              <a:rPr lang="zh-TW" altLang="en-US" sz="2800" dirty="0"/>
              <a:t>（歷史人類學家 </a:t>
            </a:r>
            <a:r>
              <a:rPr lang="en-US" altLang="zh-TW" sz="2800" dirty="0"/>
              <a:t>John R. Shepherd</a:t>
            </a:r>
            <a:r>
              <a:rPr lang="zh-TW" altLang="en-US" sz="2800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39668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332656"/>
            <a:ext cx="8496944" cy="6444716"/>
          </a:xfrm>
        </p:spPr>
        <p:txBody>
          <a:bodyPr/>
          <a:lstStyle/>
          <a:p>
            <a:pPr marL="0" eaLnBrk="1" hangingPunct="1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dirty="0"/>
              <a:t>可檢證 </a:t>
            </a:r>
            <a:r>
              <a:rPr lang="en-US" altLang="zh-TW" dirty="0"/>
              <a:t>(testable) </a:t>
            </a:r>
            <a:r>
              <a:rPr lang="zh-TW" altLang="en-US" dirty="0"/>
              <a:t>、可否證 </a:t>
            </a:r>
            <a:r>
              <a:rPr lang="en-US" altLang="zh-TW" dirty="0"/>
              <a:t>(falsifiable) </a:t>
            </a:r>
            <a:r>
              <a:rPr lang="zh-TW" altLang="en-US" dirty="0"/>
              <a:t>、乃至於可量化的敘事</a:t>
            </a:r>
          </a:p>
          <a:p>
            <a:pPr marL="0" eaLnBrk="1" hangingPunct="1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800" dirty="0"/>
              <a:t>「因果敘事容許我們使用諸多真實發生的事件來檢測一系列的</a:t>
            </a:r>
            <a:r>
              <a:rPr lang="en-US" altLang="zh-TW" sz="2800" dirty="0"/>
              <a:t>『</a:t>
            </a:r>
            <a:r>
              <a:rPr lang="zh-TW" altLang="en-US" sz="2800" dirty="0"/>
              <a:t>情節假設</a:t>
            </a:r>
            <a:r>
              <a:rPr lang="en-US" altLang="zh-TW" sz="2800" dirty="0"/>
              <a:t>』</a:t>
            </a:r>
            <a:r>
              <a:rPr lang="zh-TW" altLang="en-US" sz="2800" dirty="0"/>
              <a:t>」</a:t>
            </a:r>
            <a:r>
              <a:rPr lang="en-US" altLang="zh-TW" sz="2800" dirty="0"/>
              <a:t>(Somers &amp; Gibson)</a:t>
            </a:r>
            <a:r>
              <a:rPr lang="zh-TW" altLang="en-US" sz="2800" dirty="0"/>
              <a:t>，挑選出一個最切合事件的敘事來。</a:t>
            </a:r>
          </a:p>
          <a:p>
            <a:pPr marL="0" eaLnBrk="1" hangingPunct="1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zh-TW" altLang="en-US" sz="2800" dirty="0"/>
              <a:t>把競爭性的歷史敘事付諸檢證，看哪一套更能經得起經驗證據的考驗，差可類比於 </a:t>
            </a:r>
            <a:r>
              <a:rPr lang="en-US" altLang="zh-TW" sz="2800" dirty="0"/>
              <a:t>Karl Popper </a:t>
            </a:r>
            <a:r>
              <a:rPr lang="zh-TW" altLang="en-US" sz="2800" dirty="0"/>
              <a:t>的否證（</a:t>
            </a:r>
            <a:r>
              <a:rPr lang="en-US" altLang="zh-TW" sz="2800" dirty="0"/>
              <a:t>falsification</a:t>
            </a:r>
            <a:r>
              <a:rPr lang="zh-TW" altLang="en-US" sz="2800" dirty="0"/>
              <a:t>） </a:t>
            </a:r>
            <a:r>
              <a:rPr lang="en-US" altLang="zh-TW" sz="2800" dirty="0"/>
              <a:t>(</a:t>
            </a:r>
            <a:r>
              <a:rPr lang="en-US" altLang="zh-TW" sz="2800" dirty="0" err="1"/>
              <a:t>Ricoeur</a:t>
            </a:r>
            <a:r>
              <a:rPr lang="en-US" altLang="zh-TW" sz="2800" dirty="0"/>
              <a:t> ) </a:t>
            </a:r>
            <a:r>
              <a:rPr lang="zh-TW" altLang="en-US" sz="2800" dirty="0"/>
              <a:t>。</a:t>
            </a:r>
          </a:p>
          <a:p>
            <a:pPr marL="0" eaLnBrk="1" hangingPunct="1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800" dirty="0"/>
              <a:t>欠缺實驗證明的歷史推論：以自然科學達爾文的演化論為例</a:t>
            </a:r>
          </a:p>
          <a:p>
            <a:pPr marL="0" eaLnBrk="1" hangingPunct="1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zh-TW" altLang="en-US" sz="2800" dirty="0"/>
              <a:t>來自演化生物學的歷史方法學：</a:t>
            </a:r>
            <a:r>
              <a:rPr lang="en-US" altLang="zh-TW" sz="2800" dirty="0"/>
              <a:t>Positive methods founded on narrative (Abbott)</a:t>
            </a:r>
          </a:p>
          <a:p>
            <a:pPr marL="400050" lvl="1" eaLnBrk="1" hangingPunct="1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zh-TW" altLang="en-US" dirty="0"/>
              <a:t>根植於敘事的實證方法：膽敢「量化」的歷史敘事</a:t>
            </a:r>
          </a:p>
        </p:txBody>
      </p:sp>
    </p:spTree>
    <p:extLst>
      <p:ext uri="{BB962C8B-B14F-4D97-AF65-F5344CB8AC3E}">
        <p14:creationId xmlns:p14="http://schemas.microsoft.com/office/powerpoint/2010/main" val="279795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332656"/>
            <a:ext cx="8568952" cy="6480720"/>
          </a:xfrm>
        </p:spPr>
        <p:txBody>
          <a:bodyPr/>
          <a:lstStyle/>
          <a:p>
            <a:pPr marL="0" indent="0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dirty="0">
                <a:solidFill>
                  <a:srgbClr val="FF0000"/>
                </a:solidFill>
              </a:rPr>
              <a:t>歷史機遇</a:t>
            </a:r>
            <a:r>
              <a:rPr lang="zh-TW" altLang="en-US" dirty="0"/>
              <a:t>何在？</a:t>
            </a:r>
          </a:p>
          <a:p>
            <a:pPr marL="400050" lvl="1" indent="0">
              <a:lnSpc>
                <a:spcPts val="36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dirty="0"/>
              <a:t>代表敘事者觀點的情節裡可有</a:t>
            </a:r>
            <a:r>
              <a:rPr lang="zh-TW" altLang="en-US" dirty="0">
                <a:solidFill>
                  <a:srgbClr val="FF0000"/>
                </a:solidFill>
              </a:rPr>
              <a:t>機遇存在的空間</a:t>
            </a:r>
            <a:r>
              <a:rPr lang="zh-TW" altLang="en-US" dirty="0"/>
              <a:t>？</a:t>
            </a:r>
            <a:endParaRPr lang="en-US" altLang="zh-TW" dirty="0"/>
          </a:p>
          <a:p>
            <a:pPr marL="0" indent="0">
              <a:lnSpc>
                <a:spcPts val="36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2800" dirty="0"/>
              <a:t>偷看了偵探小說的結局</a:t>
            </a:r>
            <a:endParaRPr lang="en-US" altLang="zh-TW" sz="2800" dirty="0"/>
          </a:p>
          <a:p>
            <a:pPr marL="400050" lvl="2" indent="0">
              <a:lnSpc>
                <a:spcPts val="36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2800" dirty="0"/>
              <a:t>知道結局後逆溯回去重講故事──</a:t>
            </a:r>
            <a:r>
              <a:rPr lang="zh-TW" altLang="en-US" sz="2800" dirty="0">
                <a:solidFill>
                  <a:srgbClr val="FF0000"/>
                </a:solidFill>
              </a:rPr>
              <a:t>倒帶重播</a:t>
            </a:r>
            <a:r>
              <a:rPr lang="zh-TW" altLang="en-US" sz="2800" dirty="0"/>
              <a:t>──的敘事者，可不知有什麼</a:t>
            </a:r>
            <a:r>
              <a:rPr lang="zh-TW" altLang="en-US" sz="2800" dirty="0">
                <a:solidFill>
                  <a:srgbClr val="FF0000"/>
                </a:solidFill>
              </a:rPr>
              <a:t>非所預期的結果</a:t>
            </a:r>
            <a:r>
              <a:rPr lang="zh-TW" altLang="en-US" sz="2800" dirty="0"/>
              <a:t>。</a:t>
            </a:r>
            <a:endParaRPr lang="en-US" altLang="zh-TW" sz="2800" dirty="0"/>
          </a:p>
          <a:p>
            <a:pPr marL="400050" lvl="2" inden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dirty="0"/>
              <a:t>「</a:t>
            </a:r>
            <a:r>
              <a:rPr lang="zh-TW" altLang="en-US" sz="2800" dirty="0">
                <a:solidFill>
                  <a:srgbClr val="FF0000"/>
                </a:solidFill>
              </a:rPr>
              <a:t>倒帶重播，機遇不再</a:t>
            </a:r>
            <a:r>
              <a:rPr lang="zh-TW" altLang="en-US" sz="2800" dirty="0"/>
              <a:t>」</a:t>
            </a:r>
            <a:r>
              <a:rPr lang="en-US" altLang="zh-TW" sz="2800" dirty="0"/>
              <a:t> </a:t>
            </a:r>
          </a:p>
          <a:p>
            <a:pPr marL="400050" lvl="2" inden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dirty="0"/>
              <a:t>“There are no contingencies going backwards” (Mink).</a:t>
            </a:r>
            <a:endParaRPr lang="zh-TW" altLang="en-US" sz="2800" dirty="0"/>
          </a:p>
          <a:p>
            <a:pPr marL="0" indent="0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800" dirty="0"/>
              <a:t>歷史過程</a:t>
            </a:r>
            <a:r>
              <a:rPr lang="zh-TW" altLang="en-US" sz="2800" dirty="0">
                <a:solidFill>
                  <a:srgbClr val="FF0000"/>
                </a:solidFill>
              </a:rPr>
              <a:t>被結果解釋掉了</a:t>
            </a:r>
            <a:r>
              <a:rPr lang="en-US" altLang="zh-TW" sz="2800" dirty="0">
                <a:solidFill>
                  <a:srgbClr val="FF0000"/>
                </a:solidFill>
              </a:rPr>
              <a:t>(explained away) </a:t>
            </a:r>
            <a:r>
              <a:rPr lang="zh-TW" altLang="en-US" sz="2800" dirty="0">
                <a:solidFill>
                  <a:srgbClr val="FF0000"/>
                </a:solidFill>
              </a:rPr>
              <a:t>？</a:t>
            </a:r>
            <a:endParaRPr lang="en-US" altLang="zh-TW" sz="2800" dirty="0">
              <a:solidFill>
                <a:srgbClr val="FF0000"/>
              </a:solidFill>
            </a:endParaRPr>
          </a:p>
          <a:p>
            <a:pPr marL="400050" lvl="1" indent="0">
              <a:lnSpc>
                <a:spcPts val="36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dirty="0"/>
              <a:t>情節被轉化成為事先安排好的（預先決定的）秩序，歷史事件的時序只不過是某種主導性力量或法則自我開展的過程，而不是</a:t>
            </a:r>
            <a:r>
              <a:rPr lang="zh-TW" altLang="en-US" dirty="0">
                <a:solidFill>
                  <a:srgbClr val="FF0000"/>
                </a:solidFill>
              </a:rPr>
              <a:t>並未設定最終結果的一連串選擇所形成的因徑依賴 </a:t>
            </a:r>
            <a:r>
              <a:rPr lang="en-US" altLang="zh-TW" dirty="0">
                <a:solidFill>
                  <a:srgbClr val="FF0000"/>
                </a:solidFill>
              </a:rPr>
              <a:t>(path dependence) </a:t>
            </a:r>
            <a:r>
              <a:rPr lang="zh-TW" altLang="en-US" dirty="0">
                <a:solidFill>
                  <a:srgbClr val="FF0000"/>
                </a:solidFill>
              </a:rPr>
              <a:t>過程</a:t>
            </a:r>
            <a:r>
              <a:rPr lang="zh-TW" altLang="en-US" dirty="0"/>
              <a:t>。 </a:t>
            </a:r>
          </a:p>
        </p:txBody>
      </p:sp>
    </p:spTree>
    <p:extLst>
      <p:ext uri="{BB962C8B-B14F-4D97-AF65-F5344CB8AC3E}">
        <p14:creationId xmlns:p14="http://schemas.microsoft.com/office/powerpoint/2010/main" val="182746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9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88640"/>
            <a:ext cx="8496944" cy="6624736"/>
          </a:xfrm>
        </p:spPr>
        <p:txBody>
          <a:bodyPr/>
          <a:lstStyle/>
          <a:p>
            <a:pPr marL="0" indent="0">
              <a:lnSpc>
                <a:spcPts val="26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邵式柏（</a:t>
            </a:r>
            <a:r>
              <a:rPr lang="en-US" altLang="zh-TW" sz="2000" dirty="0">
                <a:ea typeface="標楷體" panose="03000509000000000000" pitchFamily="65" charset="-120"/>
              </a:rPr>
              <a:t>John R. Shepherd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）的解釋架構首重理性的國家行動，從這個視角出發所呈現的熟番地權演化，著墨於普同性的地方多於特異性，著墨於規劃設計的地方多於意外，著墨於漸進連續的累積多於突變。在邵式柏細緻的就其時間上的先後賦予位階秩序後，熟番地權演化就像進化的階梯一般，由下而上，由粗糙而成熟完美。</a:t>
            </a:r>
          </a:p>
          <a:p>
            <a:pPr marL="0" indent="0">
              <a:lnSpc>
                <a:spcPts val="26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相對而言，筆者所感受到的歷史演化過程則比較像是在小鋼珠遊戲（柏青哥，</a:t>
            </a:r>
            <a:r>
              <a:rPr lang="en-US" altLang="zh-TW" sz="2000" dirty="0">
                <a:ea typeface="標楷體" panose="03000509000000000000" pitchFamily="65" charset="-120"/>
              </a:rPr>
              <a:t>pachinko, pinball game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）裡，沿著上窄下寬的樹枝狀路徑，拾級而下。每一個選擇不僅是放棄了一些可能的替代機會，而且前一個選擇所決定的路徑往往限定了下一個選擇的可能路徑。從事一個選擇的同時已經排除了其他的選擇，也構成了其後選擇的限制條件。遊戲的結構（環境）並沒有給予選擇無盡的可能性。但這並沒有反過來意味著選擇是命定的。在諸多的可能性之間難以抉擇時，決定每每是機遇所促成的（當然也不要忘了加上無知與誤解），通常不是毫不猶豫、不會事後追悔的。然而，由於前後事件的因徑依賴，這個不可逆轉的連鎖反應並不是個可以漸次修正、自我調整而日趨完善的適應過程。因此，把時鐘撥回去，讓歷史重新再來，結果可能相當不同（同一個遊戲但不見得有相同的結果）。</a:t>
            </a:r>
          </a:p>
          <a:p>
            <a:pPr marL="0" indent="0">
              <a:lnSpc>
                <a:spcPts val="26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當我們把清代臺灣歷史的影帶重播時，感受到的可能不是老式紀錄片所想要帶給我們的印象：讚嘆為政者英明又設想周到的設計，而是感嘆驚訝於事情怎麼會這樣子發展。 （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番頭家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結論）</a:t>
            </a:r>
          </a:p>
        </p:txBody>
      </p:sp>
    </p:spTree>
    <p:extLst>
      <p:ext uri="{BB962C8B-B14F-4D97-AF65-F5344CB8AC3E}">
        <p14:creationId xmlns:p14="http://schemas.microsoft.com/office/powerpoint/2010/main" val="276054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476672"/>
            <a:ext cx="8496944" cy="6264696"/>
          </a:xfrm>
        </p:spPr>
        <p:txBody>
          <a:bodyPr/>
          <a:lstStyle/>
          <a:p>
            <a:pPr marL="0" indent="0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800" dirty="0">
                <a:solidFill>
                  <a:srgbClr val="FF0000"/>
                </a:solidFill>
              </a:rPr>
              <a:t>敘事情節</a:t>
            </a:r>
            <a:r>
              <a:rPr lang="zh-TW" altLang="en-US" sz="2800" dirty="0"/>
              <a:t>帶我們從開頭，經過中間的轉折，到最後的結局，理出分叉點上面臨的諸種客觀可能性 </a:t>
            </a:r>
            <a:r>
              <a:rPr lang="en-US" altLang="zh-TW" sz="2800" dirty="0"/>
              <a:t>(objective possibilities)</a:t>
            </a:r>
            <a:r>
              <a:rPr lang="zh-TW" altLang="en-US" sz="2800" dirty="0"/>
              <a:t>，交代了選擇的前後關連與連鎖反應。</a:t>
            </a:r>
            <a:endParaRPr lang="en-US" altLang="zh-TW" sz="2800" dirty="0"/>
          </a:p>
          <a:p>
            <a:pPr marL="0" indent="0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800" dirty="0"/>
              <a:t>當我們透過故事回到</a:t>
            </a:r>
            <a:r>
              <a:rPr lang="zh-TW" altLang="en-US" sz="2800" dirty="0">
                <a:solidFill>
                  <a:srgbClr val="FF0000"/>
                </a:solidFill>
              </a:rPr>
              <a:t>過去的當下</a:t>
            </a:r>
            <a:r>
              <a:rPr lang="zh-TW" altLang="en-US" sz="2800" dirty="0"/>
              <a:t>，</a:t>
            </a:r>
            <a:r>
              <a:rPr lang="zh-TW" altLang="en-US" sz="2800" dirty="0">
                <a:solidFill>
                  <a:srgbClr val="FF0000"/>
                </a:solidFill>
              </a:rPr>
              <a:t>機遇</a:t>
            </a:r>
            <a:r>
              <a:rPr lang="zh-TW" altLang="en-US" sz="2800" dirty="0"/>
              <a:t>又重新被帶進來了，但卻以不同的面貌呈現。敘事者重述時注入了</a:t>
            </a:r>
            <a:r>
              <a:rPr lang="zh-TW" altLang="en-US" sz="2800" dirty="0">
                <a:solidFill>
                  <a:srgbClr val="FF0000"/>
                </a:solidFill>
              </a:rPr>
              <a:t>知性的好奇</a:t>
            </a:r>
            <a:r>
              <a:rPr lang="zh-TW" altLang="en-US" sz="2800" dirty="0"/>
              <a:t>，重新開啟曾經</a:t>
            </a:r>
            <a:r>
              <a:rPr lang="zh-TW" altLang="en-US" sz="2800" dirty="0">
                <a:solidFill>
                  <a:srgbClr val="FF0000"/>
                </a:solidFill>
              </a:rPr>
              <a:t>錯過的機會及失落的可能選擇</a:t>
            </a:r>
            <a:r>
              <a:rPr lang="zh-TW" altLang="en-US" sz="2800" dirty="0"/>
              <a:t> </a:t>
            </a:r>
            <a:r>
              <a:rPr lang="en-US" altLang="zh-TW" sz="2800" dirty="0"/>
              <a:t>(alternatives)</a:t>
            </a:r>
            <a:r>
              <a:rPr lang="zh-TW" altLang="en-US" sz="2800" dirty="0"/>
              <a:t>，</a:t>
            </a:r>
            <a:r>
              <a:rPr lang="zh-TW" altLang="en-US" sz="2800" dirty="0">
                <a:solidFill>
                  <a:srgbClr val="FF0000"/>
                </a:solidFill>
              </a:rPr>
              <a:t>可能性又再度對我們開放</a:t>
            </a:r>
            <a:r>
              <a:rPr lang="zh-TW" altLang="en-US" sz="2800" dirty="0"/>
              <a:t>。</a:t>
            </a:r>
            <a:endParaRPr lang="en-US" altLang="zh-TW" sz="2800" dirty="0"/>
          </a:p>
          <a:p>
            <a:pPr marL="0" indent="0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zh-TW" sz="2800" dirty="0"/>
              <a:t>第一度（或當時人）聽到時</a:t>
            </a:r>
            <a:r>
              <a:rPr lang="zh-TW" altLang="zh-TW" sz="2800" dirty="0">
                <a:solidFill>
                  <a:srgbClr val="FF0000"/>
                </a:solidFill>
              </a:rPr>
              <a:t>懸疑、焦慮</a:t>
            </a:r>
            <a:r>
              <a:rPr lang="zh-TW" altLang="zh-TW" sz="2800" dirty="0"/>
              <a:t>的感受轉化為第二度（或現代人）聽到時的</a:t>
            </a:r>
            <a:r>
              <a:rPr lang="zh-TW" altLang="zh-TW" sz="2800" dirty="0">
                <a:solidFill>
                  <a:srgbClr val="FF0000"/>
                </a:solidFill>
              </a:rPr>
              <a:t>知性好奇</a:t>
            </a:r>
            <a:r>
              <a:rPr lang="zh-TW" altLang="zh-TW" sz="2800" dirty="0"/>
              <a:t>，但還是有驚奇，仍不減其震撼，</a:t>
            </a:r>
            <a:r>
              <a:rPr lang="zh-TW" altLang="zh-TW" sz="2800" dirty="0">
                <a:solidFill>
                  <a:srgbClr val="FF0000"/>
                </a:solidFill>
              </a:rPr>
              <a:t>機遇的空間又再度被打開了</a:t>
            </a:r>
            <a:r>
              <a:rPr lang="zh-TW" altLang="zh-TW" sz="2800" dirty="0"/>
              <a:t>，而與我們的生命經驗連結並豐富之。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89245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689248"/>
            <a:ext cx="8496944" cy="5479504"/>
          </a:xfrm>
        </p:spPr>
        <p:txBody>
          <a:bodyPr/>
          <a:lstStyle/>
          <a:p>
            <a:pPr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dirty="0"/>
              <a:t>歷史一詞的雙重含意 （再釐清）</a:t>
            </a:r>
          </a:p>
          <a:p>
            <a:pPr marL="0" indent="0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</a:rPr>
              <a:t>社會科學</a:t>
            </a:r>
            <a:r>
              <a:rPr lang="zh-TW" altLang="en-US" sz="2800" dirty="0"/>
              <a:t>的歷史：</a:t>
            </a:r>
          </a:p>
          <a:p>
            <a:pPr marL="400050" lvl="1" indent="0">
              <a:lnSpc>
                <a:spcPts val="36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zh-TW" altLang="en-US" dirty="0"/>
              <a:t>視歷史為一種探究 </a:t>
            </a:r>
            <a:r>
              <a:rPr lang="en-US" altLang="zh-TW" dirty="0"/>
              <a:t>(inquiry)</a:t>
            </a:r>
            <a:r>
              <a:rPr lang="zh-TW" altLang="en-US" dirty="0"/>
              <a:t>，其目的在</a:t>
            </a:r>
            <a:r>
              <a:rPr lang="zh-TW" altLang="en-US" dirty="0">
                <a:solidFill>
                  <a:srgbClr val="FF0000"/>
                </a:solidFill>
              </a:rPr>
              <a:t>解釋</a:t>
            </a:r>
            <a:r>
              <a:rPr lang="en-US" altLang="zh-TW" dirty="0">
                <a:solidFill>
                  <a:srgbClr val="FF0000"/>
                </a:solidFill>
              </a:rPr>
              <a:t>(explanation)</a:t>
            </a:r>
            <a:r>
              <a:rPr lang="zh-TW" altLang="en-US" dirty="0"/>
              <a:t>，興趣在事實 </a:t>
            </a:r>
            <a:r>
              <a:rPr lang="en-US" altLang="zh-TW" dirty="0"/>
              <a:t>(facts)</a:t>
            </a:r>
            <a:r>
              <a:rPr lang="zh-TW" altLang="en-US" dirty="0"/>
              <a:t>，在方法的程序上尋求客觀與證實 </a:t>
            </a:r>
            <a:r>
              <a:rPr lang="en-US" altLang="zh-TW" dirty="0"/>
              <a:t>(objectivity and proof) </a:t>
            </a:r>
            <a:r>
              <a:rPr lang="zh-TW" altLang="en-US" dirty="0"/>
              <a:t>。</a:t>
            </a:r>
          </a:p>
          <a:p>
            <a:pPr marL="0" indent="0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</a:rPr>
              <a:t>人文</a:t>
            </a:r>
            <a:r>
              <a:rPr lang="zh-TW" altLang="en-US" sz="2800" dirty="0"/>
              <a:t>的歷史：</a:t>
            </a:r>
          </a:p>
          <a:p>
            <a:pPr marL="400050" lvl="1" indent="0">
              <a:lnSpc>
                <a:spcPts val="36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zh-TW" altLang="en-US" dirty="0"/>
              <a:t>視歷史為敘事 </a:t>
            </a:r>
            <a:r>
              <a:rPr lang="en-US" altLang="zh-TW" dirty="0"/>
              <a:t>(narrative)</a:t>
            </a:r>
            <a:r>
              <a:rPr lang="zh-TW" altLang="en-US" dirty="0"/>
              <a:t>，其目的在</a:t>
            </a:r>
            <a:r>
              <a:rPr lang="zh-TW" altLang="en-US" dirty="0">
                <a:solidFill>
                  <a:srgbClr val="FF0000"/>
                </a:solidFill>
              </a:rPr>
              <a:t>理解 </a:t>
            </a:r>
            <a:r>
              <a:rPr lang="en-US" altLang="zh-TW" dirty="0">
                <a:solidFill>
                  <a:srgbClr val="FF0000"/>
                </a:solidFill>
              </a:rPr>
              <a:t>(understanding)</a:t>
            </a:r>
            <a:r>
              <a:rPr lang="zh-TW" altLang="en-US" dirty="0"/>
              <a:t>，興趣在溝通 </a:t>
            </a:r>
            <a:r>
              <a:rPr lang="en-US" altLang="zh-TW" dirty="0"/>
              <a:t>(communication)</a:t>
            </a:r>
            <a:r>
              <a:rPr lang="zh-TW" altLang="en-US" dirty="0"/>
              <a:t>，在方法上尋求達成通盤契合的綜合以及與綜觀全局的判斷 。</a:t>
            </a:r>
          </a:p>
        </p:txBody>
      </p:sp>
    </p:spTree>
    <p:extLst>
      <p:ext uri="{BB962C8B-B14F-4D97-AF65-F5344CB8AC3E}">
        <p14:creationId xmlns:p14="http://schemas.microsoft.com/office/powerpoint/2010/main" val="389759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620688"/>
            <a:ext cx="8352928" cy="5904656"/>
          </a:xfrm>
        </p:spPr>
        <p:txBody>
          <a:bodyPr/>
          <a:lstStyle/>
          <a:p>
            <a:pPr marL="0" indent="0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dirty="0"/>
              <a:t>社會科學的「</a:t>
            </a:r>
            <a:r>
              <a:rPr lang="zh-TW" altLang="en-US" dirty="0">
                <a:solidFill>
                  <a:srgbClr val="FF0000"/>
                </a:solidFill>
              </a:rPr>
              <a:t>偵訊</a:t>
            </a:r>
            <a:r>
              <a:rPr lang="zh-TW" altLang="en-US" dirty="0"/>
              <a:t>」</a:t>
            </a:r>
          </a:p>
          <a:p>
            <a:pPr marL="0" indent="0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800" dirty="0">
                <a:solidFill>
                  <a:srgbClr val="FF0000"/>
                </a:solidFill>
              </a:rPr>
              <a:t>渾然不分 </a:t>
            </a:r>
            <a:r>
              <a:rPr lang="en-US" altLang="zh-TW" sz="2800" dirty="0"/>
              <a:t>(Giddens)</a:t>
            </a:r>
            <a:r>
              <a:rPr lang="zh-TW" altLang="en-US" sz="2800" dirty="0"/>
              <a:t> ？</a:t>
            </a:r>
            <a:endParaRPr lang="en-US" altLang="zh-TW" sz="2800" dirty="0"/>
          </a:p>
          <a:p>
            <a:pPr marL="400050" lvl="1" indent="0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dirty="0"/>
              <a:t>（在接受 「時間拒絕缺席」及「結構化」概念的情況下）</a:t>
            </a:r>
            <a:endParaRPr lang="en-US" altLang="zh-TW" dirty="0"/>
          </a:p>
          <a:p>
            <a:pPr marL="400050" lvl="1" indent="0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dirty="0"/>
              <a:t>歷史學與社會學方法不分。</a:t>
            </a:r>
            <a:endParaRPr lang="en-US" altLang="zh-TW" dirty="0"/>
          </a:p>
          <a:p>
            <a:pPr marL="400050" lvl="1" indent="0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dirty="0"/>
              <a:t>一個尚未在知識方法上落實的存有論。</a:t>
            </a:r>
          </a:p>
          <a:p>
            <a:pPr marL="0" indent="0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800" dirty="0">
                <a:solidFill>
                  <a:srgbClr val="FF0000"/>
                </a:solidFill>
              </a:rPr>
              <a:t>先分後合</a:t>
            </a:r>
            <a:r>
              <a:rPr lang="zh-TW" altLang="en-US" sz="2800" dirty="0"/>
              <a:t>： 「新敘事」</a:t>
            </a:r>
            <a:r>
              <a:rPr lang="en-US" altLang="zh-TW" sz="2800" dirty="0"/>
              <a:t>(Abrams)</a:t>
            </a:r>
          </a:p>
          <a:p>
            <a:pPr marL="400050" lvl="1" indent="0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dirty="0"/>
              <a:t>被社會科學「儘力偵訊過」</a:t>
            </a:r>
            <a:r>
              <a:rPr lang="en-US" altLang="zh-TW" dirty="0"/>
              <a:t>(actively interrogated) </a:t>
            </a:r>
            <a:r>
              <a:rPr lang="zh-TW" altLang="en-US" dirty="0"/>
              <a:t>的敘事，或者兩者間不斷地「交互訊答」</a:t>
            </a:r>
            <a:r>
              <a:rPr lang="en-US" altLang="zh-TW" dirty="0"/>
              <a:t>(mutual interrogation) </a:t>
            </a:r>
            <a:r>
              <a:rPr lang="zh-TW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76260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內容版面配置區 2"/>
          <p:cNvSpPr>
            <a:spLocks noGrp="1"/>
          </p:cNvSpPr>
          <p:nvPr>
            <p:ph idx="1"/>
          </p:nvPr>
        </p:nvSpPr>
        <p:spPr>
          <a:xfrm>
            <a:off x="685800" y="166328"/>
            <a:ext cx="8278688" cy="6525344"/>
          </a:xfrm>
        </p:spPr>
        <p:txBody>
          <a:bodyPr/>
          <a:lstStyle/>
          <a:p>
            <a:pPr marL="0" indent="0" eaLnBrk="1" hangingPunct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400" dirty="0"/>
              <a:t>在敘事進行當中，解釋的介入無疑像是個不受歡迎的外來者，打破讀者「</a:t>
            </a:r>
            <a:r>
              <a:rPr lang="zh-TW" altLang="en-US" sz="2400" dirty="0">
                <a:solidFill>
                  <a:srgbClr val="FF0000"/>
                </a:solidFill>
              </a:rPr>
              <a:t>一廂情願</a:t>
            </a:r>
            <a:r>
              <a:rPr lang="zh-TW" altLang="en-US" sz="2400" dirty="0"/>
              <a:t>」的跟隨，對故事的進展構成礙手礙腳的「侵擾」，並頤指氣使地予以「糾正」。就此，敘事與解釋兩者看來氣味大不相投。</a:t>
            </a:r>
            <a:endParaRPr lang="en-US" altLang="zh-TW" sz="2400" dirty="0"/>
          </a:p>
          <a:p>
            <a:pPr marL="0" indent="0" eaLnBrk="1" hangingPunct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400" dirty="0"/>
              <a:t>但是，反過來說，在難以應付質疑而說不下去的情況下，要讓聽眾能有信心繼續跟隨故事，也不得不忍受解釋的入侵。單憑直覺而立即的理解──聽來「</a:t>
            </a:r>
            <a:r>
              <a:rPr lang="zh-TW" altLang="en-US" sz="2400" dirty="0">
                <a:solidFill>
                  <a:srgbClr val="FF0000"/>
                </a:solidFill>
              </a:rPr>
              <a:t>合情合理</a:t>
            </a:r>
            <a:r>
              <a:rPr lang="zh-TW" altLang="en-US" sz="2400" dirty="0"/>
              <a:t>」──來支持故事的推展是不足的。</a:t>
            </a:r>
            <a:endParaRPr lang="en-US" altLang="zh-TW" sz="2400" dirty="0"/>
          </a:p>
          <a:p>
            <a:pPr marL="0" indent="0" eaLnBrk="1" hangingPunct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400" dirty="0"/>
              <a:t>深思熟慮的聽眾會批判性地跟隨故事。一旦質疑出現，不管有多煩厭，講者還是得停下來接受檢查，必須「</a:t>
            </a:r>
            <a:r>
              <a:rPr lang="zh-TW" altLang="en-US" sz="2400" dirty="0">
                <a:solidFill>
                  <a:srgbClr val="FF0000"/>
                </a:solidFill>
              </a:rPr>
              <a:t>信而有徵</a:t>
            </a:r>
            <a:r>
              <a:rPr lang="zh-TW" altLang="en-US" sz="2400" dirty="0"/>
              <a:t>」才能繼續。</a:t>
            </a:r>
            <a:endParaRPr lang="en-US" altLang="zh-TW" sz="2400" dirty="0"/>
          </a:p>
          <a:p>
            <a:pPr marL="0" indent="0" eaLnBrk="1" hangingPunct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400" dirty="0"/>
              <a:t>這種我戲稱為「</a:t>
            </a:r>
            <a:r>
              <a:rPr lang="zh-TW" altLang="en-US" sz="2400" dirty="0">
                <a:solidFill>
                  <a:srgbClr val="FF0000"/>
                </a:solidFill>
              </a:rPr>
              <a:t>檢查哨</a:t>
            </a:r>
            <a:r>
              <a:rPr lang="zh-TW" altLang="en-US" sz="2400" dirty="0"/>
              <a:t>」的質疑，也多少節制了故事可以</a:t>
            </a:r>
            <a:r>
              <a:rPr lang="zh-TW" altLang="en-US" sz="2400" dirty="0">
                <a:solidFill>
                  <a:srgbClr val="FF0000"/>
                </a:solidFill>
              </a:rPr>
              <a:t>隨心所欲</a:t>
            </a:r>
            <a:r>
              <a:rPr lang="zh-TW" altLang="en-US" sz="2400" dirty="0"/>
              <a:t>的空間。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5048" y="116632"/>
            <a:ext cx="8461448" cy="6696744"/>
          </a:xfrm>
        </p:spPr>
        <p:txBody>
          <a:bodyPr/>
          <a:lstStyle/>
          <a:p>
            <a:pPr marL="0" indent="0" eaLnBrk="1" hangingPunct="1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dirty="0">
                <a:latin typeface="+mn-ea"/>
              </a:rPr>
              <a:t>完美的歷史敘事</a:t>
            </a:r>
            <a:endParaRPr lang="en-US" altLang="zh-TW" dirty="0">
              <a:latin typeface="+mn-ea"/>
            </a:endParaRPr>
          </a:p>
          <a:p>
            <a:pPr marL="0" indent="0" eaLnBrk="1" hangingPunct="1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然後呢？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2800" dirty="0"/>
              <a:t>滿足人類</a:t>
            </a:r>
            <a:r>
              <a:rPr lang="zh-TW" altLang="en-US" sz="2800" dirty="0">
                <a:solidFill>
                  <a:srgbClr val="FF0000"/>
                </a:solidFill>
              </a:rPr>
              <a:t>跟故事</a:t>
            </a:r>
            <a:r>
              <a:rPr lang="zh-TW" altLang="en-US" sz="2800" dirty="0"/>
              <a:t>的天性 </a:t>
            </a:r>
            <a:r>
              <a:rPr lang="en-US" altLang="zh-TW" sz="2800" dirty="0"/>
              <a:t>(story-following)</a:t>
            </a:r>
          </a:p>
          <a:p>
            <a:pPr marL="400050" lvl="1" indent="0" eaLnBrk="1" hangingPunct="1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dirty="0"/>
              <a:t>作為一個好的</a:t>
            </a:r>
            <a:r>
              <a:rPr lang="zh-TW" altLang="en-US" dirty="0">
                <a:solidFill>
                  <a:srgbClr val="FF0000"/>
                </a:solidFill>
              </a:rPr>
              <a:t>作家</a:t>
            </a:r>
            <a:endParaRPr lang="en-US" altLang="zh-TW" dirty="0"/>
          </a:p>
          <a:p>
            <a:pPr marL="400050" lvl="1" indent="0" eaLnBrk="1" hangingPunct="1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dirty="0"/>
              <a:t>如果讀者過於一廂情願地跟隨故事，幾乎任何故事都可以自圓其說。</a:t>
            </a:r>
          </a:p>
          <a:p>
            <a:pPr marL="0" indent="0" eaLnBrk="1" hangingPunct="1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為什麼？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2800" dirty="0"/>
              <a:t>堅持學術</a:t>
            </a:r>
            <a:r>
              <a:rPr lang="zh-TW" altLang="en-US" sz="2800" dirty="0">
                <a:solidFill>
                  <a:srgbClr val="FF0000"/>
                </a:solidFill>
              </a:rPr>
              <a:t>批判的精神 </a:t>
            </a:r>
            <a:r>
              <a:rPr lang="en-US" altLang="zh-TW" sz="2800" dirty="0"/>
              <a:t>(for a critical reason)</a:t>
            </a:r>
          </a:p>
          <a:p>
            <a:pPr marL="400050" lvl="1" indent="0" eaLnBrk="1" hangingPunct="1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dirty="0"/>
              <a:t>作為一個好的</a:t>
            </a:r>
            <a:r>
              <a:rPr lang="zh-TW" altLang="en-US" dirty="0">
                <a:solidFill>
                  <a:srgbClr val="FF0000"/>
                </a:solidFill>
              </a:rPr>
              <a:t>學者</a:t>
            </a:r>
            <a:endParaRPr lang="en-US" altLang="zh-TW" dirty="0"/>
          </a:p>
          <a:p>
            <a:pPr marL="400050" lvl="1" indent="0" eaLnBrk="1" hangingPunct="1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dirty="0"/>
              <a:t>接受社會科學論證作為檢查哨</a:t>
            </a:r>
            <a:endParaRPr lang="en-US" altLang="zh-TW" dirty="0"/>
          </a:p>
          <a:p>
            <a:pPr marL="0" indent="0" eaLnBrk="1" hangingPunct="1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zh-TW" altLang="en-US" sz="2800" dirty="0"/>
              <a:t>由於在說故事時不請自來的介入，社會科學論證變成一個無法避開的討厭鬼，史家只得想盡辦法把它融入他的歷史寫作裡。</a:t>
            </a:r>
            <a:endParaRPr lang="en-US" altLang="zh-TW" sz="2800" dirty="0"/>
          </a:p>
          <a:p>
            <a:pPr marL="0" indent="0" eaLnBrk="1" hangingPunct="1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2800" dirty="0"/>
              <a:t>史家要練就「船過水無痕」的寫作功力</a:t>
            </a:r>
            <a:endParaRPr lang="en-US" altLang="zh-TW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60648"/>
            <a:ext cx="8568952" cy="6480720"/>
          </a:xfrm>
        </p:spPr>
        <p:txBody>
          <a:bodyPr/>
          <a:lstStyle/>
          <a:p>
            <a:pPr>
              <a:lnSpc>
                <a:spcPts val="36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zh-TW" altLang="en-US" dirty="0"/>
              <a:t>社會科學與歷史的分家 </a:t>
            </a:r>
          </a:p>
          <a:p>
            <a:pPr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zh-TW" altLang="en-US" sz="2800" dirty="0"/>
              <a:t>漸行漸遠？還是可以分而復合？</a:t>
            </a:r>
          </a:p>
          <a:p>
            <a:pPr marL="0" indent="0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zh-TW" altLang="en-US" sz="2800" dirty="0"/>
              <a:t>對社會學歷史研究的</a:t>
            </a:r>
            <a:r>
              <a:rPr lang="zh-TW" altLang="en-US" sz="2800" dirty="0">
                <a:solidFill>
                  <a:srgbClr val="FF0000"/>
                </a:solidFill>
              </a:rPr>
              <a:t>刻板印象</a:t>
            </a:r>
          </a:p>
          <a:p>
            <a:pPr marL="457200" lvl="1" indent="0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zh-TW" altLang="en-US" dirty="0"/>
              <a:t>把社會學的理論與方法運用到過去的材料上 </a:t>
            </a:r>
          </a:p>
          <a:p>
            <a:pPr marL="457200" lvl="1" indent="0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zh-TW" altLang="en-US" dirty="0"/>
              <a:t>選擇性的取用史料來檢證運作化了的理論假設，以呈顯一般法則的力量，並增益及豐富大理論 </a:t>
            </a:r>
            <a:r>
              <a:rPr lang="en-US" altLang="zh-TW" dirty="0"/>
              <a:t>(grand theory) </a:t>
            </a:r>
            <a:r>
              <a:rPr lang="zh-TW" altLang="en-US" dirty="0"/>
              <a:t>的內涵。</a:t>
            </a:r>
          </a:p>
          <a:p>
            <a:pPr marL="457200" lvl="1" indent="0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zh-TW" altLang="en-US" dirty="0"/>
              <a:t>「非歷史的 </a:t>
            </a:r>
            <a:r>
              <a:rPr lang="en-US" altLang="zh-TW" dirty="0"/>
              <a:t>(ahistorical)</a:t>
            </a:r>
            <a:r>
              <a:rPr lang="zh-TW" altLang="en-US" dirty="0"/>
              <a:t>」（貶抑歷史的）歷史研究 </a:t>
            </a:r>
          </a:p>
          <a:p>
            <a:pPr marL="0" indent="0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zh-TW" altLang="en-US" sz="2800" dirty="0"/>
              <a:t>對我個人的歷史研究</a:t>
            </a:r>
            <a:r>
              <a:rPr lang="zh-TW" altLang="en-US" sz="2800" dirty="0">
                <a:solidFill>
                  <a:srgbClr val="FF0000"/>
                </a:solidFill>
              </a:rPr>
              <a:t>因「學科」而異的刻板印象</a:t>
            </a:r>
          </a:p>
          <a:p>
            <a:pPr marL="457200" lvl="1" indent="0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zh-TW" altLang="zh-TW" dirty="0"/>
              <a:t>在公開演講</a:t>
            </a:r>
            <a:r>
              <a:rPr lang="zh-TW" altLang="en-US" dirty="0"/>
              <a:t>岸裡社案例研究</a:t>
            </a:r>
            <a:r>
              <a:rPr lang="zh-TW" altLang="zh-TW" dirty="0"/>
              <a:t>的場合</a:t>
            </a:r>
            <a:r>
              <a:rPr lang="zh-TW" altLang="en-US" dirty="0"/>
              <a:t>被同所社會學</a:t>
            </a:r>
            <a:r>
              <a:rPr lang="zh-TW" altLang="zh-TW" dirty="0"/>
              <a:t>同儕質問：「</a:t>
            </a:r>
            <a:r>
              <a:rPr lang="zh-TW" altLang="zh-TW" dirty="0">
                <a:solidFill>
                  <a:srgbClr val="FF0000"/>
                </a:solidFill>
              </a:rPr>
              <a:t>這在什麼意義上叫做社會學？</a:t>
            </a:r>
            <a:r>
              <a:rPr lang="zh-TW" altLang="zh-TW" dirty="0"/>
              <a:t>」</a:t>
            </a:r>
            <a:endParaRPr lang="zh-TW" altLang="en-US" dirty="0"/>
          </a:p>
          <a:p>
            <a:pPr marL="457200" lvl="1" indent="0" eaLnBrk="1" hangingPunct="1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zh-TW" altLang="en-US" dirty="0"/>
              <a:t>被</a:t>
            </a:r>
            <a:r>
              <a:rPr lang="en-US" altLang="zh-TW" dirty="0"/>
              <a:t>《</a:t>
            </a:r>
            <a:r>
              <a:rPr lang="zh-TW" altLang="en-US" dirty="0"/>
              <a:t>臺灣史研究</a:t>
            </a:r>
            <a:r>
              <a:rPr lang="en-US" altLang="zh-TW" dirty="0"/>
              <a:t>》</a:t>
            </a:r>
            <a:r>
              <a:rPr lang="zh-TW" altLang="en-US" dirty="0"/>
              <a:t>退稿的經驗：「與本刊性質不合」（不夠「人文」，</a:t>
            </a:r>
            <a:r>
              <a:rPr lang="zh-TW" altLang="en-US" dirty="0">
                <a:solidFill>
                  <a:srgbClr val="FF0000"/>
                </a:solidFill>
              </a:rPr>
              <a:t>使用太多的數字與圖表</a:t>
            </a:r>
            <a:r>
              <a:rPr lang="zh-TW" altLang="en-US" dirty="0"/>
              <a:t>）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1560" y="188640"/>
            <a:ext cx="8496944" cy="6624736"/>
          </a:xfrm>
        </p:spPr>
        <p:txBody>
          <a:bodyPr/>
          <a:lstStyle/>
          <a:p>
            <a:pPr marL="0" indent="0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dirty="0">
                <a:solidFill>
                  <a:srgbClr val="FF0000"/>
                </a:solidFill>
              </a:rPr>
              <a:t>歷史寫作</a:t>
            </a:r>
            <a:r>
              <a:rPr lang="zh-TW" altLang="en-US" dirty="0"/>
              <a:t>的功力</a:t>
            </a:r>
          </a:p>
          <a:p>
            <a:pPr marL="0" indent="0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歷史學家 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Geoffrey R. Elton </a:t>
            </a: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在其影響深遠的歷史研究實作之著作 </a:t>
            </a:r>
            <a:r>
              <a:rPr lang="en-US" altLang="zh-TW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Practice of History </a:t>
            </a: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一書中呼應了 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Abrams </a:t>
            </a: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結合敘事與社會科學分析的立場。</a:t>
            </a:r>
            <a:endParaRPr lang="en-US" altLang="zh-TW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但他特別叮嚀，面對社會科學論證這個突兀、礙手礙腳的東西，好的歷史寫作為避免妨礙敘事的流暢進行，不免興起專章另行處理之念，然除非萬不得已，仍應待之如怪異的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冰河漂石</a:t>
            </a: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(erratic boulders)</a:t>
            </a: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，在敘事之流裡舉重若輕、緩緩行進而不覺其速。</a:t>
            </a:r>
          </a:p>
          <a:p>
            <a:pPr marL="0" indent="0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就這個標準而言，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番頭家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先「夾敘夾論」不成，再「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敘先論後</a:t>
            </a: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」分成前後兩部，分明是個失敗的歷史寫作。</a:t>
            </a:r>
            <a:endParaRPr lang="en-US" altLang="zh-TW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就同樣的標準而言，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《</a:t>
            </a: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熟番與奸民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在歷史寫作上已能「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夾敘夾論</a:t>
            </a: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」，是不是個比較成功的歷史寫作？</a:t>
            </a:r>
          </a:p>
        </p:txBody>
      </p:sp>
    </p:spTree>
    <p:extLst>
      <p:ext uri="{BB962C8B-B14F-4D97-AF65-F5344CB8AC3E}">
        <p14:creationId xmlns:p14="http://schemas.microsoft.com/office/powerpoint/2010/main" val="875539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04664"/>
            <a:ext cx="8278688" cy="5832648"/>
          </a:xfrm>
        </p:spPr>
        <p:txBody>
          <a:bodyPr/>
          <a:lstStyle/>
          <a:p>
            <a:pPr algn="ctr" eaLnBrk="1" hangingPunct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3600" dirty="0"/>
              <a:t>解釋愈多，理解愈深</a:t>
            </a:r>
            <a:endParaRPr lang="en-US" altLang="zh-TW" sz="3600" dirty="0"/>
          </a:p>
          <a:p>
            <a:pPr marL="0" indent="0" eaLnBrk="1" hangingPunct="1">
              <a:lnSpc>
                <a:spcPts val="4000"/>
              </a:lnSpc>
              <a:spcBef>
                <a:spcPts val="1200"/>
              </a:spcBef>
              <a:spcAft>
                <a:spcPts val="600"/>
              </a:spcAft>
              <a:buFontTx/>
              <a:buNone/>
            </a:pPr>
            <a:r>
              <a:rPr lang="zh-TW" altLang="en-US" dirty="0"/>
              <a:t>敘事可以包納社會科學的解釋，而社會科學可以校正敘事。</a:t>
            </a:r>
            <a:endParaRPr lang="en-US" altLang="zh-TW" dirty="0"/>
          </a:p>
          <a:p>
            <a:pPr marL="0" indent="0" eaLnBrk="1" hangingPunct="1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zh-TW" altLang="en-US" dirty="0"/>
              <a:t>敘事可以豐富化社會科學的解釋，而社會科學可以分析性地發展敘事的理解。</a:t>
            </a:r>
            <a:endParaRPr lang="en-US" altLang="zh-TW" dirty="0"/>
          </a:p>
          <a:p>
            <a:pPr marL="0" indent="0" eaLnBrk="1" hangingPunct="1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zh-TW" altLang="en-US" dirty="0"/>
              <a:t>更堅實的證明與更清晰的概念幫忙講出更好的故事，帶來更好的理解。</a:t>
            </a:r>
            <a:endParaRPr lang="en-US" altLang="zh-TW" dirty="0"/>
          </a:p>
          <a:p>
            <a:pPr marL="0" indent="0" eaLnBrk="1" hangingPunct="1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zh-TW" altLang="en-US" dirty="0">
                <a:solidFill>
                  <a:srgbClr val="FF0000"/>
                </a:solidFill>
              </a:rPr>
              <a:t>解釋愈多，理解愈深。</a:t>
            </a:r>
            <a:endParaRPr lang="en-US" altLang="zh-TW" dirty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zh-TW" dirty="0">
                <a:solidFill>
                  <a:srgbClr val="FF0000"/>
                </a:solidFill>
              </a:rPr>
              <a:t>Explain more, understand better.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3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-1"/>
            <a:ext cx="8568952" cy="6833507"/>
          </a:xfrm>
        </p:spPr>
        <p:txBody>
          <a:bodyPr/>
          <a:lstStyle/>
          <a:p>
            <a:pPr marL="0" indent="0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歷史寫作的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深層關懷</a:t>
            </a:r>
            <a:endParaRPr lang="en-US" altLang="zh-TW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24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從文本回到行動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(From Text to Action)</a:t>
            </a:r>
          </a:p>
          <a:p>
            <a:pPr marL="400050" lvl="1" inden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2400" dirty="0">
                <a:latin typeface="+mn-ea"/>
                <a:cs typeface="Times New Roman" panose="02020603050405020304" pitchFamily="18" charset="0"/>
              </a:rPr>
              <a:t>文本取消了互動，擁有它自己的生命？所有文本都別有居心</a:t>
            </a:r>
            <a:endParaRPr lang="en-US" altLang="zh-TW" sz="2400" dirty="0">
              <a:latin typeface="+mn-ea"/>
              <a:cs typeface="Times New Roman" panose="02020603050405020304" pitchFamily="18" charset="0"/>
            </a:endParaRPr>
          </a:p>
          <a:p>
            <a:pPr marL="400050" lvl="1" inden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文本鐫刻的是多種交互決定之力量運作下所產生的多變意義與效果，絕非單因或給定的，相反地是多因與爭競的，鎖在無法擺脫的鬥爭關係裡。 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(Bennett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1982: 235)</a:t>
            </a:r>
          </a:p>
          <a:p>
            <a:pPr marL="400050" lvl="1" inden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面對逝者，特別是那些含冤以沒的人，後人心中不免有所虧欠。唯有透過歷史敘事的文本，復歸本真的互動，才能還給他們一個公道。</a:t>
            </a:r>
            <a:endParaRPr lang="en-US" altLang="zh-TW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1" inden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既沒有辦法起古人於地下，也沒有辦法代替亡者說話。唯一能做的不過是嘗試問出更好的問題，藉此或許得以讓他們透過史料文本說出自己真正的生命故事來。</a:t>
            </a:r>
            <a:endParaRPr lang="en-US" altLang="zh-TW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26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zh-TW" altLang="en-US" sz="24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講出等著被說的生命故事來！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(Life in Quest of Narrative)</a:t>
            </a:r>
          </a:p>
          <a:p>
            <a:pPr marL="400050" lvl="1" indent="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對逝去者的負債（虧欠）帶來物歸原主（返真）的責任</a:t>
            </a:r>
            <a:endParaRPr lang="en-US" altLang="zh-TW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1" inden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生命不只坐待文學之光來照亮之，生命本身就構成敘事無可迴避的要求。</a:t>
            </a:r>
            <a:endParaRPr lang="en-US" altLang="zh-TW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1" inden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講出等著被說的生命故事來！特別是那些無法發聲、沒有歷史又含冤九泉的底層弱勢者的生命故事來。</a:t>
            </a:r>
            <a:endParaRPr lang="en-US" altLang="zh-TW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76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0"/>
            <a:ext cx="8568952" cy="6813376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zh-TW" altLang="en-US" dirty="0"/>
              <a:t>跨學科歷史研究法的</a:t>
            </a:r>
            <a:r>
              <a:rPr lang="zh-TW" altLang="en-US" dirty="0">
                <a:solidFill>
                  <a:srgbClr val="FF0000"/>
                </a:solidFill>
              </a:rPr>
              <a:t>專業實作</a:t>
            </a:r>
            <a:endParaRPr lang="en-US" altLang="zh-TW" dirty="0">
              <a:solidFill>
                <a:srgbClr val="FF0000"/>
              </a:solidFill>
            </a:endParaRPr>
          </a:p>
          <a:p>
            <a:pPr marL="400050" lvl="1" indent="0" eaLnBrk="1" hangingPunct="1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zh-TW" altLang="en-US" dirty="0"/>
              <a:t>透過</a:t>
            </a:r>
            <a:r>
              <a:rPr lang="zh-TW" altLang="en-US" dirty="0">
                <a:solidFill>
                  <a:srgbClr val="FF0000"/>
                </a:solidFill>
              </a:rPr>
              <a:t>敘事</a:t>
            </a:r>
            <a:r>
              <a:rPr lang="zh-TW" altLang="en-US" dirty="0"/>
              <a:t>與</a:t>
            </a:r>
            <a:r>
              <a:rPr lang="zh-TW" altLang="en-US" dirty="0">
                <a:solidFill>
                  <a:srgbClr val="FF0000"/>
                </a:solidFill>
              </a:rPr>
              <a:t>社會科學</a:t>
            </a:r>
            <a:r>
              <a:rPr lang="zh-TW" altLang="en-US" dirty="0"/>
              <a:t>的結合，幫忙講出</a:t>
            </a:r>
            <a:r>
              <a:rPr lang="zh-TW" altLang="en-US" dirty="0">
                <a:solidFill>
                  <a:srgbClr val="FF0000"/>
                </a:solidFill>
              </a:rPr>
              <a:t>更好的故事</a:t>
            </a:r>
            <a:r>
              <a:rPr lang="zh-TW" altLang="en-US" dirty="0"/>
              <a:t>或</a:t>
            </a:r>
            <a:r>
              <a:rPr lang="zh-TW" altLang="en-US" dirty="0">
                <a:solidFill>
                  <a:srgbClr val="FF0000"/>
                </a:solidFill>
              </a:rPr>
              <a:t>等著被說出的故事</a:t>
            </a:r>
            <a:r>
              <a:rPr lang="zh-TW" altLang="en-US" dirty="0"/>
              <a:t>來。</a:t>
            </a:r>
          </a:p>
          <a:p>
            <a:pPr marL="0" indent="0" eaLnBrk="1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TW" altLang="en-US" sz="2800" dirty="0">
                <a:solidFill>
                  <a:srgbClr val="FF0000"/>
                </a:solidFill>
              </a:rPr>
              <a:t>法庭斷案 </a:t>
            </a:r>
            <a:r>
              <a:rPr lang="zh-TW" altLang="en-US" sz="2800" dirty="0"/>
              <a:t>：解開羅生門</a:t>
            </a:r>
            <a:endParaRPr lang="en-US" altLang="zh-TW" sz="2800" dirty="0"/>
          </a:p>
          <a:p>
            <a:pPr marL="400050" lvl="1" indent="0" eaLnBrk="1" hangingPunct="1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zh-TW" altLang="en-US" dirty="0"/>
              <a:t>法官之目的在排除不合格的故事，也就是論理不清、證據不明的說詞，最後在判決書裡替當事者確認一個經得起證據考驗、切合事理又論理明晰的版本。 </a:t>
            </a:r>
          </a:p>
          <a:p>
            <a:pPr marL="0" indent="0" eaLnBrk="1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TW" altLang="en-US" sz="2800" dirty="0">
                <a:solidFill>
                  <a:srgbClr val="FF0000"/>
                </a:solidFill>
              </a:rPr>
              <a:t>心理分析</a:t>
            </a:r>
            <a:r>
              <a:rPr lang="zh-TW" altLang="en-US" sz="2800" dirty="0"/>
              <a:t>：追尋自我</a:t>
            </a:r>
            <a:endParaRPr lang="en-US" altLang="zh-TW" sz="2800" dirty="0"/>
          </a:p>
          <a:p>
            <a:pPr marL="400050" lvl="1" indent="0" eaLnBrk="1" hangingPunct="1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zh-TW" altLang="en-US" dirty="0"/>
              <a:t>心理分析師作為深思熟慮的聽眾（讀者），不斷提醒講者面對事實，不容含混夾帶、自欺欺人。他的專業所提供的是批判性的干預，但此介入所扮演的角色是功能性的：輔佐當事者講出一個深刻反省過的個人故事。</a:t>
            </a:r>
            <a:endParaRPr lang="en-US" altLang="zh-TW" dirty="0"/>
          </a:p>
          <a:p>
            <a:pPr marL="0" indent="0" eaLnBrk="1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TW" altLang="en-US" sz="2800" dirty="0">
                <a:solidFill>
                  <a:srgbClr val="FF0000"/>
                </a:solidFill>
              </a:rPr>
              <a:t>建構主體性史觀</a:t>
            </a:r>
            <a:r>
              <a:rPr lang="zh-TW" altLang="en-US" sz="2800" dirty="0"/>
              <a:t>：集體的心理分析</a:t>
            </a:r>
          </a:p>
          <a:p>
            <a:pPr marL="400050" lvl="1" indent="0" eaLnBrk="1" hangingPunct="1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zh-TW" altLang="en-US" dirty="0"/>
              <a:t>講出我們的故事，回答「</a:t>
            </a:r>
            <a:r>
              <a:rPr lang="zh-TW" altLang="en-US" dirty="0">
                <a:solidFill>
                  <a:srgbClr val="FF0000"/>
                </a:solidFill>
              </a:rPr>
              <a:t>我是誰</a:t>
            </a:r>
            <a:r>
              <a:rPr lang="zh-TW" altLang="en-US" dirty="0"/>
              <a:t>」的問題──社會大我的自我追尋。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750" y="2708275"/>
            <a:ext cx="8229600" cy="1368425"/>
          </a:xfrm>
        </p:spPr>
        <p:txBody>
          <a:bodyPr/>
          <a:lstStyle/>
          <a:p>
            <a:r>
              <a:rPr lang="zh-TW" altLang="en-US"/>
              <a:t>結束</a:t>
            </a:r>
            <a:br>
              <a:rPr lang="en-US" altLang="zh-TW"/>
            </a:br>
            <a:r>
              <a:rPr lang="zh-TW" altLang="en-US"/>
              <a:t>敬請指正</a:t>
            </a:r>
          </a:p>
        </p:txBody>
      </p:sp>
    </p:spTree>
    <p:extLst>
      <p:ext uri="{BB962C8B-B14F-4D97-AF65-F5344CB8AC3E}">
        <p14:creationId xmlns:p14="http://schemas.microsoft.com/office/powerpoint/2010/main" val="413618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60649"/>
            <a:ext cx="8568952" cy="6336704"/>
          </a:xfrm>
        </p:spPr>
        <p:txBody>
          <a:bodyPr/>
          <a:lstStyle/>
          <a:p>
            <a:pPr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dirty="0"/>
              <a:t>普同化與特殊化</a:t>
            </a:r>
          </a:p>
          <a:p>
            <a:pPr indent="0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800" dirty="0"/>
              <a:t>分歧出在社會科學試圖</a:t>
            </a:r>
            <a:r>
              <a:rPr lang="zh-TW" altLang="en-US" sz="2800" dirty="0">
                <a:solidFill>
                  <a:srgbClr val="FF0000"/>
                </a:solidFill>
              </a:rPr>
              <a:t>將歷史理論化 </a:t>
            </a:r>
            <a:r>
              <a:rPr lang="en-US" altLang="zh-TW" sz="2800" dirty="0">
                <a:solidFill>
                  <a:srgbClr val="FF0000"/>
                </a:solidFill>
              </a:rPr>
              <a:t>(theorizing history)</a:t>
            </a:r>
            <a:r>
              <a:rPr lang="zh-TW" altLang="en-US" sz="2800" dirty="0">
                <a:solidFill>
                  <a:srgbClr val="FF0000"/>
                </a:solidFill>
              </a:rPr>
              <a:t> </a:t>
            </a:r>
            <a:r>
              <a:rPr lang="zh-TW" altLang="en-US" sz="2800" dirty="0"/>
              <a:t>的意圖</a:t>
            </a:r>
          </a:p>
          <a:p>
            <a:pPr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</a:rPr>
              <a:t>雞同鴨講</a:t>
            </a:r>
          </a:p>
          <a:p>
            <a:pPr marL="400050" lvl="1" indent="0">
              <a:lnSpc>
                <a:spcPts val="36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dirty="0"/>
              <a:t>因果架構與概念 </a:t>
            </a:r>
            <a:r>
              <a:rPr lang="en-US" altLang="zh-TW" dirty="0"/>
              <a:t>VS </a:t>
            </a:r>
            <a:r>
              <a:rPr lang="zh-TW" altLang="en-US" dirty="0"/>
              <a:t>還原事件發生的先後次序</a:t>
            </a:r>
          </a:p>
          <a:p>
            <a:pPr marL="400050" lvl="1" indent="0">
              <a:lnSpc>
                <a:spcPts val="36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dirty="0"/>
              <a:t>削足適履 </a:t>
            </a:r>
            <a:r>
              <a:rPr lang="en-US" altLang="zh-TW" dirty="0"/>
              <a:t>VS </a:t>
            </a:r>
            <a:r>
              <a:rPr lang="zh-TW" altLang="en-US" dirty="0"/>
              <a:t>只會說故事  </a:t>
            </a:r>
          </a:p>
          <a:p>
            <a:pPr marL="0" indent="0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800" dirty="0"/>
              <a:t>相對於社會科學「普同化」的理論取向，歷史學家在性向上比較傾向於以「特殊化」的方式處理史料。 </a:t>
            </a:r>
          </a:p>
          <a:p>
            <a:pPr marL="0" indent="0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800" dirty="0">
                <a:solidFill>
                  <a:srgbClr val="FF0000"/>
                </a:solidFill>
              </a:rPr>
              <a:t>各取所需</a:t>
            </a:r>
            <a:r>
              <a:rPr lang="zh-TW" altLang="en-US" sz="2800" dirty="0"/>
              <a:t>的歷史研究</a:t>
            </a:r>
            <a:r>
              <a:rPr lang="zh-TW" altLang="en-US" sz="2800" dirty="0">
                <a:solidFill>
                  <a:srgbClr val="FF0000"/>
                </a:solidFill>
              </a:rPr>
              <a:t>實作</a:t>
            </a:r>
            <a:endParaRPr lang="en-US" altLang="zh-TW" sz="2800" dirty="0">
              <a:solidFill>
                <a:srgbClr val="FF0000"/>
              </a:solidFill>
            </a:endParaRPr>
          </a:p>
          <a:p>
            <a:pPr marL="400050" lvl="1" indent="0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dirty="0"/>
              <a:t>如果說社會學家「粗魯」地「取用」了歷史的材料，反過來說，歷史學家或許可以說是略嫌「粗率」地「挪用」了社會學的理論。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16632"/>
            <a:ext cx="8568952" cy="6696744"/>
          </a:xfrm>
        </p:spPr>
        <p:txBody>
          <a:bodyPr/>
          <a:lstStyle/>
          <a:p>
            <a:pPr marL="0" indent="0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dirty="0"/>
              <a:t>歷史的還原或重建？</a:t>
            </a:r>
          </a:p>
          <a:p>
            <a:pPr marL="0" indent="0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800" dirty="0">
                <a:solidFill>
                  <a:srgbClr val="FF0000"/>
                </a:solidFill>
              </a:rPr>
              <a:t>還原歷史</a:t>
            </a:r>
            <a:r>
              <a:rPr lang="zh-TW" altLang="en-US" sz="2800" dirty="0"/>
              <a:t>的弔詭：聚寶盆的童話</a:t>
            </a:r>
          </a:p>
          <a:p>
            <a:pPr marL="457200" lvl="1" indent="0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dirty="0"/>
              <a:t>歷史學家們對資料蒐集的興趣通常遠超過於邏輯的說服</a:t>
            </a:r>
          </a:p>
          <a:p>
            <a:pPr marL="457200" lvl="1" indent="0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dirty="0"/>
              <a:t>找出適切的理論以避免迷失在錯綜複雜的史料裡不克自拔</a:t>
            </a:r>
          </a:p>
          <a:p>
            <a:pPr marL="0" indent="0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800" dirty="0">
                <a:solidFill>
                  <a:srgbClr val="FF0000"/>
                </a:solidFill>
              </a:rPr>
              <a:t>重建歷史</a:t>
            </a:r>
            <a:r>
              <a:rPr lang="zh-TW" altLang="en-US" sz="2800" dirty="0"/>
              <a:t>一定會牽涉到材料的策略性選擇 </a:t>
            </a:r>
          </a:p>
          <a:p>
            <a:pPr marL="400050" lvl="2" indent="0">
              <a:lnSpc>
                <a:spcPts val="36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2800" dirty="0"/>
              <a:t>理論幫忙問出更好的問題：選出確切相關的材料</a:t>
            </a:r>
          </a:p>
          <a:p>
            <a:pPr marL="400050" lvl="2" indent="0">
              <a:lnSpc>
                <a:spcPts val="36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2800" dirty="0"/>
              <a:t>確立現象：準備好理論操演的材料</a:t>
            </a:r>
          </a:p>
          <a:p>
            <a:pPr marL="0" indent="0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</a:rPr>
              <a:t>往好的方面想</a:t>
            </a:r>
            <a:r>
              <a:rPr lang="zh-TW" altLang="en-US" sz="2800" dirty="0"/>
              <a:t>，歷史學研究提供社會科學很多的原始材料以供利用。</a:t>
            </a:r>
            <a:r>
              <a:rPr lang="zh-TW" altLang="en-US" sz="2800" dirty="0">
                <a:solidFill>
                  <a:srgbClr val="FF0000"/>
                </a:solidFill>
              </a:rPr>
              <a:t>往壞的方面想</a:t>
            </a:r>
            <a:r>
              <a:rPr lang="zh-TW" altLang="en-US" sz="2800" dirty="0"/>
              <a:t>，他們提供的多是些不相干或不好用的材料 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548680"/>
            <a:ext cx="8568952" cy="5688632"/>
          </a:xfrm>
        </p:spPr>
        <p:txBody>
          <a:bodyPr/>
          <a:lstStyle/>
          <a:p>
            <a:pPr marL="0" indent="0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dirty="0"/>
              <a:t>理論工具箱</a:t>
            </a:r>
          </a:p>
          <a:p>
            <a:pPr marL="0" indent="0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800" dirty="0"/>
              <a:t>社會科學理論工具的倉庫</a:t>
            </a:r>
          </a:p>
          <a:p>
            <a:pPr marL="400050" lvl="1" indent="0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dirty="0"/>
              <a:t>「一件不好用的工具在手，</a:t>
            </a:r>
            <a:r>
              <a:rPr lang="zh-TW" altLang="en-US" dirty="0">
                <a:solidFill>
                  <a:srgbClr val="FF0000"/>
                </a:solidFill>
              </a:rPr>
              <a:t>總比沒有工具好 </a:t>
            </a:r>
            <a:r>
              <a:rPr lang="zh-TW" altLang="en-US" dirty="0"/>
              <a:t>」</a:t>
            </a:r>
            <a:r>
              <a:rPr lang="en-US" altLang="zh-TW" dirty="0"/>
              <a:t>(Tilly)</a:t>
            </a:r>
            <a:r>
              <a:rPr lang="zh-TW" altLang="en-US" dirty="0"/>
              <a:t>。</a:t>
            </a:r>
            <a:endParaRPr lang="en-US" altLang="zh-TW" dirty="0"/>
          </a:p>
          <a:p>
            <a:pPr marL="400050" lvl="1" indent="0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dirty="0"/>
              <a:t>只能用「</a:t>
            </a:r>
            <a:r>
              <a:rPr lang="zh-TW" altLang="en-US" dirty="0">
                <a:solidFill>
                  <a:srgbClr val="FF0000"/>
                </a:solidFill>
              </a:rPr>
              <a:t>正字標記</a:t>
            </a:r>
            <a:r>
              <a:rPr lang="zh-TW" altLang="en-US" dirty="0"/>
              <a:t>」的社會學理論工具？</a:t>
            </a:r>
          </a:p>
          <a:p>
            <a:pPr marL="400050" lvl="1" indent="0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dirty="0"/>
              <a:t>還是自己發明的工具好？</a:t>
            </a:r>
            <a:endParaRPr lang="en-US" altLang="zh-TW" dirty="0"/>
          </a:p>
          <a:p>
            <a:pPr marL="400050" lvl="1" indent="0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dirty="0"/>
              <a:t>難不成要無中生有？</a:t>
            </a:r>
          </a:p>
          <a:p>
            <a:pPr marL="0" indent="0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800" dirty="0">
                <a:solidFill>
                  <a:srgbClr val="FF0000"/>
                </a:solidFill>
              </a:rPr>
              <a:t>木匠與建築師</a:t>
            </a:r>
          </a:p>
          <a:p>
            <a:pPr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altLang="zh-TW" dirty="0"/>
              <a:t>	</a:t>
            </a:r>
            <a:r>
              <a:rPr lang="zh-TW" altLang="en-US" sz="2800" dirty="0"/>
              <a:t>建構理論一如木匠做工，</a:t>
            </a:r>
            <a:r>
              <a:rPr lang="zh-TW" altLang="en-US" sz="2800" dirty="0">
                <a:solidFill>
                  <a:srgbClr val="FF0000"/>
                </a:solidFill>
              </a:rPr>
              <a:t>邊做邊調尺規墨斗</a:t>
            </a:r>
            <a:r>
              <a:rPr lang="zh-TW" altLang="en-US" sz="2800" dirty="0"/>
              <a:t>，而不是如建築師，</a:t>
            </a:r>
            <a:r>
              <a:rPr lang="zh-TW" altLang="en-US" sz="2800" dirty="0">
                <a:solidFill>
                  <a:srgbClr val="FF0000"/>
                </a:solidFill>
              </a:rPr>
              <a:t>先設計好再按圖施工 </a:t>
            </a:r>
            <a:r>
              <a:rPr lang="en-US" altLang="zh-TW" sz="2800" dirty="0"/>
              <a:t>(Stinchcombe)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620688"/>
            <a:ext cx="8568952" cy="5616624"/>
          </a:xfrm>
        </p:spPr>
        <p:txBody>
          <a:bodyPr/>
          <a:lstStyle/>
          <a:p>
            <a:pPr marL="0" indent="0" eaLnBrk="1" hangingPunct="1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zh-TW" sz="24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Tocqueville</a:t>
            </a:r>
            <a:r>
              <a:rPr lang="zh-TW" altLang="en-US" sz="24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4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說：</a:t>
            </a:r>
          </a:p>
          <a:p>
            <a:pPr marL="0" indent="0" eaLnBrk="1" hangingPunct="1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4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對我而言，那種</a:t>
            </a:r>
            <a:r>
              <a:rPr lang="zh-TW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絕對的理論體系</a:t>
            </a:r>
            <a:r>
              <a:rPr lang="zh-TW" altLang="en-US" sz="24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令人憎惡，它讓歷史事件只能依附於命運鎖鍊所連結起來的偉大首要原因，而成功的</a:t>
            </a:r>
            <a:r>
              <a:rPr lang="zh-TW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將人從人類的歷史裡逐出</a:t>
            </a:r>
            <a:r>
              <a:rPr lang="zh-TW" altLang="en-US" sz="24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。</a:t>
            </a:r>
            <a:r>
              <a:rPr lang="en-US" altLang="zh-TW" sz="24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……</a:t>
            </a:r>
            <a:r>
              <a:rPr lang="zh-TW" altLang="en-US" sz="24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不要理那些發明燦爛輝煌的理論來掩飾自己的空泛與取巧的作者，我相信許多重要的歷史事件只能用</a:t>
            </a:r>
            <a:r>
              <a:rPr lang="zh-TW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意外</a:t>
            </a:r>
            <a:r>
              <a:rPr lang="zh-TW" altLang="en-US" sz="24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的情況來說明，還有很多根本就</a:t>
            </a:r>
            <a:r>
              <a:rPr lang="zh-TW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無從解釋</a:t>
            </a:r>
            <a:r>
              <a:rPr lang="zh-TW" altLang="en-US" sz="24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。</a:t>
            </a:r>
            <a:endParaRPr lang="en-US" altLang="zh-TW" sz="24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zh-TW" sz="24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Tocqueville</a:t>
            </a:r>
            <a:r>
              <a:rPr lang="zh-TW" altLang="en-US" sz="24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4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接著又說：</a:t>
            </a:r>
          </a:p>
          <a:p>
            <a:pPr marL="0" indent="0" eaLnBrk="1" hangingPunct="1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4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如果</a:t>
            </a:r>
            <a:r>
              <a:rPr lang="zh-TW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沒有事先準備好的話，機會不可能產生任何作用</a:t>
            </a:r>
            <a:r>
              <a:rPr lang="zh-TW" altLang="en-US" sz="24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。先前發生的事件、制度的性質、心態的轉向以及道德情境提供了材料，讓機會施展其驚奇又震撼的即興演出。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404664"/>
            <a:ext cx="8458200" cy="6408712"/>
          </a:xfrm>
        </p:spPr>
        <p:txBody>
          <a:bodyPr/>
          <a:lstStyle/>
          <a:p>
            <a:pPr marL="0" indent="0" eaLnBrk="1" hangingPunct="1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800" dirty="0"/>
              <a:t>舞台與演員的類比</a:t>
            </a:r>
          </a:p>
          <a:p>
            <a:pPr marL="400050" lvl="1" indent="0" eaLnBrk="1" hangingPunct="1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400" dirty="0">
                <a:ea typeface="標楷體" pitchFamily="65" charset="-120"/>
              </a:rPr>
              <a:t>如果說歷史研究裡有什麼空隙可以讓社會學擠進來的話，大概就在這裡了：我們透過理論搭建那偉大演出的舞台。這麼做，或許減低了機會上演時的意外「驚奇」，但是卻絲毫不減其「震撼」的部分。在深刻的歷史制度內涵了然於心的情況下，人的意志、道德的勇氣、乃至絕望的掙扎，以它更震懾人心的方式展現出來，特別在這場有我們祖先、親人參與的歷史劇裡。</a:t>
            </a:r>
            <a:r>
              <a:rPr lang="zh-TW" altLang="en-US" sz="2400" dirty="0"/>
              <a:t> （</a:t>
            </a:r>
            <a:r>
              <a:rPr lang="en-US" altLang="zh-TW" sz="2400" dirty="0"/>
              <a:t>《</a:t>
            </a:r>
            <a:r>
              <a:rPr lang="zh-TW" altLang="en-US" sz="2400" dirty="0"/>
              <a:t>番頭家</a:t>
            </a:r>
            <a:r>
              <a:rPr lang="en-US" altLang="zh-TW" sz="2400" dirty="0"/>
              <a:t>》</a:t>
            </a:r>
            <a:r>
              <a:rPr lang="zh-TW" altLang="en-US" sz="2400" dirty="0"/>
              <a:t>序言）</a:t>
            </a:r>
          </a:p>
          <a:p>
            <a:pPr marL="0" indent="0" eaLnBrk="1" hangingPunct="1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zh-TW" altLang="en-US" sz="2400" dirty="0"/>
              <a:t>機會仍要在整個情境都充分準備好的時候，才會以它「驚奇又震撼」的方式「即興」演出。</a:t>
            </a:r>
            <a:endParaRPr lang="en-US" altLang="zh-TW" sz="2400" dirty="0"/>
          </a:p>
          <a:p>
            <a:pPr marL="0" indent="0" eaLnBrk="1" hangingPunct="1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zh-TW" altLang="en-US" sz="2400" dirty="0"/>
              <a:t>舞台與演員的</a:t>
            </a:r>
            <a:r>
              <a:rPr lang="zh-TW" altLang="en-US" sz="2400" dirty="0">
                <a:solidFill>
                  <a:srgbClr val="FF0000"/>
                </a:solidFill>
              </a:rPr>
              <a:t>兩分</a:t>
            </a:r>
            <a:r>
              <a:rPr lang="zh-TW" altLang="en-US" sz="2400" dirty="0"/>
              <a:t>類比？</a:t>
            </a:r>
            <a:r>
              <a:rPr lang="zh-TW" altLang="en-US" sz="2400" dirty="0">
                <a:solidFill>
                  <a:srgbClr val="FF0000"/>
                </a:solidFill>
              </a:rPr>
              <a:t>把行動送給歷史學者，把結構留給自己</a:t>
            </a:r>
            <a:r>
              <a:rPr lang="zh-TW" altLang="en-US" sz="2400" dirty="0"/>
              <a:t>。</a:t>
            </a:r>
          </a:p>
          <a:p>
            <a:pPr marL="0" indent="0" eaLnBrk="1" hangingPunct="1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endParaRPr lang="zh-TW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764704"/>
            <a:ext cx="8568952" cy="5403304"/>
          </a:xfrm>
        </p:spPr>
        <p:txBody>
          <a:bodyPr/>
          <a:lstStyle/>
          <a:p>
            <a:pPr marL="0" indent="0" eaLnBrk="1" hangingPunct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zh-TW" altLang="en-US" dirty="0"/>
              <a:t>更優越的故事</a:t>
            </a:r>
          </a:p>
          <a:p>
            <a:pPr marL="0" indent="0" eaLnBrk="1" hangingPunct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zh-TW" altLang="en-US" sz="2800" dirty="0"/>
              <a:t>「經過社會科學認證過的故事」</a:t>
            </a:r>
            <a:r>
              <a:rPr lang="en-US" altLang="zh-TW" sz="2800" dirty="0"/>
              <a:t>(Tilly)</a:t>
            </a:r>
            <a:r>
              <a:rPr lang="zh-TW" altLang="en-US" sz="2800" dirty="0"/>
              <a:t> </a:t>
            </a:r>
            <a:endParaRPr lang="en-US" altLang="zh-TW" sz="2800" dirty="0"/>
          </a:p>
          <a:p>
            <a:pPr marL="400050" lvl="1" indent="0" eaLnBrk="1" hangingPunct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zh-TW" altLang="zh-TW" dirty="0"/>
              <a:t>社會科學對於</a:t>
            </a:r>
            <a:r>
              <a:rPr lang="zh-TW" altLang="en-US" dirty="0"/>
              <a:t>「</a:t>
            </a:r>
            <a:r>
              <a:rPr lang="zh-TW" altLang="zh-TW" dirty="0"/>
              <a:t>非故事</a:t>
            </a:r>
            <a:r>
              <a:rPr lang="zh-TW" altLang="en-US" dirty="0"/>
              <a:t>」</a:t>
            </a:r>
            <a:r>
              <a:rPr lang="zh-TW" altLang="zh-TW" dirty="0"/>
              <a:t>過程的</a:t>
            </a:r>
            <a:r>
              <a:rPr lang="zh-TW" altLang="en-US" dirty="0"/>
              <a:t>「</a:t>
            </a:r>
            <a:r>
              <a:rPr lang="zh-TW" altLang="zh-TW" dirty="0"/>
              <a:t>解釋</a:t>
            </a:r>
            <a:r>
              <a:rPr lang="zh-TW" altLang="en-US" dirty="0"/>
              <a:t>」</a:t>
            </a:r>
            <a:r>
              <a:rPr lang="zh-TW" altLang="zh-TW" dirty="0"/>
              <a:t>有助於形成一個「更優越的故事」</a:t>
            </a:r>
            <a:r>
              <a:rPr lang="zh-TW" altLang="en-US" dirty="0"/>
              <a:t>。</a:t>
            </a:r>
            <a:endParaRPr lang="en-US" altLang="zh-TW" dirty="0"/>
          </a:p>
          <a:p>
            <a:pPr marL="0" indent="0" eaLnBrk="1" hangingPunct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zh-TW" altLang="en-US" sz="2800" dirty="0"/>
              <a:t>善盡「輔佐」職責的的社會科學家？</a:t>
            </a:r>
            <a:r>
              <a:rPr lang="en-US" altLang="zh-TW" sz="2800" dirty="0"/>
              <a:t>No!</a:t>
            </a:r>
          </a:p>
          <a:p>
            <a:pPr marL="0" indent="0" eaLnBrk="1" hangingPunct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zh-TW" altLang="en-US" sz="2800" dirty="0"/>
              <a:t>一種</a:t>
            </a:r>
            <a:r>
              <a:rPr lang="zh-TW" altLang="zh-TW" sz="2800" dirty="0"/>
              <a:t>以社會責任──「</a:t>
            </a:r>
            <a:r>
              <a:rPr lang="zh-TW" altLang="zh-TW" sz="2800" dirty="0">
                <a:solidFill>
                  <a:srgbClr val="FF0000"/>
                </a:solidFill>
              </a:rPr>
              <a:t>啟蒙</a:t>
            </a:r>
            <a:r>
              <a:rPr lang="zh-TW" altLang="zh-TW" sz="2800" dirty="0"/>
              <a:t>」──為志業的社會科</a:t>
            </a:r>
            <a:r>
              <a:rPr lang="zh-TW" altLang="en-US" sz="2800" dirty="0"/>
              <a:t>學家</a:t>
            </a:r>
            <a:endParaRPr lang="en-US" altLang="zh-TW" sz="2800" dirty="0"/>
          </a:p>
          <a:p>
            <a:pPr marL="0" indent="0" eaLnBrk="1" hangingPunct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zh-TW" altLang="en-US" sz="2800" dirty="0"/>
              <a:t>說故事的終究不是真正的、</a:t>
            </a:r>
            <a:r>
              <a:rPr lang="zh-TW" altLang="zh-TW" sz="2800" dirty="0"/>
              <a:t>以「解釋」為職志</a:t>
            </a:r>
            <a:r>
              <a:rPr lang="zh-TW" altLang="en-US" sz="2800" dirty="0"/>
              <a:t>的社會科學 （</a:t>
            </a:r>
            <a:r>
              <a:rPr lang="en-US" altLang="zh-TW" sz="2800" dirty="0">
                <a:solidFill>
                  <a:srgbClr val="FF0000"/>
                </a:solidFill>
              </a:rPr>
              <a:t>Tilly</a:t>
            </a:r>
            <a:r>
              <a:rPr lang="zh-TW" altLang="en-US" sz="2800" dirty="0">
                <a:solidFill>
                  <a:srgbClr val="FF0000"/>
                </a:solidFill>
              </a:rPr>
              <a:t> 在知識上還是有所偏好</a:t>
            </a:r>
            <a:r>
              <a:rPr lang="zh-TW" altLang="en-US" sz="2800" dirty="0"/>
              <a:t>）。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PT範本--三層制">
  <a:themeElements>
    <a:clrScheme name="PPT範本--三層制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PT範本--三層制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PT範本--三層制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範本--三層制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範本--三層制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範本--三層制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範本--三層制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範本--三層制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範本--三層制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範本--三層制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範本--三層制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範本--三層制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範本--三層制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範本--三層制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預設簡報設計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4570</TotalTime>
  <Words>4264</Words>
  <Application>Microsoft Office PowerPoint</Application>
  <PresentationFormat>如螢幕大小 (4:3)</PresentationFormat>
  <Paragraphs>200</Paragraphs>
  <Slides>34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34</vt:i4>
      </vt:variant>
    </vt:vector>
  </HeadingPairs>
  <TitlesOfParts>
    <vt:vector size="41" baseType="lpstr">
      <vt:lpstr>標楷體</vt:lpstr>
      <vt:lpstr>Arial</vt:lpstr>
      <vt:lpstr>Times New Roman</vt:lpstr>
      <vt:lpstr>新細明體</vt:lpstr>
      <vt:lpstr>預設簡報設計</vt:lpstr>
      <vt:lpstr>PPT範本--三層制</vt:lpstr>
      <vt:lpstr>1_預設簡報設計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結束 敬請指正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米糖相剋</dc:title>
  <dc:creator>r-406</dc:creator>
  <cp:lastModifiedBy>ka</cp:lastModifiedBy>
  <cp:revision>451</cp:revision>
  <cp:lastPrinted>2015-01-03T09:19:50Z</cp:lastPrinted>
  <dcterms:created xsi:type="dcterms:W3CDTF">2004-11-29T10:43:32Z</dcterms:created>
  <dcterms:modified xsi:type="dcterms:W3CDTF">2024-10-18T01:18:33Z</dcterms:modified>
</cp:coreProperties>
</file>